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83" r:id="rId6"/>
    <p:sldId id="260" r:id="rId7"/>
    <p:sldId id="278" r:id="rId8"/>
    <p:sldId id="262" r:id="rId9"/>
    <p:sldId id="263" r:id="rId10"/>
    <p:sldId id="264" r:id="rId11"/>
    <p:sldId id="279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81" r:id="rId20"/>
    <p:sldId id="276" r:id="rId21"/>
    <p:sldId id="282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14CFD92-31D2-8B42-A3AA-76300DD9F3BC}">
          <p14:sldIdLst>
            <p14:sldId id="256"/>
            <p14:sldId id="257"/>
          </p14:sldIdLst>
        </p14:section>
        <p14:section name="Data" id="{5703F73D-1142-D743-86EB-1BBBCCF68859}">
          <p14:sldIdLst>
            <p14:sldId id="258"/>
            <p14:sldId id="259"/>
            <p14:sldId id="283"/>
            <p14:sldId id="260"/>
            <p14:sldId id="278"/>
          </p14:sldIdLst>
        </p14:section>
        <p14:section name="Predicting NHL Appearance" id="{6CB43612-48C0-4E47-AF24-5DC1876F6C48}">
          <p14:sldIdLst>
            <p14:sldId id="262"/>
            <p14:sldId id="263"/>
            <p14:sldId id="264"/>
            <p14:sldId id="279"/>
          </p14:sldIdLst>
        </p14:section>
        <p14:section name="Model Validation" id="{BC4DE4C2-839B-A54D-A522-5BB05411B8CC}">
          <p14:sldIdLst>
            <p14:sldId id="266"/>
            <p14:sldId id="267"/>
            <p14:sldId id="269"/>
            <p14:sldId id="270"/>
            <p14:sldId id="271"/>
          </p14:sldIdLst>
        </p14:section>
        <p14:section name="Case Studies" id="{5D867D84-E29B-7748-A4A7-7E58F0715506}">
          <p14:sldIdLst>
            <p14:sldId id="272"/>
            <p14:sldId id="273"/>
            <p14:sldId id="281"/>
            <p14:sldId id="276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86201"/>
  </p:normalViewPr>
  <p:slideViewPr>
    <p:cSldViewPr snapToGrid="0" snapToObjects="1">
      <p:cViewPr varScale="1">
        <p:scale>
          <a:sx n="86" d="100"/>
          <a:sy n="86" d="100"/>
        </p:scale>
        <p:origin x="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43DF10F-661A-154D-AEC4-831FE342F32A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5E3594E-B5E7-DE43-B105-D1E7D317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BE3EAE-D6F7-B341-A9D9-F43E30C616E4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If you use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insert slide number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 under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Footer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, that text box only displays the slide number, not the total number of slides. So I use a new textbox for the slide number in the master.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is a version of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Equity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.</a:t>
            </a: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EA8C6-1438-6349-AE5B-AD4AFC0FE36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</a:t>
            </a:r>
            <a:r>
              <a:rPr lang="en-US" baseline="0" dirty="0" smtClean="0"/>
              <a:t> about 15 min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- we follow </a:t>
            </a:r>
            <a:r>
              <a:rPr lang="en-US" baseline="0" dirty="0" err="1" smtClean="0"/>
              <a:t>Shuckers</a:t>
            </a:r>
            <a:r>
              <a:rPr lang="en-US" baseline="0" dirty="0" smtClean="0"/>
              <a:t> problem formulation and evaluation framework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model trees have not been applied to this problem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ranking by chance of playing &gt; 0 games is also 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4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now on we refer</a:t>
            </a:r>
            <a:r>
              <a:rPr lang="en-US" baseline="0" dirty="0" smtClean="0"/>
              <a:t> to #NHL games = #NHL games after 7 seasons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2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can</a:t>
            </a:r>
            <a:r>
              <a:rPr lang="en-US" baseline="0" dirty="0" smtClean="0"/>
              <a:t> also be used with linear regression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advantages of cohort-based and regression 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can</a:t>
            </a:r>
            <a:r>
              <a:rPr lang="en-US" baseline="0" dirty="0" smtClean="0"/>
              <a:t> also be used with linear regression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advantages of cohort-based and regression based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e.g. different depending on their stats, their league, their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results for Kendall’s tau ranking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8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important</a:t>
            </a:r>
            <a:r>
              <a:rPr lang="en-US" baseline="0" dirty="0" smtClean="0"/>
              <a:t> not just to give a ranking but explain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14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Marchand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identifies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playoff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statistics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outstanding</a:t>
            </a:r>
          </a:p>
          <a:p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Cumiskey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identifies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games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played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7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C79C2-6210-4643-9B00-6DB17D1490DF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Ottawa </a:t>
            </a:r>
            <a:r>
              <a:rPr lang="en-US" dirty="0" err="1" smtClean="0"/>
              <a:t>HockeyAnalytics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4607-D7EB-3446-A4B8-55166DB8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F025-39CE-7842-B088-7AEAE675A2FD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Ottawa </a:t>
            </a:r>
            <a:r>
              <a:rPr lang="en-US" dirty="0" err="1" smtClean="0"/>
              <a:t>HockeyAnalytics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1E80-921C-614C-9D5C-E880ED67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0C8-DE31-6D45-A75B-2F78ED31D1B4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Ottawa </a:t>
            </a:r>
            <a:r>
              <a:rPr lang="en-US" dirty="0" err="1" smtClean="0"/>
              <a:t>HockeyAnalytics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2AD-693C-B34D-A8D9-1959FACC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3F57-6B8A-5942-BBD7-60F9A771C0EF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Ottawa </a:t>
            </a:r>
            <a:r>
              <a:rPr lang="en-US" dirty="0" err="1" smtClean="0"/>
              <a:t>HockeyAnalytics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5685-DC37-0445-898B-F64AE21B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81F22-A87A-7B42-BD26-2AA8A58930D0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Ottawa </a:t>
            </a:r>
            <a:r>
              <a:rPr lang="en-US" dirty="0" err="1" smtClean="0"/>
              <a:t>HockeyAnalytics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2C3EF-4CE4-FF46-9CDF-2832916B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AD73-D4C5-DA48-80F8-712B46BE2632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Ottawa </a:t>
            </a:r>
            <a:r>
              <a:rPr lang="en-US" dirty="0" err="1" smtClean="0"/>
              <a:t>HockeyAnalytics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DA57-F8B9-B54F-AF0F-CC9FA0CF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B567-BCE6-0D4E-AF49-18ECF2A3F029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Ottawa </a:t>
            </a:r>
            <a:r>
              <a:rPr lang="en-US" dirty="0" err="1" smtClean="0"/>
              <a:t>HockeyAnalytics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733E-2B96-754A-A071-B13946FE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6915-5FD9-8947-AE88-405019268103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Ottawa </a:t>
            </a:r>
            <a:r>
              <a:rPr lang="en-US" dirty="0" err="1" smtClean="0"/>
              <a:t>HockeyAnalytics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271-2852-0F49-AEEE-3E7BF0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57CB-324E-CF4B-9620-22A80CFB5894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Ottawa </a:t>
            </a:r>
            <a:r>
              <a:rPr lang="en-US" dirty="0" err="1" smtClean="0"/>
              <a:t>HockeyAnalytics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F6A-3B58-334D-9273-DA712BD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9F4B48-5700-3348-8034-93071F1942FF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Ottawa </a:t>
            </a:r>
            <a:r>
              <a:rPr lang="en-US" dirty="0" err="1" smtClean="0"/>
              <a:t>HockeyAnalytics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A4859-D5F6-8445-B88F-302AD437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5A4A6-4041-BB45-AD0E-76F15C40C5C1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Ottawa </a:t>
            </a:r>
            <a:r>
              <a:rPr lang="en-US" dirty="0" err="1" smtClean="0"/>
              <a:t>HockeyAnalytics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0285F-B208-4644-BE15-0A0C423E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fld id="{951B6275-5792-9B45-B275-43D0224B9192}" type="datetime1">
              <a:rPr lang="en-US"/>
              <a:pPr>
                <a:defRPr/>
              </a:pPr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r>
              <a:rPr lang="en-US" dirty="0" smtClean="0"/>
              <a:t>Ottawa </a:t>
            </a:r>
            <a:r>
              <a:rPr lang="en-US" dirty="0" err="1" smtClean="0"/>
              <a:t>HockeyAnalytics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7CEF2234-60CD-F14D-A018-E190E33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7769225" y="6210300"/>
            <a:ext cx="91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B99B7F-2E64-2646-91C2-380EEC053FFA}" type="slidenum">
              <a:rPr lang="en-US" sz="1400">
                <a:latin typeface="Perpetua" charset="0"/>
              </a:rPr>
              <a:pPr eaLnBrk="1" hangingPunct="1"/>
              <a:t>‹#›</a:t>
            </a:fld>
            <a:r>
              <a:rPr lang="en-US" sz="1400">
                <a:latin typeface="Perpetua" charset="0"/>
              </a:rPr>
              <a:t>/n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ejial@sfu.c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liuyejia/Model_Trees_Full_Dataset" TargetMode="External"/><Relationship Id="rId3" Type="http://schemas.openxmlformats.org/officeDocument/2006/relationships/hyperlink" Target="https://datavs.haoxp.xyz/#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atavs.haoxp.xyz/#/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en-US" dirty="0"/>
              <a:t>Model Trees for Identifying Exceptional Players in the NHL Draft</a:t>
            </a:r>
            <a:endParaRPr dirty="0">
              <a:latin typeface="Franklin Gothic Book" charset="0"/>
            </a:endParaRPr>
          </a:p>
        </p:txBody>
      </p:sp>
      <p:pic>
        <p:nvPicPr>
          <p:cNvPr id="15363" name="Picture 5" descr="sfu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262045"/>
            <a:ext cx="1844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933700" y="4805214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School of Computing Science</a:t>
            </a:r>
          </a:p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Simon Fraser University</a:t>
            </a:r>
          </a:p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Vancouver, Canada</a:t>
            </a:r>
          </a:p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CA" dirty="0">
              <a:latin typeface="Perpet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5640" y="3756712"/>
            <a:ext cx="350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Yejia</a:t>
            </a:r>
            <a:r>
              <a:rPr lang="en-US" sz="2400" dirty="0" smtClean="0">
                <a:latin typeface="+mn-lt"/>
              </a:rPr>
              <a:t> Liu and Oliver Schulte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93"/>
    </mc:Choice>
    <mc:Fallback xmlns="">
      <p:transition spd="slow" advTm="2599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Prediction Form: Model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Like a decision tree, but with logistic regression in the leaves</a:t>
            </a:r>
          </a:p>
          <a:p>
            <a:r>
              <a:rPr lang="en-US" i="1" dirty="0" smtClean="0"/>
              <a:t>Learns</a:t>
            </a:r>
            <a:r>
              <a:rPr lang="en-US" dirty="0" smtClean="0"/>
              <a:t> groups of </a:t>
            </a:r>
            <a:r>
              <a:rPr lang="en-US" dirty="0" err="1" smtClean="0"/>
              <a:t>comparables</a:t>
            </a:r>
            <a:r>
              <a:rPr lang="en-US" dirty="0" smtClean="0"/>
              <a:t>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regression </a:t>
            </a:r>
            <a:r>
              <a:rPr lang="en-US" dirty="0" smtClean="0"/>
              <a:t>model</a:t>
            </a:r>
            <a:r>
              <a:rPr lang="en-US" altLang="zh-CN" dirty="0" smtClean="0"/>
              <a:t>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6000" y="6299200"/>
            <a:ext cx="4368800" cy="3302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* </a:t>
            </a:r>
            <a:r>
              <a:rPr lang="en-US" altLang="zh-CN" i="1" dirty="0" smtClean="0"/>
              <a:t>PCS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model</a:t>
            </a:r>
            <a:r>
              <a:rPr lang="zh-CN" altLang="en-US" i="1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Weissbock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J.</a:t>
            </a:r>
            <a:r>
              <a:rPr lang="zh-CN" altLang="en-US" dirty="0" smtClean="0"/>
              <a:t> </a:t>
            </a:r>
            <a:r>
              <a:rPr lang="en-US" altLang="zh-CN" dirty="0" smtClean="0"/>
              <a:t>;</a:t>
            </a:r>
            <a:r>
              <a:rPr lang="zh-CN" altLang="en-US" dirty="0" smtClean="0"/>
              <a:t>  </a:t>
            </a:r>
            <a:r>
              <a:rPr lang="en-US" altLang="zh-CN" i="1" dirty="0" smtClean="0"/>
              <a:t>Draft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by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Numbers</a:t>
            </a:r>
            <a:r>
              <a:rPr lang="zh-CN" altLang="en-US" i="1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Schuckers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M.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07" y="2567947"/>
            <a:ext cx="4347691" cy="34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3"/>
    </mc:Choice>
    <mc:Fallback xmlns="">
      <p:transition spd="slow" advTm="1570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Groups of </a:t>
            </a:r>
            <a:r>
              <a:rPr lang="en-US" dirty="0" err="1" smtClean="0"/>
              <a:t>Comparables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tree learns which groups of players are statistically </a:t>
            </a:r>
            <a:r>
              <a:rPr lang="en-US" dirty="0" smtClean="0"/>
              <a:t>different (using </a:t>
            </a:r>
            <a:r>
              <a:rPr lang="en-US" dirty="0" err="1" smtClean="0"/>
              <a:t>Weka</a:t>
            </a:r>
            <a:r>
              <a:rPr lang="en-US" smtClean="0"/>
              <a:t>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463498"/>
              </p:ext>
            </p:extLst>
          </p:nvPr>
        </p:nvGraphicFramePr>
        <p:xfrm>
          <a:off x="5907313" y="3222171"/>
          <a:ext cx="312409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049"/>
                <a:gridCol w="1562049"/>
              </a:tblGrid>
              <a:tr h="305284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Player</a:t>
                      </a:r>
                      <a:endParaRPr lang="en-US" dirty="0"/>
                    </a:p>
                  </a:txBody>
                  <a:tcPr/>
                </a:tc>
              </a:tr>
              <a:tr h="30528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Sidney Crosby</a:t>
                      </a:r>
                      <a:endParaRPr lang="en-US" dirty="0"/>
                    </a:p>
                  </a:txBody>
                  <a:tcPr/>
                </a:tc>
              </a:tr>
              <a:tr h="30528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Patrick Kane</a:t>
                      </a:r>
                      <a:endParaRPr lang="en-US" dirty="0"/>
                    </a:p>
                  </a:txBody>
                  <a:tcPr/>
                </a:tc>
              </a:tr>
              <a:tr h="30528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Brad </a:t>
                      </a:r>
                      <a:r>
                        <a:rPr lang="en-US" dirty="0" err="1" smtClean="0"/>
                        <a:t>Marchand</a:t>
                      </a:r>
                      <a:endParaRPr lang="en-US" dirty="0"/>
                    </a:p>
                  </a:txBody>
                  <a:tcPr/>
                </a:tc>
              </a:tr>
              <a:tr h="30528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Matthieu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Carie</a:t>
                      </a:r>
                      <a:endParaRPr lang="en-US" dirty="0"/>
                    </a:p>
                  </a:txBody>
                  <a:tcPr/>
                </a:tc>
              </a:tr>
              <a:tr h="30528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Kyle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Cumiskey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3" y="2704833"/>
            <a:ext cx="5521921" cy="349466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451429" y="3614058"/>
            <a:ext cx="4455884" cy="119742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00914" y="4424868"/>
            <a:ext cx="406399" cy="1008192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Performance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Numeric Scores to Rankings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2269859"/>
            <a:ext cx="7369791" cy="2619233"/>
          </a:xfrm>
        </p:spPr>
        <p:txBody>
          <a:bodyPr/>
          <a:lstStyle/>
          <a:p>
            <a:r>
              <a:rPr lang="en-US" dirty="0" smtClean="0"/>
              <a:t>Our evaluation follows </a:t>
            </a:r>
            <a:r>
              <a:rPr lang="en-US" dirty="0" err="1" smtClean="0"/>
              <a:t>Shuckers</a:t>
            </a:r>
            <a:r>
              <a:rPr lang="en-US" dirty="0" smtClean="0"/>
              <a:t> 2016.</a:t>
            </a:r>
          </a:p>
          <a:p>
            <a:r>
              <a:rPr lang="en-US" dirty="0" smtClean="0"/>
              <a:t>Compare hindsight ranking to</a:t>
            </a:r>
          </a:p>
          <a:p>
            <a:pPr lvl="1"/>
            <a:r>
              <a:rPr lang="en-US" dirty="0" smtClean="0"/>
              <a:t>team ranking = draft order</a:t>
            </a:r>
          </a:p>
          <a:p>
            <a:pPr lvl="1"/>
            <a:r>
              <a:rPr lang="en-US" dirty="0" smtClean="0"/>
              <a:t>our model ranking, by estimated chance of playing at least one NHL game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81635" y="5741313"/>
            <a:ext cx="76379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/>
              <a:t>* </a:t>
            </a:r>
            <a:r>
              <a:rPr lang="en-US" sz="1100" dirty="0" err="1"/>
              <a:t>Schuckers</a:t>
            </a:r>
            <a:r>
              <a:rPr lang="en-US" sz="1100" dirty="0"/>
              <a:t>, M. &amp; Statistical Sports Consulting, L. L. C. (2016), 'Draft by Numbers: Using Data and Analytics to Improve National Hockey League (NHL) Player Selection', </a:t>
            </a:r>
            <a:r>
              <a:rPr lang="en-US" sz="1100" i="1" dirty="0"/>
              <a:t>MIT Sloan Sports Analytics Conference.</a:t>
            </a:r>
          </a:p>
        </p:txBody>
      </p:sp>
    </p:spTree>
    <p:extLst>
      <p:ext uri="{BB962C8B-B14F-4D97-AF65-F5344CB8AC3E}">
        <p14:creationId xmlns:p14="http://schemas.microsoft.com/office/powerpoint/2010/main" val="29167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Sum_7yr_GP</a:t>
            </a:r>
            <a:r>
              <a:rPr lang="zh-CN" altLang="en-US" dirty="0" smtClean="0"/>
              <a:t> </a:t>
            </a:r>
            <a:r>
              <a:rPr lang="en-US" altLang="zh-CN" dirty="0" smtClean="0"/>
              <a:t>vs.</a:t>
            </a:r>
            <a:r>
              <a:rPr lang="zh-CN" altLang="en-US" dirty="0" smtClean="0"/>
              <a:t> </a:t>
            </a:r>
            <a:r>
              <a:rPr lang="en-US" altLang="zh-CN" dirty="0" smtClean="0"/>
              <a:t>Draft</a:t>
            </a:r>
            <a:r>
              <a:rPr lang="zh-CN" altLang="en-US" dirty="0" smtClean="0"/>
              <a:t> </a:t>
            </a:r>
            <a:r>
              <a:rPr lang="en-US" altLang="zh-CN" dirty="0" smtClean="0"/>
              <a:t>Order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316167"/>
              </p:ext>
            </p:extLst>
          </p:nvPr>
        </p:nvGraphicFramePr>
        <p:xfrm>
          <a:off x="5298840" y="2713621"/>
          <a:ext cx="338796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320"/>
                <a:gridCol w="1129320"/>
                <a:gridCol w="1129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Draft 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</a:t>
                      </a:r>
                      <a:r>
                        <a:rPr lang="en-US" altLang="zh-CN" dirty="0" smtClean="0"/>
                        <a:t>ney</a:t>
                      </a:r>
                      <a:r>
                        <a:rPr lang="en-US" dirty="0" smtClean="0"/>
                        <a:t> Crosby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Bobby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Ryan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altLang="zh-C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79" y="2004456"/>
            <a:ext cx="4345642" cy="40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Model Tree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/>
              <a:t>Sum_7yr_GP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 err="1" smtClean="0"/>
              <a:t>Predicted_Chance_of_Playing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1939"/>
              </p:ext>
            </p:extLst>
          </p:nvPr>
        </p:nvGraphicFramePr>
        <p:xfrm>
          <a:off x="5254171" y="2670628"/>
          <a:ext cx="323507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358"/>
                <a:gridCol w="1078358"/>
                <a:gridCol w="1078358"/>
              </a:tblGrid>
              <a:tr h="6064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</a:t>
                      </a:r>
                      <a:r>
                        <a:rPr lang="en-US" altLang="zh-CN" baseline="0" dirty="0" err="1" smtClean="0"/>
                        <a:t>r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(</a:t>
                      </a:r>
                      <a:r>
                        <a:rPr lang="en-US" dirty="0" smtClean="0"/>
                        <a:t>playing </a:t>
                      </a:r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0 </a:t>
                      </a:r>
                      <a:r>
                        <a:rPr lang="en-US" baseline="0" dirty="0" smtClean="0"/>
                        <a:t>games</a:t>
                      </a:r>
                      <a:r>
                        <a:rPr lang="en-US" altLang="zh-CN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Player</a:t>
                      </a:r>
                      <a:endParaRPr lang="en-US" dirty="0"/>
                    </a:p>
                  </a:txBody>
                  <a:tcPr/>
                </a:tc>
              </a:tr>
              <a:tr h="245935">
                <a:tc>
                  <a:txBody>
                    <a:bodyPr/>
                    <a:lstStyle/>
                    <a:p>
                      <a:r>
                        <a:rPr lang="en-US" dirty="0" smtClean="0"/>
                        <a:t>0.</a:t>
                      </a:r>
                      <a:r>
                        <a:rPr lang="en-US" altLang="zh-CN" dirty="0" smtClean="0"/>
                        <a:t>9872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</a:t>
                      </a:r>
                      <a:r>
                        <a:rPr lang="en-US" altLang="zh-CN" dirty="0" smtClean="0"/>
                        <a:t>ney</a:t>
                      </a:r>
                      <a:r>
                        <a:rPr lang="en-US" dirty="0" smtClean="0"/>
                        <a:t> Crosby</a:t>
                      </a:r>
                      <a:endParaRPr lang="en-US" dirty="0"/>
                    </a:p>
                  </a:txBody>
                  <a:tcPr/>
                </a:tc>
              </a:tr>
              <a:tr h="424491">
                <a:tc>
                  <a:txBody>
                    <a:bodyPr/>
                    <a:lstStyle/>
                    <a:p>
                      <a:r>
                        <a:rPr lang="en-US" dirty="0" smtClean="0"/>
                        <a:t>0.</a:t>
                      </a:r>
                      <a:r>
                        <a:rPr lang="en-US" altLang="zh-CN" dirty="0" smtClean="0"/>
                        <a:t>9711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Patrick</a:t>
                      </a:r>
                      <a:r>
                        <a:rPr lang="en-US" baseline="0" dirty="0" smtClean="0"/>
                        <a:t> Kane</a:t>
                      </a:r>
                      <a:endParaRPr lang="en-US" dirty="0"/>
                    </a:p>
                  </a:txBody>
                  <a:tcPr/>
                </a:tc>
              </a:tr>
              <a:tr h="245935">
                <a:tc>
                  <a:txBody>
                    <a:bodyPr/>
                    <a:lstStyle/>
                    <a:p>
                      <a:r>
                        <a:rPr lang="en-US" dirty="0" smtClean="0"/>
                        <a:t>0.</a:t>
                      </a:r>
                      <a:r>
                        <a:rPr lang="en-US" altLang="zh-CN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altLang="zh-CN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245935">
                <a:tc>
                  <a:txBody>
                    <a:bodyPr/>
                    <a:lstStyle/>
                    <a:p>
                      <a:r>
                        <a:rPr lang="en-US" dirty="0" smtClean="0"/>
                        <a:t>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01" y="1974987"/>
            <a:ext cx="4639129" cy="41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Ranking is the closest to hindsight ranking?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399" y="1447801"/>
            <a:ext cx="6937829" cy="903514"/>
          </a:xfrm>
        </p:spPr>
        <p:txBody>
          <a:bodyPr/>
          <a:lstStyle/>
          <a:p>
            <a:r>
              <a:rPr lang="en-US" dirty="0" smtClean="0"/>
              <a:t>Use Spearman rank correlation.</a:t>
            </a:r>
          </a:p>
          <a:p>
            <a:pPr lvl="1"/>
            <a:r>
              <a:rPr lang="en-US" dirty="0" smtClean="0"/>
              <a:t>Essentially, correlation among ranks (not scores)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82212"/>
              </p:ext>
            </p:extLst>
          </p:nvPr>
        </p:nvGraphicFramePr>
        <p:xfrm>
          <a:off x="1190175" y="2423160"/>
          <a:ext cx="749662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325"/>
                <a:gridCol w="1499325"/>
                <a:gridCol w="1499325"/>
                <a:gridCol w="1499325"/>
                <a:gridCol w="1499325"/>
              </a:tblGrid>
              <a:tr h="533400">
                <a:tc>
                  <a:txBody>
                    <a:bodyPr/>
                    <a:lstStyle/>
                    <a:p>
                      <a:r>
                        <a:rPr kumimoji="0" lang="en-US" sz="1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Training Data</a:t>
                      </a:r>
                    </a:p>
                    <a:p>
                      <a:r>
                        <a:rPr kumimoji="0" lang="en-US" sz="1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NHL Draft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 of Sample</a:t>
                      </a:r>
                    </a:p>
                    <a:p>
                      <a:r>
                        <a:rPr kumimoji="0" lang="en-US" sz="1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Draft Years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Draft Order Spearman Rank Correlation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Tree Model Classification 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Tree Model Spearman Rank Correlation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kumimoji="0" lang="is-I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1998, 1999, 2000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B0F0"/>
                          </a:solidFill>
                        </a:rPr>
                        <a:t>0.43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82.27%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0.83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1998,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1999,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B0F0"/>
                          </a:solidFill>
                        </a:rPr>
                        <a:t>0.3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85.79%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0.85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2003,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2004,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B0F0"/>
                          </a:solidFill>
                        </a:rPr>
                        <a:t>0.46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81.23%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0.84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2003,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2004,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B0F0"/>
                          </a:solidFill>
                        </a:rPr>
                        <a:t>0.51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63.56%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0.71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rame 5"/>
          <p:cNvSpPr/>
          <p:nvPr/>
        </p:nvSpPr>
        <p:spPr>
          <a:xfrm>
            <a:off x="7125484" y="2351315"/>
            <a:ext cx="1561316" cy="3820885"/>
          </a:xfrm>
          <a:prstGeom prst="frame">
            <a:avLst>
              <a:gd name="adj1" fmla="val 0"/>
            </a:avLst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Exceptional Players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Explaining the rankings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</a:t>
            </a:r>
            <a:r>
              <a:rPr lang="zh-CN" altLang="en-US" dirty="0" smtClean="0"/>
              <a:t> </a:t>
            </a:r>
            <a:r>
              <a:rPr lang="en-US" dirty="0" smtClean="0"/>
              <a:t>Strong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Weak</a:t>
            </a:r>
            <a:r>
              <a:rPr lang="en-US" dirty="0" smtClean="0"/>
              <a:t> 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“The numbers are the beginning of the conversation”. Cam Lawrence, Florida Panthers</a:t>
                </a:r>
              </a:p>
              <a:p>
                <a:r>
                  <a:rPr lang="en-US" dirty="0" smtClean="0"/>
                  <a:t>We can leverage the weights to identify the player features that contribute the most to raising/lowering a player’s ranking</a:t>
                </a:r>
              </a:p>
              <a:p>
                <a:pPr algn="just"/>
                <a:r>
                  <a:rPr lang="en-US" dirty="0" smtClean="0"/>
                  <a:t>The log-probability difference of playing at least one game between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random</a:t>
                </a:r>
                <a:r>
                  <a:rPr lang="zh-CN" altLang="en-US" dirty="0" smtClean="0"/>
                  <a:t> </a:t>
                </a:r>
                <a:r>
                  <a:rPr lang="en-US" dirty="0" smtClean="0"/>
                  <a:t>player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and </a:t>
                </a:r>
                <a:r>
                  <a:rPr lang="en-US" altLang="zh-CN" dirty="0" smtClean="0"/>
                  <a:t>an</a:t>
                </a:r>
                <a:r>
                  <a:rPr lang="zh-CN" altLang="en-US" dirty="0" smtClean="0"/>
                  <a:t> </a:t>
                </a:r>
                <a:r>
                  <a:rPr lang="en-US" dirty="0" smtClean="0"/>
                  <a:t>a</a:t>
                </a:r>
                <a:r>
                  <a:rPr lang="en-US" altLang="zh-CN" dirty="0" smtClean="0"/>
                  <a:t>verage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player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group</a:t>
                </a:r>
                <a:r>
                  <a:rPr lang="zh-CN" altLang="en-US" dirty="0" smtClean="0"/>
                  <a:t> </a:t>
                </a:r>
                <a:r>
                  <a:rPr lang="en-US" altLang="zh-CN" i="1" dirty="0"/>
                  <a:t>g</a:t>
                </a:r>
                <a:r>
                  <a:rPr lang="en-US" dirty="0" smtClean="0"/>
                  <a:t> is </a:t>
                </a:r>
                <a:r>
                  <a:rPr lang="zh-CN" altLang="en-US" dirty="0"/>
                  <a:t> </a:t>
                </a:r>
                <a:r>
                  <a:rPr lang="zh-CN" altLang="en-US" dirty="0" smtClean="0"/>
                  <a:t>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𝑔𝑗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ba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Find the features </a:t>
                </a:r>
                <a:r>
                  <a:rPr lang="en-US" i="1" dirty="0" smtClean="0"/>
                  <a:t>j</a:t>
                </a:r>
                <a:r>
                  <a:rPr lang="en-US" dirty="0" smtClean="0"/>
                  <a:t> that contribute the most to this difference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𝑎𝑟𝑔𝑚𝑎𝑥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𝑔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e>
                    </m:bar>
                    <m:r>
                      <a:rPr lang="en-US" altLang="zh-CN" b="0" i="1" smtClean="0">
                        <a:latin typeface="Cambria Math" charset="0"/>
                      </a:rPr>
                      <m:t>)|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4"/>
                <a:stretch>
                  <a:fillRect l="-784" t="-1200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5545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8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985" y="3244334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solidFill>
                  <a:srgbClr val="FFFFFF"/>
                </a:solidFill>
                <a:latin typeface="Helvetica-Light" charset="0"/>
              </a:rPr>
              <a:t>1998, 1999, </a:t>
            </a:r>
            <a:r>
              <a:rPr lang="is-IS" dirty="0" smtClean="0">
                <a:solidFill>
                  <a:srgbClr val="FFFFFF"/>
                </a:solidFill>
                <a:latin typeface="Helvetica-Light" charset="0"/>
              </a:rPr>
              <a:t>200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6164" y="829235"/>
            <a:ext cx="8462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FF9300"/>
                </a:solidFill>
              </a:defRPr>
            </a:pPr>
            <a:r>
              <a:rPr lang="en-US" dirty="0"/>
              <a:t>Underestimated Players: </a:t>
            </a:r>
            <a:r>
              <a:rPr lang="en-US" dirty="0">
                <a:solidFill>
                  <a:srgbClr val="002060"/>
                </a:solidFill>
              </a:rPr>
              <a:t>Kyle </a:t>
            </a:r>
            <a:r>
              <a:rPr lang="en-US" dirty="0" err="1">
                <a:solidFill>
                  <a:srgbClr val="002060"/>
                </a:solidFill>
              </a:rPr>
              <a:t>Cumiskey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 altLang="zh-CN" dirty="0" smtClean="0">
                <a:solidFill>
                  <a:srgbClr val="002060"/>
                </a:solidFill>
              </a:rPr>
              <a:t>Brad</a:t>
            </a:r>
            <a:r>
              <a:rPr lang="zh-CN" alt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Marchan</a:t>
            </a:r>
            <a:r>
              <a:rPr lang="en-US" altLang="zh-CN" dirty="0" err="1" smtClean="0">
                <a:solidFill>
                  <a:srgbClr val="002060"/>
                </a:solidFill>
              </a:rPr>
              <a:t>d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6058" y="2912039"/>
            <a:ext cx="1296284" cy="142052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3159576" y="2900783"/>
            <a:ext cx="52264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N</a:t>
            </a:r>
            <a:r>
              <a:rPr lang="en-US" altLang="zh-CN" dirty="0" smtClean="0"/>
              <a:t>ot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CSS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Overall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pick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222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132 </a:t>
            </a:r>
            <a:r>
              <a:rPr lang="en-US" dirty="0">
                <a:solidFill>
                  <a:srgbClr val="00B0F0"/>
                </a:solidFill>
              </a:rPr>
              <a:t>NHL </a:t>
            </a:r>
            <a:r>
              <a:rPr lang="en-US" dirty="0" smtClean="0">
                <a:solidFill>
                  <a:srgbClr val="00B0F0"/>
                </a:solidFill>
              </a:rPr>
              <a:t>games</a:t>
            </a:r>
            <a:r>
              <a:rPr lang="en-US" altLang="zh-CN" dirty="0" smtClean="0">
                <a:solidFill>
                  <a:srgbClr val="00B0F0"/>
                </a:solidFill>
              </a:rPr>
              <a:t>,</a:t>
            </a:r>
            <a:r>
              <a:rPr lang="zh-CN" alt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Won a Stanley </a:t>
            </a:r>
            <a:r>
              <a:rPr lang="en-US" dirty="0" smtClean="0">
                <a:solidFill>
                  <a:srgbClr val="00B0F0"/>
                </a:solidFill>
              </a:rPr>
              <a:t>Cup (</a:t>
            </a:r>
            <a:r>
              <a:rPr lang="en-US" dirty="0">
                <a:solidFill>
                  <a:srgbClr val="00B0F0"/>
                </a:solidFill>
              </a:rPr>
              <a:t>2015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r>
              <a:rPr lang="en-US" altLang="zh-CN" dirty="0" smtClean="0">
                <a:solidFill>
                  <a:srgbClr val="00B0F0"/>
                </a:solidFill>
              </a:rPr>
              <a:t>,</a:t>
            </a:r>
            <a:r>
              <a:rPr lang="zh-CN" alt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Represented Canada in the World Championship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79" y="4751670"/>
            <a:ext cx="1527642" cy="14825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59576" y="4893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Ranked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80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CSS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Overall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pick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71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>
                <a:solidFill>
                  <a:srgbClr val="00B0F0"/>
                </a:solidFill>
              </a:rPr>
              <a:t>534</a:t>
            </a:r>
            <a:r>
              <a:rPr lang="zh-CN" altLang="en-US" dirty="0" smtClean="0">
                <a:solidFill>
                  <a:srgbClr val="00B0F0"/>
                </a:solidFill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</a:rPr>
              <a:t>NHL</a:t>
            </a:r>
            <a:r>
              <a:rPr lang="zh-CN" altLang="en-US" dirty="0" smtClean="0">
                <a:solidFill>
                  <a:srgbClr val="00B0F0"/>
                </a:solidFill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</a:rPr>
              <a:t>games,</a:t>
            </a:r>
            <a:r>
              <a:rPr lang="zh-CN" altLang="en-US" dirty="0" smtClean="0">
                <a:solidFill>
                  <a:srgbClr val="00B0F0"/>
                </a:solidFill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</a:rPr>
              <a:t>won</a:t>
            </a:r>
            <a:r>
              <a:rPr lang="zh-CN" altLang="en-US" dirty="0" smtClean="0">
                <a:solidFill>
                  <a:srgbClr val="00B0F0"/>
                </a:solidFill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</a:rPr>
              <a:t>a</a:t>
            </a:r>
            <a:r>
              <a:rPr lang="zh-CN" altLang="en-US" dirty="0" smtClean="0">
                <a:solidFill>
                  <a:srgbClr val="00B0F0"/>
                </a:solidFill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</a:rPr>
              <a:t>Canada</a:t>
            </a:r>
            <a:r>
              <a:rPr lang="zh-CN" altLang="en-US" dirty="0" smtClean="0">
                <a:solidFill>
                  <a:srgbClr val="00B0F0"/>
                </a:solidFill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</a:rPr>
              <a:t>Cup/World</a:t>
            </a:r>
            <a:r>
              <a:rPr lang="zh-CN" altLang="en-US" dirty="0" smtClean="0">
                <a:solidFill>
                  <a:srgbClr val="00B0F0"/>
                </a:solidFill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</a:rPr>
              <a:t>Cup (</a:t>
            </a:r>
            <a:r>
              <a:rPr lang="en-US" altLang="zh-CN" dirty="0" smtClean="0">
                <a:solidFill>
                  <a:srgbClr val="00B0F0"/>
                </a:solidFill>
              </a:rPr>
              <a:t>2016)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01" y="1446632"/>
            <a:ext cx="60452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Franklin Gothic Book" charset="0"/>
              </a:rPr>
              <a:t>Overview </a:t>
            </a:r>
            <a:endParaRPr lang="en-US" dirty="0">
              <a:latin typeface="Franklin Gothic Book" charset="0"/>
            </a:endParaRPr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505731"/>
            <a:ext cx="6850743" cy="45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1100" dirty="0" smtClean="0"/>
              <a:t>* </a:t>
            </a:r>
            <a:r>
              <a:rPr lang="en-US" sz="1100" dirty="0" err="1" smtClean="0"/>
              <a:t>Schuckers</a:t>
            </a:r>
            <a:r>
              <a:rPr lang="en-US" sz="1100" dirty="0"/>
              <a:t>, M. &amp; Statistical Sports Consulting, L. L. C. (2016), 'Draft by Numbers: Using Data and Analytics to Improve National Hockey League (NHL) Player Selection', </a:t>
            </a:r>
            <a:r>
              <a:rPr lang="en-US" sz="1100" i="1" dirty="0"/>
              <a:t>MIT Sloan Sports Analytics Conference.</a:t>
            </a:r>
          </a:p>
          <a:p>
            <a:endParaRPr lang="en-US" sz="1400" dirty="0"/>
          </a:p>
          <a:p>
            <a:pPr eaLnBrk="1" hangingPunct="1"/>
            <a:endParaRPr lang="en-US" sz="1400" dirty="0">
              <a:solidFill>
                <a:schemeClr val="tx2"/>
              </a:solidFill>
              <a:latin typeface="Perpetua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erpetua" charset="0"/>
              </a:rPr>
              <a:t>   </a:t>
            </a:r>
            <a:r>
              <a:rPr lang="en-US" b="1" dirty="0" smtClean="0">
                <a:latin typeface="Perpetua" charset="0"/>
              </a:rPr>
              <a:t>The goal</a:t>
            </a:r>
            <a:r>
              <a:rPr lang="en-US" dirty="0" smtClean="0">
                <a:latin typeface="Perpetua" charset="0"/>
              </a:rPr>
              <a:t>: given statistics from junior league, </a:t>
            </a:r>
            <a:br>
              <a:rPr lang="en-US" dirty="0" smtClean="0">
                <a:latin typeface="Perpetua" charset="0"/>
              </a:rPr>
            </a:br>
            <a:r>
              <a:rPr lang="en-US" dirty="0" smtClean="0">
                <a:latin typeface="Perpetua" charset="0"/>
              </a:rPr>
              <a:t>rank players for draft picks (</a:t>
            </a:r>
            <a:r>
              <a:rPr lang="en-US" dirty="0" err="1" smtClean="0">
                <a:latin typeface="Perpetua" charset="0"/>
              </a:rPr>
              <a:t>Shuckers</a:t>
            </a:r>
            <a:r>
              <a:rPr lang="en-US" dirty="0" smtClean="0">
                <a:latin typeface="Perpetua" charset="0"/>
              </a:rPr>
              <a:t> 2016)</a:t>
            </a:r>
          </a:p>
          <a:p>
            <a:pPr eaLnBrk="1" hangingPunct="1"/>
            <a:r>
              <a:rPr lang="en-US" dirty="0" smtClean="0">
                <a:latin typeface="Perpetua" charset="0"/>
              </a:rPr>
              <a:t>   </a:t>
            </a:r>
            <a:r>
              <a:rPr lang="en-US" b="1" dirty="0" smtClean="0">
                <a:latin typeface="Perpetua" charset="0"/>
              </a:rPr>
              <a:t>Ranking should</a:t>
            </a:r>
          </a:p>
          <a:p>
            <a:pPr marL="776288" lvl="1" indent="-457200">
              <a:buFont typeface="+mj-lt"/>
              <a:buAutoNum type="arabicPeriod"/>
            </a:pPr>
            <a:r>
              <a:rPr lang="en-US" dirty="0" smtClean="0">
                <a:latin typeface="Perpetua" charset="0"/>
              </a:rPr>
              <a:t>have predictive power for future NHL performance</a:t>
            </a:r>
          </a:p>
          <a:p>
            <a:pPr marL="776288" lvl="1" indent="-457200">
              <a:buFont typeface="+mj-lt"/>
              <a:buAutoNum type="arabicPeriod"/>
            </a:pPr>
            <a:r>
              <a:rPr lang="en-US" dirty="0" smtClean="0">
                <a:latin typeface="Perpetua" charset="0"/>
              </a:rPr>
              <a:t>be explainable to hockey experts</a:t>
            </a:r>
          </a:p>
          <a:p>
            <a:pPr marL="501650" indent="-457200"/>
            <a:r>
              <a:rPr lang="en-US" b="1" dirty="0" smtClean="0">
                <a:latin typeface="Perpetua" charset="0"/>
              </a:rPr>
              <a:t>Innovations</a:t>
            </a:r>
            <a:r>
              <a:rPr lang="en-US" dirty="0" smtClean="0">
                <a:latin typeface="Perpetua" charset="0"/>
              </a:rPr>
              <a:t>:</a:t>
            </a:r>
          </a:p>
          <a:p>
            <a:pPr marL="776288" lvl="1" indent="-457200">
              <a:buFont typeface="+mj-lt"/>
              <a:buAutoNum type="arabicPeriod"/>
            </a:pPr>
            <a:r>
              <a:rPr lang="en-US" dirty="0" smtClean="0">
                <a:latin typeface="Perpetua" charset="0"/>
              </a:rPr>
              <a:t>use </a:t>
            </a:r>
            <a:r>
              <a:rPr lang="en-US" i="1" dirty="0" smtClean="0">
                <a:latin typeface="Perpetua" charset="0"/>
              </a:rPr>
              <a:t>model trees</a:t>
            </a:r>
            <a:r>
              <a:rPr lang="en-US" dirty="0" smtClean="0">
                <a:latin typeface="Perpetua" charset="0"/>
              </a:rPr>
              <a:t> for new predictive model</a:t>
            </a:r>
          </a:p>
          <a:p>
            <a:pPr lvl="2"/>
            <a:r>
              <a:rPr lang="en-US" dirty="0" smtClean="0">
                <a:latin typeface="Perpetua" charset="0"/>
              </a:rPr>
              <a:t>combines advantages of </a:t>
            </a:r>
            <a:r>
              <a:rPr lang="en-US" dirty="0" smtClean="0">
                <a:latin typeface="Perpetua" charset="0"/>
              </a:rPr>
              <a:t>cohort-based</a:t>
            </a:r>
            <a:r>
              <a:rPr lang="zh-CN" altLang="en-US" dirty="0" smtClean="0">
                <a:latin typeface="Perpetua" charset="0"/>
              </a:rPr>
              <a:t> （</a:t>
            </a:r>
            <a:r>
              <a:rPr lang="en-US" altLang="zh-CN" dirty="0" smtClean="0">
                <a:latin typeface="Perpetua" charset="0"/>
              </a:rPr>
              <a:t>similarity-based)</a:t>
            </a:r>
            <a:r>
              <a:rPr lang="zh-CN" altLang="en-US" dirty="0" smtClean="0">
                <a:latin typeface="Perpetua" charset="0"/>
              </a:rPr>
              <a:t> </a:t>
            </a:r>
            <a:r>
              <a:rPr lang="en-US" dirty="0" smtClean="0">
                <a:latin typeface="Perpetua" charset="0"/>
              </a:rPr>
              <a:t>and </a:t>
            </a:r>
            <a:r>
              <a:rPr lang="en-US" dirty="0" smtClean="0">
                <a:latin typeface="Perpetua" charset="0"/>
              </a:rPr>
              <a:t>regression-based models</a:t>
            </a:r>
          </a:p>
          <a:p>
            <a:pPr marL="776288" lvl="1" indent="-457200">
              <a:buFont typeface="+mj-lt"/>
              <a:buAutoNum type="arabicPeriod"/>
            </a:pPr>
            <a:r>
              <a:rPr lang="en-US" dirty="0" smtClean="0">
                <a:latin typeface="Perpetua" charset="0"/>
              </a:rPr>
              <a:t>predict whether a junior player will play </a:t>
            </a:r>
            <a:r>
              <a:rPr lang="en-US" u="sng" dirty="0" smtClean="0">
                <a:latin typeface="Perpetua" charset="0"/>
              </a:rPr>
              <a:t>at least one NHL game </a:t>
            </a:r>
          </a:p>
          <a:p>
            <a:pPr marL="776288" lvl="1" indent="-457200">
              <a:buFont typeface="+mj-lt"/>
              <a:buAutoNum type="arabicPeriod"/>
            </a:pPr>
            <a:r>
              <a:rPr lang="en-US" dirty="0" smtClean="0">
                <a:latin typeface="Perpetua" charset="0"/>
              </a:rPr>
              <a:t>rank draft picks by their chance of</a:t>
            </a:r>
            <a:r>
              <a:rPr lang="zh-CN" altLang="en-US" dirty="0" smtClean="0">
                <a:latin typeface="Perpetua" charset="0"/>
              </a:rPr>
              <a:t> </a:t>
            </a:r>
            <a:r>
              <a:rPr lang="en-US" altLang="zh-CN" dirty="0" smtClean="0">
                <a:latin typeface="Perpetua" charset="0"/>
              </a:rPr>
              <a:t>GP</a:t>
            </a:r>
            <a:r>
              <a:rPr lang="zh-CN" altLang="en-US" dirty="0" smtClean="0">
                <a:latin typeface="Perpetua" charset="0"/>
              </a:rPr>
              <a:t> </a:t>
            </a:r>
            <a:r>
              <a:rPr lang="en-US" altLang="zh-CN" dirty="0" smtClean="0">
                <a:latin typeface="Perpetua" charset="0"/>
              </a:rPr>
              <a:t>&gt;</a:t>
            </a:r>
            <a:r>
              <a:rPr lang="zh-CN" altLang="en-US" dirty="0" smtClean="0">
                <a:latin typeface="Perpetua" charset="0"/>
              </a:rPr>
              <a:t> </a:t>
            </a:r>
            <a:r>
              <a:rPr lang="en-US" altLang="zh-CN" dirty="0">
                <a:latin typeface="Perpetua" charset="0"/>
              </a:rPr>
              <a:t>0</a:t>
            </a:r>
            <a:endParaRPr lang="en-US" dirty="0">
              <a:latin typeface="Perpetu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64"/>
    </mc:Choice>
    <mc:Fallback xmlns="">
      <p:transition spd="slow" advTm="16176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Published an NHL draft dataset with browser</a:t>
            </a:r>
          </a:p>
          <a:p>
            <a:r>
              <a:rPr lang="en-US" dirty="0" smtClean="0"/>
              <a:t>Introduce model trees, which</a:t>
            </a:r>
          </a:p>
          <a:p>
            <a:pPr lvl="1"/>
            <a:r>
              <a:rPr lang="en-US" dirty="0" smtClean="0"/>
              <a:t>assign players to groups that are statistically distinct</a:t>
            </a:r>
          </a:p>
          <a:p>
            <a:pPr lvl="1"/>
            <a:r>
              <a:rPr lang="en-US" dirty="0" smtClean="0"/>
              <a:t>build separate prediction models for separate groups</a:t>
            </a:r>
          </a:p>
          <a:p>
            <a:r>
              <a:rPr lang="en-US" dirty="0" smtClean="0"/>
              <a:t>Build a model tree to predict whether a potential draft pick  will play &gt;0 NHL games</a:t>
            </a:r>
          </a:p>
          <a:p>
            <a:r>
              <a:rPr lang="en-US" dirty="0"/>
              <a:t>The learned groups can be easily interpreted by a hockey expert</a:t>
            </a:r>
          </a:p>
          <a:p>
            <a:r>
              <a:rPr lang="en-US" dirty="0" smtClean="0"/>
              <a:t>The tree ranking correlates well with ranking by actual success (= #NHL games played)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02597" y="2011991"/>
            <a:ext cx="39934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&amp;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Questions?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3230" y="5015425"/>
            <a:ext cx="486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contact: </a:t>
            </a:r>
            <a:r>
              <a:rPr lang="en-US" dirty="0" smtClean="0">
                <a:hlinkClick r:id="rId2"/>
              </a:rPr>
              <a:t>yejial@sfu.ca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oschulte@cs.sfu.ca</a:t>
            </a:r>
            <a:r>
              <a:rPr lang="zh-CN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Draft Dataset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Ottawa</a:t>
            </a:r>
            <a:r>
              <a:rPr lang="en-US" dirty="0" smtClean="0"/>
              <a:t> </a:t>
            </a:r>
            <a:r>
              <a:rPr lang="en-US" dirty="0" smtClean="0"/>
              <a:t>Hockey Analytics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8"/>
    </mc:Choice>
    <mc:Fallback xmlns="">
      <p:transition spd="slow" advTm="409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Description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nhl.com</a:t>
            </a:r>
            <a:r>
              <a:rPr lang="en-US" dirty="0" smtClean="0"/>
              <a:t>, </a:t>
            </a:r>
            <a:r>
              <a:rPr lang="en-US" dirty="0" err="1" smtClean="0"/>
              <a:t>eliteprospects.com</a:t>
            </a:r>
            <a:r>
              <a:rPr lang="en-US" dirty="0" smtClean="0"/>
              <a:t>, </a:t>
            </a:r>
            <a:r>
              <a:rPr lang="en-US" dirty="0" err="1" smtClean="0"/>
              <a:t>draftanalyst.com</a:t>
            </a:r>
            <a:r>
              <a:rPr lang="en-US" dirty="0" smtClean="0"/>
              <a:t>, David Wilson</a:t>
            </a:r>
          </a:p>
          <a:p>
            <a:r>
              <a:rPr lang="en-US" dirty="0" smtClean="0"/>
              <a:t>Demographics </a:t>
            </a:r>
            <a:r>
              <a:rPr lang="en-US" dirty="0" smtClean="0"/>
              <a:t>(height, age, weight, country etc.) </a:t>
            </a:r>
            <a:r>
              <a:rPr lang="en-US" dirty="0" smtClean="0"/>
              <a:t>+</a:t>
            </a:r>
            <a:r>
              <a:rPr lang="zh-CN" altLang="en-US" dirty="0" smtClean="0"/>
              <a:t> </a:t>
            </a:r>
            <a:r>
              <a:rPr lang="en-US" dirty="0" smtClean="0"/>
              <a:t>Performance </a:t>
            </a:r>
            <a:r>
              <a:rPr lang="en-US" dirty="0" smtClean="0"/>
              <a:t>Stats (games played, points, etc.)</a:t>
            </a:r>
          </a:p>
          <a:p>
            <a:r>
              <a:rPr lang="en-US" dirty="0" smtClean="0"/>
              <a:t>Available at </a:t>
            </a:r>
            <a:r>
              <a:rPr lang="en-US" dirty="0" smtClean="0">
                <a:hlinkClick r:id="rId2"/>
              </a:rPr>
              <a:t>https://github.com/liuyejia/Model_Trees_Full_Dataset</a:t>
            </a:r>
            <a:endParaRPr lang="en-US" dirty="0" smtClean="0"/>
          </a:p>
          <a:p>
            <a:r>
              <a:rPr lang="en-US" dirty="0" smtClean="0"/>
              <a:t>Check out our Draft Dataset Browser</a:t>
            </a:r>
            <a:r>
              <a:rPr lang="zh-CN" altLang="en-US" dirty="0"/>
              <a:t> </a:t>
            </a:r>
            <a:r>
              <a:rPr lang="en-US" altLang="zh-CN" dirty="0" smtClean="0">
                <a:hlinkClick r:id="rId3"/>
              </a:rPr>
              <a:t>https</a:t>
            </a:r>
            <a:r>
              <a:rPr lang="en-US" altLang="zh-CN" dirty="0">
                <a:hlinkClick r:id="rId3"/>
              </a:rPr>
              <a:t>://datavs.haoxp.xyz</a:t>
            </a:r>
            <a:r>
              <a:rPr lang="en-US" altLang="zh-CN" dirty="0" smtClean="0">
                <a:hlinkClick r:id="rId3"/>
              </a:rPr>
              <a:t>/#/</a:t>
            </a:r>
            <a:endParaRPr lang="en-US" altLang="zh-C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2"/>
    </mc:Choice>
    <mc:Fallback xmlns="">
      <p:transition spd="slow" advTm="5168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Browser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7315200" cy="4572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2429302" y="2715905"/>
            <a:ext cx="1296537" cy="272956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429302" y="2715905"/>
            <a:ext cx="1296537" cy="272956"/>
          </a:xfrm>
          <a:prstGeom prst="frame">
            <a:avLst/>
          </a:prstGeom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403076" y="2715905"/>
            <a:ext cx="393510" cy="272956"/>
          </a:xfrm>
          <a:prstGeom prst="frame">
            <a:avLst/>
          </a:prstGeom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NHL Performance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30353" cy="2819400"/>
          </a:xfrm>
        </p:spPr>
        <p:txBody>
          <a:bodyPr/>
          <a:lstStyle/>
          <a:p>
            <a:r>
              <a:rPr lang="en-US" dirty="0" smtClean="0"/>
              <a:t>We use #NHL games played after first 7 seasons. </a:t>
            </a:r>
            <a:endParaRPr lang="en-US" dirty="0"/>
          </a:p>
          <a:p>
            <a:pPr lvl="1"/>
            <a:r>
              <a:rPr lang="en-US" dirty="0" smtClean="0"/>
              <a:t>See also </a:t>
            </a:r>
            <a:r>
              <a:rPr lang="en-US" dirty="0" err="1" smtClean="0"/>
              <a:t>Shuckers</a:t>
            </a:r>
            <a:r>
              <a:rPr lang="en-US" dirty="0" smtClean="0"/>
              <a:t> 2016, </a:t>
            </a:r>
            <a:r>
              <a:rPr lang="en-US" altLang="zh-CN" dirty="0" smtClean="0"/>
              <a:t>Tingling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2011</a:t>
            </a:r>
            <a:endParaRPr lang="en-US" dirty="0" smtClean="0"/>
          </a:p>
          <a:p>
            <a:pPr lvl="1"/>
            <a:r>
              <a:rPr lang="en-US" dirty="0" smtClean="0"/>
              <a:t>Very similar results with Time-On-Ice.</a:t>
            </a:r>
          </a:p>
          <a:p>
            <a:r>
              <a:rPr lang="en-US" dirty="0" smtClean="0"/>
              <a:t>Hindsight Ranking: Rank drafted players by #NHL games</a:t>
            </a:r>
          </a:p>
          <a:p>
            <a:r>
              <a:rPr lang="en-US" altLang="zh-CN" dirty="0" smtClean="0"/>
              <a:t>Excess-zero</a:t>
            </a:r>
            <a:r>
              <a:rPr lang="en-US" dirty="0" smtClean="0"/>
              <a:t> </a:t>
            </a:r>
            <a:r>
              <a:rPr lang="en-US" dirty="0"/>
              <a:t>problem: about half the players drafted play 0 NHL games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9611" y="5287342"/>
            <a:ext cx="8399929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* </a:t>
            </a:r>
            <a:r>
              <a:rPr lang="en-US" sz="1100" dirty="0" err="1" smtClean="0"/>
              <a:t>Schuckers</a:t>
            </a:r>
            <a:r>
              <a:rPr lang="en-US" sz="1100" dirty="0"/>
              <a:t>, M. &amp; Statistical Sports Consulting, L. L. C. (2016), 'Draft by Numbers: Using Data and Analytics to Improve National Hockey League (NHL) Player Selection', </a:t>
            </a:r>
            <a:r>
              <a:rPr lang="en-US" sz="1100" i="1" dirty="0"/>
              <a:t>MIT Sloan Sports Analytics Conference</a:t>
            </a:r>
            <a:r>
              <a:rPr lang="en-US" sz="1100" i="1" dirty="0" smtClean="0"/>
              <a:t>.</a:t>
            </a:r>
          </a:p>
          <a:p>
            <a:endParaRPr lang="en-US" sz="1100" dirty="0" smtClean="0"/>
          </a:p>
          <a:p>
            <a:r>
              <a:rPr lang="zh-CN" altLang="en-US" sz="1100" dirty="0" smtClean="0"/>
              <a:t>* </a:t>
            </a:r>
            <a:r>
              <a:rPr lang="en-US" sz="1100" dirty="0" smtClean="0"/>
              <a:t>Tingling</a:t>
            </a:r>
            <a:r>
              <a:rPr lang="en-US" sz="1100" dirty="0"/>
              <a:t>, P.; </a:t>
            </a:r>
            <a:r>
              <a:rPr lang="en-US" sz="1100" dirty="0" err="1"/>
              <a:t>Masri</a:t>
            </a:r>
            <a:r>
              <a:rPr lang="en-US" sz="1100" dirty="0"/>
              <a:t>, K. &amp; Martell, M. (2011), 'Does order matter? An empirical analysis of NHL draft decisions', </a:t>
            </a:r>
            <a:r>
              <a:rPr lang="en-US" sz="1100" i="1" dirty="0"/>
              <a:t>Sport, Business and Management: an International Journal.</a:t>
            </a:r>
          </a:p>
          <a:p>
            <a:r>
              <a:rPr lang="zh-CN" altLang="en-US" dirty="0" smtClean="0"/>
              <a:t> </a:t>
            </a:r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87"/>
    </mc:Choice>
    <mc:Fallback xmlns="">
      <p:transition spd="slow" advTm="9358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Score to </a:t>
            </a:r>
            <a:r>
              <a:rPr lang="en-US" altLang="zh-CN" dirty="0" smtClean="0"/>
              <a:t>Hindsight</a:t>
            </a:r>
            <a:r>
              <a:rPr lang="zh-CN" altLang="en-US" dirty="0" smtClean="0"/>
              <a:t> </a:t>
            </a:r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847424"/>
          </a:xfrm>
        </p:spPr>
        <p:txBody>
          <a:bodyPr/>
          <a:lstStyle/>
          <a:p>
            <a:r>
              <a:rPr lang="en-US" dirty="0" smtClean="0"/>
              <a:t>Interactive plotter available at </a:t>
            </a:r>
            <a:r>
              <a:rPr lang="en-US" dirty="0" smtClean="0">
                <a:hlinkClick r:id="rId2"/>
              </a:rPr>
              <a:t>https://datavs.haoxp.xyz/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029699"/>
              </p:ext>
            </p:extLst>
          </p:nvPr>
        </p:nvGraphicFramePr>
        <p:xfrm>
          <a:off x="4876800" y="2609602"/>
          <a:ext cx="338796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320"/>
                <a:gridCol w="914633"/>
                <a:gridCol w="13440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#Games Played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C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</a:t>
                      </a:r>
                      <a:r>
                        <a:rPr lang="en-US" altLang="zh-CN" dirty="0" smtClean="0"/>
                        <a:t>ney</a:t>
                      </a:r>
                      <a:r>
                        <a:rPr lang="en-US" dirty="0" smtClean="0"/>
                        <a:t> Crosby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Patrick</a:t>
                      </a:r>
                      <a:r>
                        <a:rPr lang="en-US" baseline="0" dirty="0" smtClean="0"/>
                        <a:t> Kane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Sam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err="1" smtClean="0"/>
                        <a:t>Gagner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4" y="2574325"/>
            <a:ext cx="4236095" cy="338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15"/>
    </mc:Choice>
    <mc:Fallback xmlns="">
      <p:transition spd="slow" advTm="6111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NHL Appearance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7"/>
    </mc:Choice>
    <mc:Fallback xmlns="">
      <p:transition spd="slow" advTm="1599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Predictive Task: Will A Player appear in the NHL?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2853520"/>
            <a:ext cx="7772400" cy="4572000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altLang="zh-CN" dirty="0" smtClean="0"/>
              <a:t>excess-zero</a:t>
            </a:r>
            <a:r>
              <a:rPr lang="en-US" dirty="0" smtClean="0"/>
              <a:t>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Of independent interest (e.g. player agencies)</a:t>
            </a:r>
          </a:p>
          <a:p>
            <a:r>
              <a:rPr lang="en-US" dirty="0" smtClean="0"/>
              <a:t>Can rank junior players by their chance of playing at least one NHL game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Ottawa Hockey</a:t>
            </a:r>
            <a:r>
              <a:rPr lang="zh-CN" altLang="en-US" dirty="0" smtClean="0"/>
              <a:t> </a:t>
            </a:r>
            <a:r>
              <a:rPr lang="en-US" dirty="0" smtClean="0"/>
              <a:t>Analytics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0"/>
    </mc:Choice>
    <mc:Fallback xmlns="">
      <p:transition spd="slow" advTm="3961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BasicPresentation.potx</Template>
  <TotalTime>33920</TotalTime>
  <Words>1103</Words>
  <Application>Microsoft Macintosh PowerPoint</Application>
  <PresentationFormat>On-screen Show (4:3)</PresentationFormat>
  <Paragraphs>207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Calibri</vt:lpstr>
      <vt:lpstr>Cambria Math</vt:lpstr>
      <vt:lpstr>Franklin Gothic Book</vt:lpstr>
      <vt:lpstr>Helvetica-Light</vt:lpstr>
      <vt:lpstr>ＭＳ Ｐゴシック</vt:lpstr>
      <vt:lpstr>Perpetua</vt:lpstr>
      <vt:lpstr>Wingdings 2</vt:lpstr>
      <vt:lpstr>宋体</vt:lpstr>
      <vt:lpstr>Arial</vt:lpstr>
      <vt:lpstr>BasicPresentation</vt:lpstr>
      <vt:lpstr>Equation</vt:lpstr>
      <vt:lpstr>Model Trees for Identifying Exceptional Players in the NHL Draft</vt:lpstr>
      <vt:lpstr>Overview </vt:lpstr>
      <vt:lpstr>Our Draft Dataset</vt:lpstr>
      <vt:lpstr>Dataset Description</vt:lpstr>
      <vt:lpstr>Dataset Browser</vt:lpstr>
      <vt:lpstr>NHL Performance Metric</vt:lpstr>
      <vt:lpstr>From Score to Hindsight Ranking</vt:lpstr>
      <vt:lpstr>Predicting NHL Appearance</vt:lpstr>
      <vt:lpstr>New Predictive Task: Will A Player appear in the NHL?</vt:lpstr>
      <vt:lpstr>New Prediction Form: Model Tree</vt:lpstr>
      <vt:lpstr>Learning Groups of Comparables</vt:lpstr>
      <vt:lpstr>Predictive Performance</vt:lpstr>
      <vt:lpstr>From Numeric Scores to Rankings</vt:lpstr>
      <vt:lpstr>Draft Order</vt:lpstr>
      <vt:lpstr>Logistic Model Tree Ranking</vt:lpstr>
      <vt:lpstr>Which Ranking is the closest to hindsight ranking?</vt:lpstr>
      <vt:lpstr>Identifying Exceptional Players</vt:lpstr>
      <vt:lpstr>Identifying Strong and Weak Points</vt:lpstr>
      <vt:lpstr>PowerPoint Presentation</vt:lpstr>
      <vt:lpstr>Conclusion</vt:lpstr>
      <vt:lpstr>PowerPoint Presentation</vt:lpstr>
    </vt:vector>
  </TitlesOfParts>
  <Company>Simon Fraser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Microsoft Office User</cp:lastModifiedBy>
  <cp:revision>83</cp:revision>
  <cp:lastPrinted>2018-03-02T20:36:00Z</cp:lastPrinted>
  <dcterms:created xsi:type="dcterms:W3CDTF">2011-12-30T19:23:42Z</dcterms:created>
  <dcterms:modified xsi:type="dcterms:W3CDTF">2018-10-03T03:37:32Z</dcterms:modified>
</cp:coreProperties>
</file>