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6"/>
  </p:notesMasterIdLst>
  <p:sldIdLst>
    <p:sldId id="256" r:id="rId2"/>
    <p:sldId id="274" r:id="rId3"/>
    <p:sldId id="257" r:id="rId4"/>
    <p:sldId id="269" r:id="rId5"/>
    <p:sldId id="258" r:id="rId6"/>
    <p:sldId id="275" r:id="rId7"/>
    <p:sldId id="259" r:id="rId8"/>
    <p:sldId id="273" r:id="rId9"/>
    <p:sldId id="260" r:id="rId10"/>
    <p:sldId id="276" r:id="rId11"/>
    <p:sldId id="261" r:id="rId12"/>
    <p:sldId id="262" r:id="rId13"/>
    <p:sldId id="277" r:id="rId14"/>
    <p:sldId id="264" r:id="rId15"/>
    <p:sldId id="278" r:id="rId16"/>
    <p:sldId id="279" r:id="rId17"/>
    <p:sldId id="280" r:id="rId18"/>
    <p:sldId id="281" r:id="rId19"/>
    <p:sldId id="282" r:id="rId20"/>
    <p:sldId id="263" r:id="rId21"/>
    <p:sldId id="266" r:id="rId22"/>
    <p:sldId id="267" r:id="rId23"/>
    <p:sldId id="283" r:id="rId24"/>
    <p:sldId id="26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4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1302A-70C4-463E-9985-872FA3C65F1B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0DD60-90B2-4310-90C0-B4F7735CD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09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0DD60-90B2-4310-90C0-B4F7735CD3C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53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327" y="4119162"/>
            <a:ext cx="7391924" cy="26693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0775" y="1851688"/>
            <a:ext cx="9070450" cy="226747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The Probability and Severity of Man Games Lost Due to Injury in an NHL  regular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Jeremy Sylvain &amp; Michael </a:t>
            </a:r>
            <a:r>
              <a:rPr lang="en-US" dirty="0" err="1"/>
              <a:t>Schuckers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36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Models</a:t>
            </a:r>
          </a:p>
        </p:txBody>
      </p:sp>
    </p:spTree>
    <p:extLst>
      <p:ext uri="{BB962C8B-B14F-4D97-AF65-F5344CB8AC3E}">
        <p14:creationId xmlns:p14="http://schemas.microsoft.com/office/powerpoint/2010/main" val="2296823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592" y="293914"/>
            <a:ext cx="4077958" cy="116838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Injury Probability Model: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592" y="1637969"/>
            <a:ext cx="11441926" cy="5001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● Used logistic regression</a:t>
            </a:r>
          </a:p>
          <a:p>
            <a:pPr marL="0" indent="0">
              <a:buNone/>
            </a:pPr>
            <a:r>
              <a:rPr lang="en-US" sz="3000" dirty="0"/>
              <a:t>● INJPROB=</a:t>
            </a:r>
            <a:r>
              <a:rPr lang="en-US" sz="3900" dirty="0">
                <a:latin typeface="Symbol" panose="05050102010706020507" pitchFamily="18" charset="2"/>
              </a:rPr>
              <a:t>1</a:t>
            </a:r>
            <a:r>
              <a:rPr lang="en-US" sz="3000" dirty="0"/>
              <a:t>, if INJ&gt;0</a:t>
            </a:r>
          </a:p>
          <a:p>
            <a:pPr marL="0" indent="0">
              <a:buNone/>
            </a:pPr>
            <a:r>
              <a:rPr lang="en-US" sz="3000" dirty="0"/>
              <a:t>● Predicts the probability of injury</a:t>
            </a:r>
          </a:p>
          <a:p>
            <a:pPr marL="0" indent="0">
              <a:buNone/>
            </a:pPr>
            <a:r>
              <a:rPr lang="en-US" sz="3000" dirty="0"/>
              <a:t>● Model is run for each season and position (FW or D) 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u="sng" dirty="0"/>
              <a:t>Probability Model (Logistic Regression):</a:t>
            </a:r>
          </a:p>
          <a:p>
            <a:pPr marL="0" indent="0" algn="ctr">
              <a:buNone/>
            </a:pPr>
            <a:r>
              <a:rPr lang="en-US" sz="3200" b="1" dirty="0"/>
              <a:t>INJPROB~HPG+BPG+TOI.GM+AGE+ AGE</a:t>
            </a:r>
            <a:r>
              <a:rPr lang="en-US" sz="3200" b="1" baseline="30000" dirty="0"/>
              <a:t>2</a:t>
            </a:r>
            <a:endParaRPr lang="en-US" sz="3200" b="1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728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872" y="294199"/>
            <a:ext cx="4654694" cy="111179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Injury Severity model: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872" y="1701579"/>
            <a:ext cx="11711121" cy="5287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To model the severity or length of an NHL injury we used a log linear regression model</a:t>
            </a:r>
          </a:p>
          <a:p>
            <a:pPr marL="0" indent="0">
              <a:buNone/>
            </a:pPr>
            <a:r>
              <a:rPr lang="en-US" sz="3200" dirty="0"/>
              <a:t>● Model is based on a Poisson distribution </a:t>
            </a:r>
          </a:p>
          <a:p>
            <a:pPr marL="0" indent="0">
              <a:buNone/>
            </a:pPr>
            <a:r>
              <a:rPr lang="en-US" sz="3200" dirty="0"/>
              <a:t>● Model is run for each position (FW or D)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u="sng" dirty="0"/>
              <a:t>Severity Model (Poisson Regression):</a:t>
            </a:r>
          </a:p>
          <a:p>
            <a:pPr marL="0" indent="0" algn="ctr">
              <a:buNone/>
            </a:pPr>
            <a:r>
              <a:rPr lang="en-US" sz="3000" b="1" dirty="0"/>
              <a:t>INJ~HPG+BPG+TOI.GM+AGE+AGE</a:t>
            </a:r>
            <a:r>
              <a:rPr lang="en-US" sz="3000" b="1" baseline="30000" dirty="0"/>
              <a:t>2</a:t>
            </a:r>
            <a:endParaRPr lang="en-US" sz="3000" b="1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50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686" y="2638043"/>
            <a:ext cx="10181968" cy="3379697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Fit models by position, by season, and for all seasons 2009-2016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Report all season results by position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Full results on poster</a:t>
            </a:r>
          </a:p>
        </p:txBody>
      </p:sp>
    </p:spTree>
    <p:extLst>
      <p:ext uri="{BB962C8B-B14F-4D97-AF65-F5344CB8AC3E}">
        <p14:creationId xmlns:p14="http://schemas.microsoft.com/office/powerpoint/2010/main" val="1025269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89" y="373711"/>
            <a:ext cx="1983056" cy="1000474"/>
          </a:xfrm>
        </p:spPr>
        <p:txBody>
          <a:bodyPr/>
          <a:lstStyle/>
          <a:p>
            <a:pPr algn="l"/>
            <a:r>
              <a:rPr lang="en-US" dirty="0"/>
              <a:t>Results: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693" y="1935856"/>
            <a:ext cx="11390031" cy="5015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TOI.GM significant in each season</a:t>
            </a:r>
          </a:p>
          <a:p>
            <a:pPr marL="0" indent="0">
              <a:buNone/>
            </a:pPr>
            <a:r>
              <a:rPr lang="en-US" sz="3200" dirty="0"/>
              <a:t>● HPG(2), AGE(1), and AGE</a:t>
            </a:r>
            <a:r>
              <a:rPr lang="en-US" sz="3200" baseline="30000" dirty="0"/>
              <a:t>2</a:t>
            </a:r>
            <a:r>
              <a:rPr lang="en-US" sz="3200" dirty="0"/>
              <a:t>(1) were significant some seasons</a:t>
            </a:r>
          </a:p>
          <a:p>
            <a:pPr marL="0" indent="0">
              <a:buNone/>
            </a:pPr>
            <a:r>
              <a:rPr lang="en-US" sz="3200" dirty="0"/>
              <a:t>● TOI.GM, AGE, and AGE</a:t>
            </a:r>
            <a:r>
              <a:rPr lang="en-US" sz="3200" baseline="30000" dirty="0"/>
              <a:t>2</a:t>
            </a:r>
            <a:r>
              <a:rPr lang="en-US" sz="3200" dirty="0"/>
              <a:t>, significant in the all seasons model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357125"/>
              </p:ext>
            </p:extLst>
          </p:nvPr>
        </p:nvGraphicFramePr>
        <p:xfrm>
          <a:off x="249693" y="5176504"/>
          <a:ext cx="11658991" cy="1043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3312">
                  <a:extLst>
                    <a:ext uri="{9D8B030D-6E8A-4147-A177-3AD203B41FA5}">
                      <a16:colId xmlns:a16="http://schemas.microsoft.com/office/drawing/2014/main" xmlns="" val="4184118274"/>
                    </a:ext>
                  </a:extLst>
                </a:gridCol>
                <a:gridCol w="1969267">
                  <a:extLst>
                    <a:ext uri="{9D8B030D-6E8A-4147-A177-3AD203B41FA5}">
                      <a16:colId xmlns:a16="http://schemas.microsoft.com/office/drawing/2014/main" xmlns="" val="3678648680"/>
                    </a:ext>
                  </a:extLst>
                </a:gridCol>
                <a:gridCol w="1601489">
                  <a:extLst>
                    <a:ext uri="{9D8B030D-6E8A-4147-A177-3AD203B41FA5}">
                      <a16:colId xmlns:a16="http://schemas.microsoft.com/office/drawing/2014/main" xmlns="" val="2672591945"/>
                    </a:ext>
                  </a:extLst>
                </a:gridCol>
                <a:gridCol w="1771056">
                  <a:extLst>
                    <a:ext uri="{9D8B030D-6E8A-4147-A177-3AD203B41FA5}">
                      <a16:colId xmlns:a16="http://schemas.microsoft.com/office/drawing/2014/main" xmlns="" val="3037173875"/>
                    </a:ext>
                  </a:extLst>
                </a:gridCol>
                <a:gridCol w="1902944">
                  <a:extLst>
                    <a:ext uri="{9D8B030D-6E8A-4147-A177-3AD203B41FA5}">
                      <a16:colId xmlns:a16="http://schemas.microsoft.com/office/drawing/2014/main" xmlns="" val="1008948424"/>
                    </a:ext>
                  </a:extLst>
                </a:gridCol>
                <a:gridCol w="2260923">
                  <a:extLst>
                    <a:ext uri="{9D8B030D-6E8A-4147-A177-3AD203B41FA5}">
                      <a16:colId xmlns:a16="http://schemas.microsoft.com/office/drawing/2014/main" xmlns="" val="1616897672"/>
                    </a:ext>
                  </a:extLst>
                </a:gridCol>
              </a:tblGrid>
              <a:tr h="27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Forwards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TOI.GM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HPG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BPG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AGE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/>
                        <a:t>AGE</a:t>
                      </a:r>
                      <a:r>
                        <a:rPr lang="en-US" sz="3200" b="1" baseline="30000" dirty="0"/>
                        <a:t>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96092843"/>
                  </a:ext>
                </a:extLst>
              </a:tr>
              <a:tr h="300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All Seasons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**0.1489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0.0767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0.0477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**0.2358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*-0.0028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1061287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2367491" y="4676388"/>
            <a:ext cx="9553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Coefficients and Their Significance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49693" y="6211268"/>
            <a:ext cx="6806316" cy="374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NOTE: “*” level of significance, “**” (p&lt;0.01) and “*” (p&lt;0.05)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693" y="1374185"/>
            <a:ext cx="617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Injury Probability Model for Forwards</a:t>
            </a:r>
          </a:p>
        </p:txBody>
      </p:sp>
    </p:spTree>
    <p:extLst>
      <p:ext uri="{BB962C8B-B14F-4D97-AF65-F5344CB8AC3E}">
        <p14:creationId xmlns:p14="http://schemas.microsoft.com/office/powerpoint/2010/main" val="3229198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84" y="165595"/>
            <a:ext cx="1879436" cy="855807"/>
          </a:xfrm>
        </p:spPr>
        <p:txBody>
          <a:bodyPr/>
          <a:lstStyle/>
          <a:p>
            <a:pPr algn="l"/>
            <a:r>
              <a:rPr lang="en-US" dirty="0"/>
              <a:t>Results: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84" y="1836360"/>
            <a:ext cx="11390031" cy="5015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TOI-GM significant in each season except for 2012-2013</a:t>
            </a:r>
          </a:p>
          <a:p>
            <a:pPr marL="0" indent="0">
              <a:buNone/>
            </a:pPr>
            <a:r>
              <a:rPr lang="en-US" sz="3200" dirty="0"/>
              <a:t>● HPG(2) AGE(1) and AGE</a:t>
            </a:r>
            <a:r>
              <a:rPr lang="en-US" sz="3200" baseline="30000" dirty="0"/>
              <a:t>2</a:t>
            </a:r>
            <a:r>
              <a:rPr lang="en-US" sz="3200" dirty="0"/>
              <a:t>(1) were significant in some seasons</a:t>
            </a:r>
          </a:p>
          <a:p>
            <a:pPr marL="0" indent="0">
              <a:buNone/>
            </a:pPr>
            <a:r>
              <a:rPr lang="en-US" sz="3200" dirty="0"/>
              <a:t>● TOI.GM, HPG, AGE, AGE</a:t>
            </a:r>
            <a:r>
              <a:rPr lang="en-US" sz="3200" baseline="30000" dirty="0"/>
              <a:t>2</a:t>
            </a:r>
            <a:r>
              <a:rPr lang="en-US" sz="3200" dirty="0"/>
              <a:t> were significant in the all seasons model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09713"/>
              </p:ext>
            </p:extLst>
          </p:nvPr>
        </p:nvGraphicFramePr>
        <p:xfrm>
          <a:off x="223684" y="4616192"/>
          <a:ext cx="11776302" cy="1565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717">
                  <a:extLst>
                    <a:ext uri="{9D8B030D-6E8A-4147-A177-3AD203B41FA5}">
                      <a16:colId xmlns:a16="http://schemas.microsoft.com/office/drawing/2014/main" xmlns="" val="4184118274"/>
                    </a:ext>
                  </a:extLst>
                </a:gridCol>
                <a:gridCol w="1962717">
                  <a:extLst>
                    <a:ext uri="{9D8B030D-6E8A-4147-A177-3AD203B41FA5}">
                      <a16:colId xmlns:a16="http://schemas.microsoft.com/office/drawing/2014/main" xmlns="" val="3678648680"/>
                    </a:ext>
                  </a:extLst>
                </a:gridCol>
                <a:gridCol w="1962717">
                  <a:extLst>
                    <a:ext uri="{9D8B030D-6E8A-4147-A177-3AD203B41FA5}">
                      <a16:colId xmlns:a16="http://schemas.microsoft.com/office/drawing/2014/main" xmlns="" val="2672591945"/>
                    </a:ext>
                  </a:extLst>
                </a:gridCol>
                <a:gridCol w="1962717">
                  <a:extLst>
                    <a:ext uri="{9D8B030D-6E8A-4147-A177-3AD203B41FA5}">
                      <a16:colId xmlns:a16="http://schemas.microsoft.com/office/drawing/2014/main" xmlns="" val="3037173875"/>
                    </a:ext>
                  </a:extLst>
                </a:gridCol>
                <a:gridCol w="1962717">
                  <a:extLst>
                    <a:ext uri="{9D8B030D-6E8A-4147-A177-3AD203B41FA5}">
                      <a16:colId xmlns:a16="http://schemas.microsoft.com/office/drawing/2014/main" xmlns="" val="1008948424"/>
                    </a:ext>
                  </a:extLst>
                </a:gridCol>
                <a:gridCol w="1962717">
                  <a:extLst>
                    <a:ext uri="{9D8B030D-6E8A-4147-A177-3AD203B41FA5}">
                      <a16:colId xmlns:a16="http://schemas.microsoft.com/office/drawing/2014/main" xmlns="" val="1616897672"/>
                    </a:ext>
                  </a:extLst>
                </a:gridCol>
              </a:tblGrid>
              <a:tr h="27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Forwards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TOI.GM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HPG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BPG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AGE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/>
                        <a:t>AGE</a:t>
                      </a:r>
                      <a:r>
                        <a:rPr lang="en-US" sz="3200" b="1" baseline="30000" dirty="0"/>
                        <a:t>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96092843"/>
                  </a:ext>
                </a:extLst>
              </a:tr>
              <a:tr h="300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All Seasons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**0.1363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**0.2094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0.0647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*0.2627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-0.0030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1061287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03172" y="4154527"/>
            <a:ext cx="9217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 Coefficients and Their Significance for the Injury Probability Model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3684" y="6259092"/>
            <a:ext cx="6806316" cy="374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NOTE: “*” level of significance, “**” (p&lt;0.01) and “*” (p&lt;0.05)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684" y="1221457"/>
            <a:ext cx="578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Injury Probability Model for Defense</a:t>
            </a:r>
          </a:p>
        </p:txBody>
      </p:sp>
    </p:spTree>
    <p:extLst>
      <p:ext uri="{BB962C8B-B14F-4D97-AF65-F5344CB8AC3E}">
        <p14:creationId xmlns:p14="http://schemas.microsoft.com/office/powerpoint/2010/main" val="3129414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89" y="373711"/>
            <a:ext cx="1983056" cy="1000474"/>
          </a:xfrm>
        </p:spPr>
        <p:txBody>
          <a:bodyPr/>
          <a:lstStyle/>
          <a:p>
            <a:pPr algn="l"/>
            <a:r>
              <a:rPr lang="en-US" dirty="0"/>
              <a:t>Results: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693" y="2143736"/>
            <a:ext cx="11390031" cy="5015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AGE and AGE</a:t>
            </a:r>
            <a:r>
              <a:rPr lang="en-US" sz="3200" baseline="30000" dirty="0"/>
              <a:t>2</a:t>
            </a:r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 were significant each season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●TOI.GM(6), HPG(6), and BPG(5) were significant in some seasons</a:t>
            </a:r>
          </a:p>
          <a:p>
            <a:pPr marL="0" indent="0">
              <a:buNone/>
            </a:pPr>
            <a:r>
              <a:rPr lang="en-US" sz="3200" dirty="0"/>
              <a:t>● All variables were significant in the all seasons model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271201"/>
              </p:ext>
            </p:extLst>
          </p:nvPr>
        </p:nvGraphicFramePr>
        <p:xfrm>
          <a:off x="426189" y="4745653"/>
          <a:ext cx="11413674" cy="1565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2279">
                  <a:extLst>
                    <a:ext uri="{9D8B030D-6E8A-4147-A177-3AD203B41FA5}">
                      <a16:colId xmlns:a16="http://schemas.microsoft.com/office/drawing/2014/main" xmlns="" val="4184118274"/>
                    </a:ext>
                  </a:extLst>
                </a:gridCol>
                <a:gridCol w="1902279">
                  <a:extLst>
                    <a:ext uri="{9D8B030D-6E8A-4147-A177-3AD203B41FA5}">
                      <a16:colId xmlns:a16="http://schemas.microsoft.com/office/drawing/2014/main" xmlns="" val="3678648680"/>
                    </a:ext>
                  </a:extLst>
                </a:gridCol>
                <a:gridCol w="1902279">
                  <a:extLst>
                    <a:ext uri="{9D8B030D-6E8A-4147-A177-3AD203B41FA5}">
                      <a16:colId xmlns:a16="http://schemas.microsoft.com/office/drawing/2014/main" xmlns="" val="2672591945"/>
                    </a:ext>
                  </a:extLst>
                </a:gridCol>
                <a:gridCol w="1902279">
                  <a:extLst>
                    <a:ext uri="{9D8B030D-6E8A-4147-A177-3AD203B41FA5}">
                      <a16:colId xmlns:a16="http://schemas.microsoft.com/office/drawing/2014/main" xmlns="" val="3037173875"/>
                    </a:ext>
                  </a:extLst>
                </a:gridCol>
                <a:gridCol w="1902279">
                  <a:extLst>
                    <a:ext uri="{9D8B030D-6E8A-4147-A177-3AD203B41FA5}">
                      <a16:colId xmlns:a16="http://schemas.microsoft.com/office/drawing/2014/main" xmlns="" val="1008948424"/>
                    </a:ext>
                  </a:extLst>
                </a:gridCol>
                <a:gridCol w="1902279">
                  <a:extLst>
                    <a:ext uri="{9D8B030D-6E8A-4147-A177-3AD203B41FA5}">
                      <a16:colId xmlns:a16="http://schemas.microsoft.com/office/drawing/2014/main" xmlns="" val="1616897672"/>
                    </a:ext>
                  </a:extLst>
                </a:gridCol>
              </a:tblGrid>
              <a:tr h="27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Forwards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TOI.GM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HPG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BPG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AGE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/>
                        <a:t>AGE</a:t>
                      </a:r>
                      <a:r>
                        <a:rPr lang="en-US" sz="3200" b="1" baseline="30000" dirty="0"/>
                        <a:t>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96092843"/>
                  </a:ext>
                </a:extLst>
              </a:tr>
              <a:tr h="300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All Seasons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**0.0466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**0.0325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**-0.1300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**0.2894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**-0.0039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1061287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660037" y="4322197"/>
            <a:ext cx="647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Coefficients and Their Significance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26189" y="6311182"/>
            <a:ext cx="6806316" cy="374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NOTE: “*” level of significance, “**” (p&lt;0.01) and “*” (p&lt;0.05)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693" y="1374185"/>
            <a:ext cx="67226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Injury Severity Model for Forwards</a:t>
            </a:r>
          </a:p>
        </p:txBody>
      </p:sp>
    </p:spTree>
    <p:extLst>
      <p:ext uri="{BB962C8B-B14F-4D97-AF65-F5344CB8AC3E}">
        <p14:creationId xmlns:p14="http://schemas.microsoft.com/office/powerpoint/2010/main" val="3732189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89" y="373711"/>
            <a:ext cx="1983056" cy="1000474"/>
          </a:xfrm>
        </p:spPr>
        <p:txBody>
          <a:bodyPr/>
          <a:lstStyle/>
          <a:p>
            <a:pPr algn="l"/>
            <a:r>
              <a:rPr lang="en-US" dirty="0"/>
              <a:t>Results: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693" y="1895852"/>
            <a:ext cx="11777207" cy="5015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AGE and AGE</a:t>
            </a:r>
            <a:r>
              <a:rPr lang="en-US" sz="3200" baseline="30000" dirty="0"/>
              <a:t>2</a:t>
            </a:r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 were significant each season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● TOI.GM(5), HPG(6), BPG(4), were significant in some seasons</a:t>
            </a:r>
          </a:p>
          <a:p>
            <a:pPr marL="0" indent="0">
              <a:buNone/>
            </a:pPr>
            <a:r>
              <a:rPr lang="en-US" sz="3200" dirty="0"/>
              <a:t>● TOI.GM, HPG, AGE, and, AGE</a:t>
            </a:r>
            <a:r>
              <a:rPr lang="en-US" sz="3200" baseline="30000" dirty="0"/>
              <a:t>2</a:t>
            </a:r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 were significant in the all season models</a:t>
            </a:r>
            <a:endParaRPr lang="en-US" sz="32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520028"/>
              </p:ext>
            </p:extLst>
          </p:nvPr>
        </p:nvGraphicFramePr>
        <p:xfrm>
          <a:off x="186193" y="5291058"/>
          <a:ext cx="11390031" cy="913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638">
                  <a:extLst>
                    <a:ext uri="{9D8B030D-6E8A-4147-A177-3AD203B41FA5}">
                      <a16:colId xmlns:a16="http://schemas.microsoft.com/office/drawing/2014/main" xmlns="" val="4184118274"/>
                    </a:ext>
                  </a:extLst>
                </a:gridCol>
                <a:gridCol w="1923839">
                  <a:extLst>
                    <a:ext uri="{9D8B030D-6E8A-4147-A177-3AD203B41FA5}">
                      <a16:colId xmlns:a16="http://schemas.microsoft.com/office/drawing/2014/main" xmlns="" val="3678648680"/>
                    </a:ext>
                  </a:extLst>
                </a:gridCol>
                <a:gridCol w="1564544">
                  <a:extLst>
                    <a:ext uri="{9D8B030D-6E8A-4147-A177-3AD203B41FA5}">
                      <a16:colId xmlns:a16="http://schemas.microsoft.com/office/drawing/2014/main" xmlns="" val="2672591945"/>
                    </a:ext>
                  </a:extLst>
                </a:gridCol>
                <a:gridCol w="1730199">
                  <a:extLst>
                    <a:ext uri="{9D8B030D-6E8A-4147-A177-3AD203B41FA5}">
                      <a16:colId xmlns:a16="http://schemas.microsoft.com/office/drawing/2014/main" xmlns="" val="3037173875"/>
                    </a:ext>
                  </a:extLst>
                </a:gridCol>
                <a:gridCol w="1859045">
                  <a:extLst>
                    <a:ext uri="{9D8B030D-6E8A-4147-A177-3AD203B41FA5}">
                      <a16:colId xmlns:a16="http://schemas.microsoft.com/office/drawing/2014/main" xmlns="" val="1008948424"/>
                    </a:ext>
                  </a:extLst>
                </a:gridCol>
                <a:gridCol w="2208766">
                  <a:extLst>
                    <a:ext uri="{9D8B030D-6E8A-4147-A177-3AD203B41FA5}">
                      <a16:colId xmlns:a16="http://schemas.microsoft.com/office/drawing/2014/main" xmlns="" val="1616897672"/>
                    </a:ext>
                  </a:extLst>
                </a:gridCol>
              </a:tblGrid>
              <a:tr h="27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Forwards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TOI.GM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HPG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BPG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AGE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/>
                        <a:t>AGE</a:t>
                      </a:r>
                      <a:r>
                        <a:rPr lang="en-US" sz="2800" b="1" baseline="30000" dirty="0"/>
                        <a:t>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96092843"/>
                  </a:ext>
                </a:extLst>
              </a:tr>
              <a:tr h="300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All Seasons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**0.0190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**0.0613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0.0071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**0.3180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**-0.0042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1061287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764291"/>
            <a:ext cx="4714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Coefficients and Their Significance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2365" y="6269290"/>
            <a:ext cx="6806316" cy="374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NOTE: “*” level of significance, “**” (p&lt;0.01) and “*” (p&lt;0.05)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292" y="1351304"/>
            <a:ext cx="5128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Injury Severity Model for Defense</a:t>
            </a:r>
          </a:p>
        </p:txBody>
      </p:sp>
    </p:spTree>
    <p:extLst>
      <p:ext uri="{BB962C8B-B14F-4D97-AF65-F5344CB8AC3E}">
        <p14:creationId xmlns:p14="http://schemas.microsoft.com/office/powerpoint/2010/main" val="2838630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● 2016-2017 Ottawa Senators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634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268447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Fit all season model </a:t>
            </a:r>
          </a:p>
          <a:p>
            <a:pPr marL="342900" indent="-342900">
              <a:buAutoNum type="arabicPeriod"/>
            </a:pPr>
            <a:r>
              <a:rPr lang="en-US" sz="3200" dirty="0"/>
              <a:t>Apply model to each Ottawa Senator </a:t>
            </a:r>
          </a:p>
          <a:p>
            <a:pPr marL="342900" indent="-342900">
              <a:buAutoNum type="arabicPeriod"/>
            </a:pPr>
            <a:r>
              <a:rPr lang="en-US" sz="3200" dirty="0"/>
              <a:t>Predict injury probability, and injury severity</a:t>
            </a:r>
          </a:p>
          <a:p>
            <a:pPr marL="342900" indent="-342900">
              <a:buAutoNum type="arabicPeriod"/>
            </a:pPr>
            <a:r>
              <a:rPr lang="en-US" sz="3200" dirty="0"/>
              <a:t>Store total man games lost</a:t>
            </a:r>
          </a:p>
          <a:p>
            <a:pPr marL="342900" indent="-342900">
              <a:buAutoNum type="arabicPeriod"/>
            </a:pPr>
            <a:r>
              <a:rPr lang="en-US" sz="3200" dirty="0"/>
              <a:t>Repeat steps 3 and 4 many times (n=1000)</a:t>
            </a:r>
          </a:p>
        </p:txBody>
      </p:sp>
    </p:spTree>
    <p:extLst>
      <p:ext uri="{BB962C8B-B14F-4D97-AF65-F5344CB8AC3E}">
        <p14:creationId xmlns:p14="http://schemas.microsoft.com/office/powerpoint/2010/main" val="177754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Statistical models for a player’s</a:t>
            </a:r>
          </a:p>
          <a:p>
            <a:pPr lvl="1"/>
            <a:r>
              <a:rPr lang="en-US" sz="3600" dirty="0"/>
              <a:t>Injury probability</a:t>
            </a:r>
          </a:p>
          <a:p>
            <a:pPr lvl="1"/>
            <a:r>
              <a:rPr lang="en-US" sz="3600" dirty="0"/>
              <a:t>Injury severity</a:t>
            </a:r>
          </a:p>
        </p:txBody>
      </p:sp>
    </p:spTree>
    <p:extLst>
      <p:ext uri="{BB962C8B-B14F-4D97-AF65-F5344CB8AC3E}">
        <p14:creationId xmlns:p14="http://schemas.microsoft.com/office/powerpoint/2010/main" val="1797348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374" y="451883"/>
            <a:ext cx="4095235" cy="113268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Model Simulation: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373" y="1726649"/>
            <a:ext cx="11096729" cy="3831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● Clarke MacArthur Removed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188" y="2347784"/>
            <a:ext cx="7068393" cy="405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472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751" y="516835"/>
            <a:ext cx="2690292" cy="1079986"/>
          </a:xfrm>
        </p:spPr>
        <p:txBody>
          <a:bodyPr>
            <a:normAutofit/>
          </a:bodyPr>
          <a:lstStyle/>
          <a:p>
            <a:r>
              <a:rPr lang="en-US" dirty="0"/>
              <a:t>Discussion: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751" y="1938330"/>
            <a:ext cx="10419390" cy="42318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Above models are groundwork for study of NHL injuries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● TOI.GM was the most significant factor in predicting probability of an injury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200" dirty="0"/>
              <a:t>● AGE and AGE</a:t>
            </a:r>
            <a:r>
              <a:rPr lang="en-US" sz="3200" baseline="30000" dirty="0"/>
              <a:t>2</a:t>
            </a:r>
            <a:r>
              <a:rPr lang="en-US" sz="3200" dirty="0"/>
              <a:t> were the most important factors in predicting the severity of an injury</a:t>
            </a:r>
          </a:p>
        </p:txBody>
      </p:sp>
    </p:spTree>
    <p:extLst>
      <p:ext uri="{BB962C8B-B14F-4D97-AF65-F5344CB8AC3E}">
        <p14:creationId xmlns:p14="http://schemas.microsoft.com/office/powerpoint/2010/main" val="1119173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898" y="469557"/>
            <a:ext cx="2232232" cy="1031847"/>
          </a:xfrm>
        </p:spPr>
        <p:txBody>
          <a:bodyPr>
            <a:normAutofit/>
          </a:bodyPr>
          <a:lstStyle/>
          <a:p>
            <a:r>
              <a:rPr lang="en-US" dirty="0"/>
              <a:t>Issues: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97" y="1630017"/>
            <a:ext cx="11484865" cy="4874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Players who are blocking shots are good at blocking shots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● Hitters are braced for the hit, potentially add frequency of being hit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● Special teams more or less dangerous?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● Modeling long term injuries</a:t>
            </a:r>
          </a:p>
        </p:txBody>
      </p:sp>
    </p:spTree>
    <p:extLst>
      <p:ext uri="{BB962C8B-B14F-4D97-AF65-F5344CB8AC3E}">
        <p14:creationId xmlns:p14="http://schemas.microsoft.com/office/powerpoint/2010/main" val="4055945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271" y="469556"/>
            <a:ext cx="2835134" cy="1103087"/>
          </a:xfrm>
        </p:spPr>
        <p:txBody>
          <a:bodyPr/>
          <a:lstStyle/>
          <a:p>
            <a:r>
              <a:rPr lang="en-US" dirty="0"/>
              <a:t>Extensions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7569" y="1921352"/>
            <a:ext cx="772972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Mixture distributions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● Special teams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● Are players injury prone or unlucky?</a:t>
            </a:r>
          </a:p>
        </p:txBody>
      </p:sp>
    </p:spTree>
    <p:extLst>
      <p:ext uri="{BB962C8B-B14F-4D97-AF65-F5344CB8AC3E}">
        <p14:creationId xmlns:p14="http://schemas.microsoft.com/office/powerpoint/2010/main" val="3845725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46638" y="4226011"/>
            <a:ext cx="6833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j.sylvain01@gmail.com</a:t>
            </a:r>
          </a:p>
        </p:txBody>
      </p:sp>
    </p:spTree>
    <p:extLst>
      <p:ext uri="{BB962C8B-B14F-4D97-AF65-F5344CB8AC3E}">
        <p14:creationId xmlns:p14="http://schemas.microsoft.com/office/powerpoint/2010/main" val="9451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589" y="556183"/>
            <a:ext cx="3418503" cy="1083961"/>
          </a:xfrm>
        </p:spPr>
        <p:txBody>
          <a:bodyPr>
            <a:normAutofit/>
          </a:bodyPr>
          <a:lstStyle/>
          <a:p>
            <a:r>
              <a:rPr lang="en-US" dirty="0"/>
              <a:t>Introduction: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589" y="1991593"/>
            <a:ext cx="11092069" cy="39953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● Teams that get injured struggle to make playoffs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● The amount of time missed due to injures affects decisions made by coaches and managers as to who to call up from farm teams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● Variables chosen were seen to potentially increase the probability and severity of injury</a:t>
            </a:r>
          </a:p>
        </p:txBody>
      </p:sp>
    </p:spTree>
    <p:extLst>
      <p:ext uri="{BB962C8B-B14F-4D97-AF65-F5344CB8AC3E}">
        <p14:creationId xmlns:p14="http://schemas.microsoft.com/office/powerpoint/2010/main" val="1424024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09" y="317634"/>
            <a:ext cx="2875066" cy="1012818"/>
          </a:xfrm>
        </p:spPr>
        <p:txBody>
          <a:bodyPr>
            <a:normAutofit/>
          </a:bodyPr>
          <a:lstStyle/>
          <a:p>
            <a:r>
              <a:rPr lang="en-US" dirty="0"/>
              <a:t>Background: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1954" y="1423890"/>
            <a:ext cx="1090061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●  In 2016-17, the correlation between percent cap hit of injured players per game and points per game is -0.31 (nhlinjuryviz.blogspot.com)</a:t>
            </a:r>
          </a:p>
          <a:p>
            <a:endParaRPr lang="en-US" sz="3200" dirty="0"/>
          </a:p>
          <a:p>
            <a:r>
              <a:rPr lang="en-US" sz="3200" dirty="0"/>
              <a:t>● In 2016-17 3 most injured teams VAN, WPG, and BUF, all failed to make the playoffs*</a:t>
            </a:r>
          </a:p>
          <a:p>
            <a:endParaRPr lang="en-US" sz="3200" dirty="0"/>
          </a:p>
          <a:p>
            <a:r>
              <a:rPr lang="en-US" sz="3200" dirty="0"/>
              <a:t>● The 3 least injured teams WSH, CGY, and STL all made the playoffs and WSH and STL both moved on to the second round*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91954" y="6488668"/>
            <a:ext cx="5611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*mangameslost.com </a:t>
            </a:r>
          </a:p>
        </p:txBody>
      </p:sp>
    </p:spTree>
    <p:extLst>
      <p:ext uri="{BB962C8B-B14F-4D97-AF65-F5344CB8AC3E}">
        <p14:creationId xmlns:p14="http://schemas.microsoft.com/office/powerpoint/2010/main" val="152149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536" y="139872"/>
            <a:ext cx="1436764" cy="57767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Data: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6" y="836877"/>
            <a:ext cx="10445804" cy="3219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Data From mangameslost.com and hockey-reference.com</a:t>
            </a:r>
          </a:p>
          <a:p>
            <a:pPr marL="0" indent="0">
              <a:buNone/>
            </a:pPr>
            <a:r>
              <a:rPr lang="en-US" sz="3200" dirty="0"/>
              <a:t>● Data collected from 2009-2016 to allow us to collect stable estimates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670526"/>
              </p:ext>
            </p:extLst>
          </p:nvPr>
        </p:nvGraphicFramePr>
        <p:xfrm>
          <a:off x="2139950" y="2164080"/>
          <a:ext cx="9245600" cy="4565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1567">
                  <a:extLst>
                    <a:ext uri="{9D8B030D-6E8A-4147-A177-3AD203B41FA5}">
                      <a16:colId xmlns:a16="http://schemas.microsoft.com/office/drawing/2014/main" xmlns="" val="2077631018"/>
                    </a:ext>
                  </a:extLst>
                </a:gridCol>
                <a:gridCol w="7144033">
                  <a:extLst>
                    <a:ext uri="{9D8B030D-6E8A-4147-A177-3AD203B41FA5}">
                      <a16:colId xmlns:a16="http://schemas.microsoft.com/office/drawing/2014/main" xmlns="" val="1853663693"/>
                    </a:ext>
                  </a:extLst>
                </a:gridCol>
              </a:tblGrid>
              <a:tr h="3778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Variable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Definition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64067556"/>
                  </a:ext>
                </a:extLst>
              </a:tr>
              <a:tr h="3778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INJ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Games a player lost due to injury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02968556"/>
                  </a:ext>
                </a:extLst>
              </a:tr>
              <a:tr h="3778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GP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Games played by a player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83832220"/>
                  </a:ext>
                </a:extLst>
              </a:tr>
              <a:tr h="596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TOI-GM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Average time on ice played per game in all situations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63370606"/>
                  </a:ext>
                </a:extLst>
              </a:tr>
              <a:tr h="3778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HPG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Hits a player gives divided by games played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31133737"/>
                  </a:ext>
                </a:extLst>
              </a:tr>
              <a:tr h="3778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BPG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Shots a player blocks divided by games played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45447732"/>
                  </a:ext>
                </a:extLst>
              </a:tr>
              <a:tr h="596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AGE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Age of player as of January 1</a:t>
                      </a:r>
                      <a:r>
                        <a:rPr lang="en-US" sz="2800" baseline="30000" dirty="0">
                          <a:effectLst/>
                        </a:rPr>
                        <a:t>st</a:t>
                      </a:r>
                      <a:r>
                        <a:rPr lang="en-US" sz="2800" dirty="0">
                          <a:effectLst/>
                        </a:rPr>
                        <a:t>, of each season in years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75797194"/>
                  </a:ext>
                </a:extLst>
              </a:tr>
              <a:tr h="3778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AGE</a:t>
                      </a:r>
                      <a:r>
                        <a:rPr lang="en-US" sz="2800" baseline="30000" dirty="0"/>
                        <a:t>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Age of a player squared in years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45498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45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Bobby Ryan 2013-2014</a:t>
            </a:r>
          </a:p>
          <a:p>
            <a:pPr marL="0" indent="0">
              <a:buNone/>
            </a:pP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54742"/>
              </p:ext>
            </p:extLst>
          </p:nvPr>
        </p:nvGraphicFramePr>
        <p:xfrm>
          <a:off x="649041" y="3437165"/>
          <a:ext cx="11319800" cy="200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975">
                  <a:extLst>
                    <a:ext uri="{9D8B030D-6E8A-4147-A177-3AD203B41FA5}">
                      <a16:colId xmlns:a16="http://schemas.microsoft.com/office/drawing/2014/main" xmlns="" val="853817690"/>
                    </a:ext>
                  </a:extLst>
                </a:gridCol>
                <a:gridCol w="1414975">
                  <a:extLst>
                    <a:ext uri="{9D8B030D-6E8A-4147-A177-3AD203B41FA5}">
                      <a16:colId xmlns:a16="http://schemas.microsoft.com/office/drawing/2014/main" xmlns="" val="1173761335"/>
                    </a:ext>
                  </a:extLst>
                </a:gridCol>
                <a:gridCol w="1414975">
                  <a:extLst>
                    <a:ext uri="{9D8B030D-6E8A-4147-A177-3AD203B41FA5}">
                      <a16:colId xmlns:a16="http://schemas.microsoft.com/office/drawing/2014/main" xmlns="" val="4274495045"/>
                    </a:ext>
                  </a:extLst>
                </a:gridCol>
                <a:gridCol w="1414975">
                  <a:extLst>
                    <a:ext uri="{9D8B030D-6E8A-4147-A177-3AD203B41FA5}">
                      <a16:colId xmlns:a16="http://schemas.microsoft.com/office/drawing/2014/main" xmlns="" val="1317770290"/>
                    </a:ext>
                  </a:extLst>
                </a:gridCol>
                <a:gridCol w="1414975">
                  <a:extLst>
                    <a:ext uri="{9D8B030D-6E8A-4147-A177-3AD203B41FA5}">
                      <a16:colId xmlns:a16="http://schemas.microsoft.com/office/drawing/2014/main" xmlns="" val="2130670499"/>
                    </a:ext>
                  </a:extLst>
                </a:gridCol>
                <a:gridCol w="1414975">
                  <a:extLst>
                    <a:ext uri="{9D8B030D-6E8A-4147-A177-3AD203B41FA5}">
                      <a16:colId xmlns:a16="http://schemas.microsoft.com/office/drawing/2014/main" xmlns="" val="1484367"/>
                    </a:ext>
                  </a:extLst>
                </a:gridCol>
                <a:gridCol w="1414975">
                  <a:extLst>
                    <a:ext uri="{9D8B030D-6E8A-4147-A177-3AD203B41FA5}">
                      <a16:colId xmlns:a16="http://schemas.microsoft.com/office/drawing/2014/main" xmlns="" val="331349772"/>
                    </a:ext>
                  </a:extLst>
                </a:gridCol>
                <a:gridCol w="1414975">
                  <a:extLst>
                    <a:ext uri="{9D8B030D-6E8A-4147-A177-3AD203B41FA5}">
                      <a16:colId xmlns:a16="http://schemas.microsoft.com/office/drawing/2014/main" xmlns="" val="3033986446"/>
                    </a:ext>
                  </a:extLst>
                </a:gridCol>
              </a:tblGrid>
              <a:tr h="1000730">
                <a:tc>
                  <a:txBody>
                    <a:bodyPr/>
                    <a:lstStyle/>
                    <a:p>
                      <a:r>
                        <a:rPr lang="en-US" sz="2800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GP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TOI.GM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AGE</a:t>
                      </a:r>
                      <a:r>
                        <a:rPr lang="en-US" sz="2800" baseline="30000" dirty="0"/>
                        <a:t>2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8998472"/>
                  </a:ext>
                </a:extLst>
              </a:tr>
              <a:tr h="1000730">
                <a:tc>
                  <a:txBody>
                    <a:bodyPr/>
                    <a:lstStyle/>
                    <a:p>
                      <a:r>
                        <a:rPr lang="en-US" sz="2800" dirty="0"/>
                        <a:t>Stat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70.00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14.10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26.81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718.97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7332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12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45" y="463137"/>
            <a:ext cx="1640220" cy="1072757"/>
          </a:xfrm>
        </p:spPr>
        <p:txBody>
          <a:bodyPr/>
          <a:lstStyle/>
          <a:p>
            <a:pPr algn="l"/>
            <a:r>
              <a:rPr lang="en-US" dirty="0"/>
              <a:t>Data: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235" y="1535894"/>
            <a:ext cx="11351138" cy="3195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Data all situations (ES, PP, PK) aggregated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578624"/>
              </p:ext>
            </p:extLst>
          </p:nvPr>
        </p:nvGraphicFramePr>
        <p:xfrm>
          <a:off x="308666" y="2285726"/>
          <a:ext cx="11500344" cy="41557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2022">
                  <a:extLst>
                    <a:ext uri="{9D8B030D-6E8A-4147-A177-3AD203B41FA5}">
                      <a16:colId xmlns:a16="http://schemas.microsoft.com/office/drawing/2014/main" xmlns="" val="2159565800"/>
                    </a:ext>
                  </a:extLst>
                </a:gridCol>
                <a:gridCol w="1244046">
                  <a:extLst>
                    <a:ext uri="{9D8B030D-6E8A-4147-A177-3AD203B41FA5}">
                      <a16:colId xmlns:a16="http://schemas.microsoft.com/office/drawing/2014/main" xmlns="" val="2486279801"/>
                    </a:ext>
                  </a:extLst>
                </a:gridCol>
                <a:gridCol w="1244046">
                  <a:extLst>
                    <a:ext uri="{9D8B030D-6E8A-4147-A177-3AD203B41FA5}">
                      <a16:colId xmlns:a16="http://schemas.microsoft.com/office/drawing/2014/main" xmlns="" val="881951216"/>
                    </a:ext>
                  </a:extLst>
                </a:gridCol>
                <a:gridCol w="1244046">
                  <a:extLst>
                    <a:ext uri="{9D8B030D-6E8A-4147-A177-3AD203B41FA5}">
                      <a16:colId xmlns:a16="http://schemas.microsoft.com/office/drawing/2014/main" xmlns="" val="3790704201"/>
                    </a:ext>
                  </a:extLst>
                </a:gridCol>
                <a:gridCol w="1244046">
                  <a:extLst>
                    <a:ext uri="{9D8B030D-6E8A-4147-A177-3AD203B41FA5}">
                      <a16:colId xmlns:a16="http://schemas.microsoft.com/office/drawing/2014/main" xmlns="" val="2893557792"/>
                    </a:ext>
                  </a:extLst>
                </a:gridCol>
                <a:gridCol w="1244046">
                  <a:extLst>
                    <a:ext uri="{9D8B030D-6E8A-4147-A177-3AD203B41FA5}">
                      <a16:colId xmlns:a16="http://schemas.microsoft.com/office/drawing/2014/main" xmlns="" val="3190809791"/>
                    </a:ext>
                  </a:extLst>
                </a:gridCol>
                <a:gridCol w="1244046">
                  <a:extLst>
                    <a:ext uri="{9D8B030D-6E8A-4147-A177-3AD203B41FA5}">
                      <a16:colId xmlns:a16="http://schemas.microsoft.com/office/drawing/2014/main" xmlns="" val="4196896491"/>
                    </a:ext>
                  </a:extLst>
                </a:gridCol>
                <a:gridCol w="1244046">
                  <a:extLst>
                    <a:ext uri="{9D8B030D-6E8A-4147-A177-3AD203B41FA5}">
                      <a16:colId xmlns:a16="http://schemas.microsoft.com/office/drawing/2014/main" xmlns="" val="81707758"/>
                    </a:ext>
                  </a:extLst>
                </a:gridCol>
              </a:tblGrid>
              <a:tr h="621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Season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2009-10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2010-11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2011-12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2012-13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2013-14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2014-15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2015-16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8073825"/>
                  </a:ext>
                </a:extLst>
              </a:tr>
              <a:tr h="6418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Number of Players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862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982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985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902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957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979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963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90188371"/>
                  </a:ext>
                </a:extLst>
              </a:tr>
              <a:tr h="5417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Percent of player with INJ&gt;10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18.7%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21.9%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21.5%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13.6%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22.2%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22.1%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21.4%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8516432"/>
                  </a:ext>
                </a:extLst>
              </a:tr>
              <a:tr h="8867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Average Games Missed for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Injured Players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5.86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7.05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7.25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4.01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6.83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6.67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6.65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9203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048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05" y="196437"/>
            <a:ext cx="1574015" cy="55794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Data: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905" y="903434"/>
            <a:ext cx="11351138" cy="3195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Broke data down by both forwards and defensemen as different factors might effect the models differently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950" y="2026404"/>
            <a:ext cx="8238049" cy="472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35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64" y="510638"/>
            <a:ext cx="2186484" cy="1001505"/>
          </a:xfrm>
        </p:spPr>
        <p:txBody>
          <a:bodyPr/>
          <a:lstStyle/>
          <a:p>
            <a:pPr algn="l"/>
            <a:r>
              <a:rPr lang="en-US" dirty="0"/>
              <a:t>Analysis: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463" y="1864671"/>
            <a:ext cx="10224943" cy="4615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● HPG and BPG are collision factors</a:t>
            </a:r>
          </a:p>
          <a:p>
            <a:pPr marL="0" indent="0">
              <a:buNone/>
            </a:pPr>
            <a:r>
              <a:rPr lang="en-US" sz="3200" dirty="0"/>
              <a:t>● Time on ice per game (TOI.GM) is included to account for exposure </a:t>
            </a:r>
          </a:p>
          <a:p>
            <a:pPr marL="0" indent="0">
              <a:buNone/>
            </a:pPr>
            <a:r>
              <a:rPr lang="en-US" sz="3200" dirty="0"/>
              <a:t>● To account for susceptibility due to aging we include player’s age (AGE) and a quadratic term (AGE</a:t>
            </a:r>
            <a:r>
              <a:rPr lang="en-US" sz="3200" baseline="30000" dirty="0"/>
              <a:t>2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598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825</TotalTime>
  <Words>961</Words>
  <Application>Microsoft Office PowerPoint</Application>
  <PresentationFormat>Widescreen</PresentationFormat>
  <Paragraphs>232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Malgun Gothic</vt:lpstr>
      <vt:lpstr>Arial</vt:lpstr>
      <vt:lpstr>Calibri</vt:lpstr>
      <vt:lpstr>Gill Sans MT</vt:lpstr>
      <vt:lpstr>Symbol</vt:lpstr>
      <vt:lpstr>Times New Roman</vt:lpstr>
      <vt:lpstr>Parcel</vt:lpstr>
      <vt:lpstr> The Probability and Severity of Man Games Lost Due to Injury in an NHL  regular Season </vt:lpstr>
      <vt:lpstr>Goal</vt:lpstr>
      <vt:lpstr>Introduction:</vt:lpstr>
      <vt:lpstr>Background:</vt:lpstr>
      <vt:lpstr>Data:</vt:lpstr>
      <vt:lpstr>Example</vt:lpstr>
      <vt:lpstr>Data:</vt:lpstr>
      <vt:lpstr>Data:</vt:lpstr>
      <vt:lpstr>Analysis:</vt:lpstr>
      <vt:lpstr>Models</vt:lpstr>
      <vt:lpstr>Injury Probability Model:</vt:lpstr>
      <vt:lpstr>Injury Severity model: </vt:lpstr>
      <vt:lpstr>Results </vt:lpstr>
      <vt:lpstr>Results:</vt:lpstr>
      <vt:lpstr>Results:</vt:lpstr>
      <vt:lpstr>Results:</vt:lpstr>
      <vt:lpstr>Results:</vt:lpstr>
      <vt:lpstr>Application</vt:lpstr>
      <vt:lpstr>Simulation</vt:lpstr>
      <vt:lpstr>Model Simulation:</vt:lpstr>
      <vt:lpstr>Discussion:</vt:lpstr>
      <vt:lpstr>Issues: </vt:lpstr>
      <vt:lpstr>Extensions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Probability and Severity of Man Games Lost Due to Injury in an NHL  regular Season</dc:title>
  <dc:creator>jeremy sylvain</dc:creator>
  <cp:lastModifiedBy>Michael Schuckers</cp:lastModifiedBy>
  <cp:revision>71</cp:revision>
  <dcterms:created xsi:type="dcterms:W3CDTF">2017-04-27T23:22:26Z</dcterms:created>
  <dcterms:modified xsi:type="dcterms:W3CDTF">2017-05-08T12:55:06Z</dcterms:modified>
</cp:coreProperties>
</file>