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3" r:id="rId7"/>
    <p:sldId id="259" r:id="rId8"/>
    <p:sldId id="261" r:id="rId9"/>
    <p:sldId id="269" r:id="rId10"/>
    <p:sldId id="262" r:id="rId11"/>
    <p:sldId id="274" r:id="rId12"/>
    <p:sldId id="260" r:id="rId13"/>
    <p:sldId id="268" r:id="rId14"/>
    <p:sldId id="263" r:id="rId15"/>
    <p:sldId id="265" r:id="rId16"/>
    <p:sldId id="266" r:id="rId17"/>
    <p:sldId id="267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-163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Michael Schuckers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" y="6030251"/>
            <a:ext cx="2231409" cy="808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565" y="5985663"/>
            <a:ext cx="2361062" cy="8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6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3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" y="6030251"/>
            <a:ext cx="2231409" cy="808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093" y="5985663"/>
            <a:ext cx="2361062" cy="8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9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7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4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3A9C-2077-4031-B85C-33CCB4953C4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chuckers@stlaw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Draft By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Schuckers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SchuckersM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" y="6030251"/>
            <a:ext cx="2231409" cy="808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093" y="5985663"/>
            <a:ext cx="2361062" cy="8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vs Cescin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3" y="1139888"/>
            <a:ext cx="8254621" cy="486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F7GP vs </a:t>
            </a:r>
            <a:r>
              <a:rPr lang="en-US" dirty="0" err="1" smtClean="0"/>
              <a:t>PreDraft</a:t>
            </a:r>
            <a:r>
              <a:rPr lang="en-US" dirty="0" smtClean="0"/>
              <a:t> PPG by Position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12" y="1404655"/>
            <a:ext cx="9492017" cy="466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Single Model All Positions: C, D, F, 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Responses: F7TOI or F7GP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Regression: Generalized Additive Model with Log Link (multiplicative)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Y~g</a:t>
            </a:r>
            <a:r>
              <a:rPr lang="en-US" baseline="-25000" dirty="0" smtClean="0"/>
              <a:t>1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)+g</a:t>
            </a:r>
            <a:r>
              <a:rPr lang="en-US" baseline="-25000" dirty="0" smtClean="0"/>
              <a:t>2</a:t>
            </a:r>
            <a:r>
              <a:rPr lang="en-US" dirty="0" smtClean="0"/>
              <a:t>(X</a:t>
            </a:r>
            <a:r>
              <a:rPr lang="en-US" baseline="-25000" dirty="0" smtClean="0"/>
              <a:t>2</a:t>
            </a:r>
            <a:r>
              <a:rPr lang="en-US" dirty="0" smtClean="0"/>
              <a:t>) +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Deal with non-</a:t>
            </a:r>
            <a:r>
              <a:rPr lang="en-US" dirty="0" err="1" smtClean="0"/>
              <a:t>linearities</a:t>
            </a:r>
            <a:r>
              <a:rPr lang="en-US" dirty="0" smtClean="0"/>
              <a:t> in CESCIN, e.g.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 package in 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Predictors: CESCIN, </a:t>
            </a:r>
            <a:r>
              <a:rPr lang="en-US" dirty="0" err="1" smtClean="0"/>
              <a:t>Wt</a:t>
            </a:r>
            <a:r>
              <a:rPr lang="en-US" dirty="0" smtClean="0"/>
              <a:t>, </a:t>
            </a:r>
            <a:r>
              <a:rPr lang="en-US" dirty="0" err="1" smtClean="0"/>
              <a:t>Ht</a:t>
            </a:r>
            <a:r>
              <a:rPr lang="en-US" dirty="0" smtClean="0"/>
              <a:t>, </a:t>
            </a:r>
            <a:r>
              <a:rPr lang="en-US" dirty="0" err="1" smtClean="0"/>
              <a:t>Pos</a:t>
            </a:r>
            <a:r>
              <a:rPr lang="en-US" dirty="0" smtClean="0"/>
              <a:t>, </a:t>
            </a:r>
            <a:r>
              <a:rPr lang="en-US" dirty="0" smtClean="0"/>
              <a:t>	League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+</a:t>
            </a:r>
            <a:r>
              <a:rPr lang="en-US" dirty="0" smtClean="0"/>
              <a:t>Interactions by League and Performance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Training Data: 1998,1999,2000 players (drafted + ranked by CSS)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Out of Sample Data: 2007, 2008 players (drafted + ranked by CSS)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Responses: F7TOI, F7GP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Criterion: Spearman Rank Correlation (Order matters)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Predicted Order vs Performance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728713"/>
              </p:ext>
            </p:extLst>
          </p:nvPr>
        </p:nvGraphicFramePr>
        <p:xfrm>
          <a:off x="511791" y="2023844"/>
          <a:ext cx="11054686" cy="3032652"/>
        </p:xfrm>
        <a:graphic>
          <a:graphicData uri="http://schemas.openxmlformats.org/drawingml/2006/table">
            <a:tbl>
              <a:tblPr firstRow="1" firstCol="1" bandRow="1"/>
              <a:tblGrid>
                <a:gridCol w="2750024"/>
                <a:gridCol w="2068684"/>
                <a:gridCol w="1900428"/>
                <a:gridCol w="1926196"/>
                <a:gridCol w="2409354"/>
              </a:tblGrid>
              <a:tr h="13709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Data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NHL Draft Years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 of Sample Draft Year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NHL Performance Metric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NHL Draft Order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by Numbers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1998, 1999, 2000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TOI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0.547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1998, 1999, 2000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0.547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0.659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1998, 1999, 2000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TOI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0.553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0.619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1998, 1999, 2000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0.557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0.616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94713" cy="1325563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Mike Lopez </a:t>
            </a:r>
            <a:r>
              <a:rPr lang="en-US" sz="3200" dirty="0" smtClean="0"/>
              <a:t>recently looked </a:t>
            </a:r>
            <a:r>
              <a:rPr lang="en-US" sz="3200" dirty="0" smtClean="0"/>
              <a:t>at top 60 picks across leagues</a:t>
            </a:r>
            <a:endParaRPr lang="en-US" sz="3200" dirty="0"/>
          </a:p>
        </p:txBody>
      </p:sp>
      <p:pic>
        <p:nvPicPr>
          <p:cNvPr id="2050" name="Picture 2" descr="all sports_draf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137" y="249308"/>
            <a:ext cx="7155660" cy="536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84042" y="5704765"/>
            <a:ext cx="644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(https://statsbylopez.com/2017/04/25/evaluating-the-evaluators/)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 for 2016 NHL Draft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014800"/>
              </p:ext>
            </p:extLst>
          </p:nvPr>
        </p:nvGraphicFramePr>
        <p:xfrm>
          <a:off x="341192" y="1363137"/>
          <a:ext cx="11361761" cy="4746313"/>
        </p:xfrm>
        <a:graphic>
          <a:graphicData uri="http://schemas.openxmlformats.org/drawingml/2006/table">
            <a:tbl>
              <a:tblPr/>
              <a:tblGrid>
                <a:gridCol w="1114450"/>
                <a:gridCol w="3721976"/>
                <a:gridCol w="1305067"/>
                <a:gridCol w="1305067"/>
                <a:gridCol w="1305067"/>
                <a:gridCol w="1305067"/>
                <a:gridCol w="1305067"/>
              </a:tblGrid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Player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Height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Weight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Pos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League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CSS Final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Auston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Matthews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Patrik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Laine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LW/RW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Liiga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Charles McAvoy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NCAA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Mikhail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Sergachev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Logan Brown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Tkachuk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Tyson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C/LW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Jakob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Chychrun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Jesse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Puljujarvi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Liiga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Mascherin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C/LW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75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More than one year previous performance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Better data for more recent drafts (</a:t>
            </a:r>
            <a:r>
              <a:rPr lang="en-US" dirty="0" err="1" smtClean="0"/>
              <a:t>Sv</a:t>
            </a:r>
            <a:r>
              <a:rPr lang="en-US" dirty="0" smtClean="0"/>
              <a:t>% from </a:t>
            </a:r>
            <a:r>
              <a:rPr lang="en-US" dirty="0" err="1" smtClean="0"/>
              <a:t>PreDraft</a:t>
            </a:r>
            <a:r>
              <a:rPr lang="en-US" dirty="0" smtClean="0"/>
              <a:t> League)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Add data on national team selection, Pre Draft team quality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 of CSS ranked player on Pre Draft team (</a:t>
            </a:r>
            <a:r>
              <a:rPr lang="en-US" dirty="0" err="1" smtClean="0"/>
              <a:t>Yakupov</a:t>
            </a:r>
            <a:r>
              <a:rPr lang="en-US" dirty="0" smtClean="0"/>
              <a:t>/</a:t>
            </a:r>
            <a:r>
              <a:rPr lang="en-US" dirty="0" err="1" smtClean="0"/>
              <a:t>Galchenyuk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</a:t>
            </a:r>
            <a:r>
              <a:rPr lang="en-US" dirty="0" smtClean="0">
                <a:hlinkClick r:id="rId2"/>
              </a:rPr>
              <a:t>chuckers@stlawu.edu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schuckersM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NHL Draft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2921"/>
            <a:ext cx="10515600" cy="14157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you're drafting a guy solely on statistics, I hope you're in my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division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Brian Burke, MIT Sloan Sports Analytics Conference, 2013</a:t>
            </a:r>
          </a:p>
          <a:p>
            <a:pPr marL="0" indent="0">
              <a:buNone/>
            </a:pPr>
            <a:r>
              <a:rPr lang="en-US" sz="1600" dirty="0" smtClean="0"/>
              <a:t>https://live.sbnation.com/sloan-sports-conference-2013-ssac/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481326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Statistics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are going to tell you something. Where you take that data and where you take that research and apply it and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add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it to the other data sources you have — that’s where you’ll be successful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cs typeface="Times New Roman" panose="02020603050405020304" pitchFamily="18" charset="0"/>
              </a:rPr>
              <a:t>-Brian Burke quoted by Dave </a:t>
            </a:r>
            <a:r>
              <a:rPr lang="en-US" sz="2800" dirty="0" err="1" smtClean="0">
                <a:cs typeface="Times New Roman" panose="02020603050405020304" pitchFamily="18" charset="0"/>
              </a:rPr>
              <a:t>Feschuk</a:t>
            </a:r>
            <a:r>
              <a:rPr lang="en-US" sz="2800" dirty="0" smtClean="0">
                <a:cs typeface="Times New Roman" panose="02020603050405020304" pitchFamily="18" charset="0"/>
              </a:rPr>
              <a:t>, </a:t>
            </a:r>
            <a:r>
              <a:rPr lang="en-US" sz="2800" i="1" dirty="0" smtClean="0">
                <a:cs typeface="Times New Roman" panose="02020603050405020304" pitchFamily="18" charset="0"/>
              </a:rPr>
              <a:t>Toronto Star</a:t>
            </a:r>
            <a:r>
              <a:rPr lang="en-US" sz="2800" dirty="0" smtClean="0">
                <a:cs typeface="Times New Roman" panose="02020603050405020304" pitchFamily="18" charset="0"/>
              </a:rPr>
              <a:t>, March 2013.</a:t>
            </a:r>
          </a:p>
          <a:p>
            <a:pPr algn="ctr"/>
            <a:r>
              <a:rPr lang="en-US" sz="1600" dirty="0">
                <a:cs typeface="Times New Roman" panose="02020603050405020304" pitchFamily="18" charset="0"/>
              </a:rPr>
              <a:t>http://www.thestar.com/sports/leafs/2013/03/01/former_toronto_maple_leafs_gm_brian_burke_speaks_out_a_conference.html</a:t>
            </a:r>
          </a:p>
        </p:txBody>
      </p:sp>
    </p:spTree>
    <p:extLst>
      <p:ext uri="{BB962C8B-B14F-4D97-AF65-F5344CB8AC3E}">
        <p14:creationId xmlns:p14="http://schemas.microsoft.com/office/powerpoint/2010/main" val="1930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Publicly Available Data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Demographics: Height, Weight, Age, Position,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Performance: PPG, Goals per Game, GAA, PIMs, etc.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Scouting: Central Scouting Service (CSS) rankings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Smartly combine all of that to predict future NHL 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Is Hard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995848"/>
              </p:ext>
            </p:extLst>
          </p:nvPr>
        </p:nvGraphicFramePr>
        <p:xfrm>
          <a:off x="1187356" y="2169992"/>
          <a:ext cx="9526137" cy="1529426"/>
        </p:xfrm>
        <a:graphic>
          <a:graphicData uri="http://schemas.openxmlformats.org/drawingml/2006/table">
            <a:tbl>
              <a:tblPr firstRow="1" firstCol="1" bandRow="1"/>
              <a:tblGrid>
                <a:gridCol w="1705561"/>
                <a:gridCol w="1686556"/>
                <a:gridCol w="1533505"/>
                <a:gridCol w="1533505"/>
                <a:gridCol w="1533505"/>
                <a:gridCol w="1533505"/>
              </a:tblGrid>
              <a:tr h="7152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Draft Classes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of first 210 players drafted  with zero GP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percentile of GP,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GP&gt;1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percentile of GP,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GP&gt;1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percentile of TOI,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GP&gt;1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percentile of TOI,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GP&gt;1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1998-2002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54.6%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2003-2007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55.3%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3809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68619" y="4230806"/>
            <a:ext cx="75636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draft year from 1998 to 2008, median GP = 0</a:t>
            </a:r>
          </a:p>
          <a:p>
            <a:r>
              <a:rPr lang="en-US" sz="2800" dirty="0" smtClean="0"/>
              <a:t>						</a:t>
            </a:r>
            <a:endParaRPr lang="en-US" sz="2800" dirty="0"/>
          </a:p>
          <a:p>
            <a:r>
              <a:rPr lang="en-US" sz="2800" dirty="0" smtClean="0"/>
              <a:t>20.6% of draftees play more than 50 games in NHL</a:t>
            </a:r>
          </a:p>
        </p:txBody>
      </p:sp>
    </p:spTree>
    <p:extLst>
      <p:ext uri="{BB962C8B-B14F-4D97-AF65-F5344CB8AC3E}">
        <p14:creationId xmlns:p14="http://schemas.microsoft.com/office/powerpoint/2010/main" val="248278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Is Hard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029" y="1797316"/>
            <a:ext cx="4921156" cy="4447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519" y="1797316"/>
            <a:ext cx="4921155" cy="444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loop is </a:t>
            </a:r>
            <a:r>
              <a:rPr lang="en-US" dirty="0" smtClean="0"/>
              <a:t>slow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58640" y="6236208"/>
            <a:ext cx="3983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Credit: Gordon White, St. Lawrence Univ.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54" y="2323951"/>
            <a:ext cx="8341926" cy="398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we beat NHL Teams at Drafting?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Translation Factors (</a:t>
            </a:r>
            <a:r>
              <a:rPr lang="en-US" dirty="0" err="1" smtClean="0"/>
              <a:t>NHLe</a:t>
            </a:r>
            <a:r>
              <a:rPr lang="en-US" dirty="0" smtClean="0"/>
              <a:t>): </a:t>
            </a:r>
            <a:r>
              <a:rPr lang="en-US" dirty="0" err="1" smtClean="0"/>
              <a:t>Vollman</a:t>
            </a:r>
            <a:r>
              <a:rPr lang="en-US" dirty="0" smtClean="0"/>
              <a:t>, Desjardins, + others (many years)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Central Scouting Integrator: Fyffe (2011)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Prospect Cohort Success: Weissbock, Lawrence, Jessop</a:t>
            </a:r>
            <a:r>
              <a:rPr lang="en-US" dirty="0"/>
              <a:t> </a:t>
            </a:r>
            <a:r>
              <a:rPr lang="en-US" dirty="0" smtClean="0"/>
              <a:t>(2015)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 Beat the Market: Schuckers &amp; </a:t>
            </a:r>
            <a:r>
              <a:rPr lang="en-US" dirty="0" err="1" smtClean="0"/>
              <a:t>Argeris</a:t>
            </a:r>
            <a:r>
              <a:rPr lang="en-US" dirty="0" smtClean="0"/>
              <a:t> (2015)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Collected and merged data from 1998, 1999, 2000 draft classes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eliteprospects.com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nhl.com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thedraftanalyst.com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hockeydb.com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hockeyreference.com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automated, some </a:t>
            </a:r>
            <a:r>
              <a:rPr lang="en-US" dirty="0" smtClean="0"/>
              <a:t>manual (be sure to check site usage agreements)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1998,1999,2000 drafts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n=821 players drafted or ranked by CSS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170 C’s, 270 D’s, 295 F’s, 86 G’s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common leagues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141 from OHL, 125 from WHL, 98 from NCAA, 81 from QMJHL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Robin Olsson’s, 2</a:t>
            </a:r>
            <a:r>
              <a:rPr lang="en-US" dirty="0" smtClean="0"/>
              <a:t> </a:t>
            </a:r>
            <a:r>
              <a:rPr lang="en-US" dirty="0"/>
              <a:t>forwards, 2</a:t>
            </a:r>
            <a:r>
              <a:rPr lang="en-US" dirty="0" smtClean="0"/>
              <a:t> </a:t>
            </a:r>
            <a:r>
              <a:rPr lang="en-US" dirty="0"/>
              <a:t>defensemen and a goalie, from Sweden born in either 1989 or 1990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C D F G 170 270 295 86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C D F G 170 270 295 86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538</Words>
  <Application>Microsoft Office PowerPoint</Application>
  <PresentationFormat>Custom</PresentationFormat>
  <Paragraphs>223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Draft By Numbers</vt:lpstr>
      <vt:lpstr>NHL Draft Analytics</vt:lpstr>
      <vt:lpstr>What If?</vt:lpstr>
      <vt:lpstr>Drafting Is Hard</vt:lpstr>
      <vt:lpstr>Drafting Is Hard</vt:lpstr>
      <vt:lpstr>Drafting Is Hard</vt:lpstr>
      <vt:lpstr>Could we beat NHL Teams at Drafting?</vt:lpstr>
      <vt:lpstr>Data</vt:lpstr>
      <vt:lpstr>Fun Facts</vt:lpstr>
      <vt:lpstr>GP vs Cescin</vt:lpstr>
      <vt:lpstr>F7GP vs PreDraft PPG by Position</vt:lpstr>
      <vt:lpstr>Modelling</vt:lpstr>
      <vt:lpstr>Evaluation</vt:lpstr>
      <vt:lpstr>Results</vt:lpstr>
      <vt:lpstr>Mike Lopez recently looked at top 60 picks across leagues</vt:lpstr>
      <vt:lpstr>Predictions for 2016 NHL Draft</vt:lpstr>
      <vt:lpstr>Improvements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Schuckers</dc:creator>
  <cp:lastModifiedBy>Michael Schuckers</cp:lastModifiedBy>
  <cp:revision>24</cp:revision>
  <dcterms:created xsi:type="dcterms:W3CDTF">2017-04-30T01:25:09Z</dcterms:created>
  <dcterms:modified xsi:type="dcterms:W3CDTF">2017-05-03T13:08:25Z</dcterms:modified>
</cp:coreProperties>
</file>