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9" r:id="rId3"/>
    <p:sldId id="278" r:id="rId4"/>
    <p:sldId id="280" r:id="rId5"/>
    <p:sldId id="282" r:id="rId6"/>
    <p:sldId id="283" r:id="rId7"/>
    <p:sldId id="285" r:id="rId8"/>
    <p:sldId id="284" r:id="rId9"/>
    <p:sldId id="287" r:id="rId10"/>
    <p:sldId id="289" r:id="rId11"/>
    <p:sldId id="291" r:id="rId12"/>
    <p:sldId id="288" r:id="rId13"/>
    <p:sldId id="290" r:id="rId14"/>
    <p:sldId id="281" r:id="rId15"/>
    <p:sldId id="299" r:id="rId16"/>
    <p:sldId id="294" r:id="rId17"/>
    <p:sldId id="292" r:id="rId18"/>
    <p:sldId id="295" r:id="rId19"/>
    <p:sldId id="293" r:id="rId20"/>
    <p:sldId id="296" r:id="rId21"/>
    <p:sldId id="297" r:id="rId22"/>
    <p:sldId id="298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76807" autoAdjust="0"/>
  </p:normalViewPr>
  <p:slideViewPr>
    <p:cSldViewPr>
      <p:cViewPr varScale="1">
        <p:scale>
          <a:sx n="59" d="100"/>
          <a:sy n="59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45CAB-24C6-4B36-9A8A-E52A2A2C0A1E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CDCDC-10C4-4A73-8514-7C5B9525F7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816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Seem</a:t>
            </a:r>
            <a:r>
              <a:rPr lang="en-US" baseline="0" dirty="0" smtClean="0"/>
              <a:t> to be some trends:</a:t>
            </a:r>
          </a:p>
          <a:p>
            <a:r>
              <a:rPr lang="en-US" baseline="0" dirty="0" smtClean="0"/>
              <a:t>	D not taken much in 2</a:t>
            </a:r>
            <a:r>
              <a:rPr lang="en-US" baseline="30000" dirty="0" smtClean="0"/>
              <a:t>nd</a:t>
            </a:r>
            <a:r>
              <a:rPr lang="en-US" baseline="0" dirty="0" smtClean="0"/>
              <a:t> round</a:t>
            </a:r>
          </a:p>
          <a:p>
            <a:r>
              <a:rPr lang="en-US" baseline="0" dirty="0" smtClean="0"/>
              <a:t>	G few in 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None of these seem to be significant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CDCDC-10C4-4A73-8514-7C5B9525F7D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9359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r>
              <a:rPr lang="en-US" baseline="0" dirty="0" smtClean="0"/>
              <a:t> on this</a:t>
            </a:r>
          </a:p>
          <a:p>
            <a:r>
              <a:rPr lang="en-US" baseline="0" dirty="0" smtClean="0"/>
              <a:t>	Fewer 50% of players selected at each position make NHL for even a single game</a:t>
            </a:r>
          </a:p>
          <a:p>
            <a:r>
              <a:rPr lang="en-US" baseline="0" dirty="0" smtClean="0"/>
              <a:t>	Top 10% of F play longer than top 10% of D who play longer than top 10% of G’s</a:t>
            </a:r>
          </a:p>
          <a:p>
            <a:r>
              <a:rPr lang="en-US" baseline="0" dirty="0" smtClean="0"/>
              <a:t>	</a:t>
            </a:r>
          </a:p>
          <a:p>
            <a:r>
              <a:rPr lang="en-US" baseline="0" dirty="0" smtClean="0"/>
              <a:t>NHL Scout </a:t>
            </a:r>
          </a:p>
          <a:p>
            <a:r>
              <a:rPr lang="en-US" baseline="0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CDCDC-10C4-4A73-8514-7C5B9525F7D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2494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CDCDC-10C4-4A73-8514-7C5B9525F7D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1950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0.27333333 0.25666667 0.13333333 0.14333333 0.14000000 0.07333333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CDCDC-10C4-4A73-8514-7C5B9525F7D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4432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Boston Bruins    Detroit Red Wings      St. Louis Blues    New Jersey Devils </a:t>
            </a:r>
          </a:p>
          <a:p>
            <a:r>
              <a:rPr lang="en-US" dirty="0" smtClean="0"/>
              <a:t>           24.485818            27.297287            31.936391            36.061174            42.468461 </a:t>
            </a:r>
          </a:p>
          <a:p>
            <a:r>
              <a:rPr lang="en-US" dirty="0" smtClean="0"/>
              <a:t>      Buffalo </a:t>
            </a:r>
            <a:r>
              <a:rPr lang="en-US" dirty="0" err="1" smtClean="0"/>
              <a:t>Sabres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52.108146 </a:t>
            </a:r>
          </a:p>
          <a:p>
            <a:r>
              <a:rPr lang="en-US" dirty="0" smtClean="0"/>
              <a:t> Chicago Blackhawks      Edmonton Oilers Tampa Bay Lightning        Calgary Flames  Washington Capitals </a:t>
            </a:r>
          </a:p>
          <a:p>
            <a:r>
              <a:rPr lang="en-US" dirty="0" smtClean="0"/>
              <a:t>          -56.857012           -44.321103           -37.844607           -37.733420           -27.140310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CDCDC-10C4-4A73-8514-7C5B9525F7D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9043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E36-D16F-4E4A-9C1C-CB09B4B38EF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DA15-E310-484D-A22D-94876C96B2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\\ourslu\classes\Schuckers\seniors\SiSSYS\Shared\FOSPosters\SLU Logo, Stacked, Color.jpg"/>
          <p:cNvPicPr>
            <a:picLocks noChangeAspect="1" noChangeArrowheads="1"/>
          </p:cNvPicPr>
          <p:nvPr userDrawn="1"/>
        </p:nvPicPr>
        <p:blipFill>
          <a:blip r:embed="rId2" cstate="print"/>
          <a:srcRect l="32500" t="50478" r="55625" b="4207"/>
          <a:stretch>
            <a:fillRect/>
          </a:stretch>
        </p:blipFill>
        <p:spPr bwMode="auto">
          <a:xfrm>
            <a:off x="8534400" y="0"/>
            <a:ext cx="609600" cy="69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msch\Desktop\NHL07\logo4.jpg"/>
          <p:cNvPicPr>
            <a:picLocks noChangeAspect="1" noChangeArrowheads="1"/>
          </p:cNvPicPr>
          <p:nvPr userDrawn="1"/>
        </p:nvPicPr>
        <p:blipFill>
          <a:blip r:embed="rId3" cstate="print"/>
          <a:srcRect l="8811" t="20284" r="26606" b="32494"/>
          <a:stretch>
            <a:fillRect/>
          </a:stretch>
        </p:blipFill>
        <p:spPr bwMode="auto">
          <a:xfrm>
            <a:off x="-1" y="0"/>
            <a:ext cx="1250577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E36-D16F-4E4A-9C1C-CB09B4B38EF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DA15-E310-484D-A22D-94876C96B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E36-D16F-4E4A-9C1C-CB09B4B38EF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DA15-E310-484D-A22D-94876C96B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E36-D16F-4E4A-9C1C-CB09B4B38EF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DA15-E310-484D-A22D-94876C96B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E36-D16F-4E4A-9C1C-CB09B4B38EF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DA15-E310-484D-A22D-94876C96B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E36-D16F-4E4A-9C1C-CB09B4B38EF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DA15-E310-484D-A22D-94876C96B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E36-D16F-4E4A-9C1C-CB09B4B38EF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DA15-E310-484D-A22D-94876C96B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E36-D16F-4E4A-9C1C-CB09B4B38EF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DA15-E310-484D-A22D-94876C96B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E36-D16F-4E4A-9C1C-CB09B4B38EF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DA15-E310-484D-A22D-94876C96B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E36-D16F-4E4A-9C1C-CB09B4B38EF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DA15-E310-484D-A22D-94876C96B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6E36-D16F-4E4A-9C1C-CB09B4B38EF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DA15-E310-484D-A22D-94876C96B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36E36-D16F-4E4A-9C1C-CB09B4B38EFA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EDA15-E310-484D-A22D-94876C96B2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\\ourslu\classes\Schuckers\seniors\SiSSYS\Shared\FOSPosters\SLU Logo, Stacked, Color.jpg"/>
          <p:cNvPicPr>
            <a:picLocks noChangeAspect="1" noChangeArrowheads="1"/>
          </p:cNvPicPr>
          <p:nvPr userDrawn="1"/>
        </p:nvPicPr>
        <p:blipFill>
          <a:blip r:embed="rId13" cstate="print"/>
          <a:srcRect l="32500" t="50478" r="55625" b="4207"/>
          <a:stretch>
            <a:fillRect/>
          </a:stretch>
        </p:blipFill>
        <p:spPr bwMode="auto">
          <a:xfrm>
            <a:off x="8534400" y="0"/>
            <a:ext cx="609600" cy="69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msch\Desktop\NHL07\logo4.jpg"/>
          <p:cNvPicPr>
            <a:picLocks noChangeAspect="1" noChangeArrowheads="1"/>
          </p:cNvPicPr>
          <p:nvPr userDrawn="1"/>
        </p:nvPicPr>
        <p:blipFill>
          <a:blip r:embed="rId14" cstate="print"/>
          <a:srcRect l="8811" t="20284" r="26606" b="32494"/>
          <a:stretch>
            <a:fillRect/>
          </a:stretch>
        </p:blipFill>
        <p:spPr bwMode="auto">
          <a:xfrm>
            <a:off x="-1" y="0"/>
            <a:ext cx="1250577" cy="685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chuckers@stlaw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schuckers@stlawu.edu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4038600"/>
          </a:xfrm>
        </p:spPr>
        <p:txBody>
          <a:bodyPr>
            <a:noAutofit/>
          </a:bodyPr>
          <a:lstStyle/>
          <a:p>
            <a:pPr hangingPunct="0"/>
            <a:r>
              <a:rPr lang="en-US" sz="4000" b="1" dirty="0" smtClean="0"/>
              <a:t>An NHL Draft Value Pick Chart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dirty="0"/>
              <a:t> </a:t>
            </a:r>
            <a:br>
              <a:rPr lang="en-US" sz="2400" dirty="0"/>
            </a:br>
            <a:r>
              <a:rPr lang="en-US" sz="2400" dirty="0"/>
              <a:t>Michael E. </a:t>
            </a:r>
            <a:r>
              <a:rPr lang="en-US" sz="2400" dirty="0" err="1" smtClean="0"/>
              <a:t>Schuckers</a:t>
            </a:r>
            <a:r>
              <a:rPr lang="en-US" sz="2400" dirty="0" smtClean="0"/>
              <a:t>*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St. Lawrence </a:t>
            </a:r>
            <a:r>
              <a:rPr lang="en-US" sz="2400" dirty="0" smtClean="0"/>
              <a:t>University</a:t>
            </a:r>
            <a:br>
              <a:rPr lang="en-US" sz="2400" dirty="0" smtClean="0"/>
            </a:br>
            <a:r>
              <a:rPr lang="en-US" sz="2400" dirty="0" smtClean="0"/>
              <a:t>Statistical </a:t>
            </a:r>
            <a:r>
              <a:rPr lang="en-US" sz="2400" dirty="0"/>
              <a:t>Sports </a:t>
            </a:r>
            <a:r>
              <a:rPr lang="en-US" sz="2400" dirty="0" smtClean="0"/>
              <a:t>Consulting</a:t>
            </a:r>
            <a:br>
              <a:rPr lang="en-US" sz="2400" dirty="0" smtClean="0"/>
            </a:br>
            <a:r>
              <a:rPr lang="en-US" sz="2400" dirty="0" smtClean="0"/>
              <a:t>Canton, NY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u="sng" dirty="0" smtClean="0">
                <a:hlinkClick r:id="rId2"/>
              </a:rPr>
              <a:t>schuckers@stlawu.edu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24146" y="5334000"/>
            <a:ext cx="7886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*Thanks to Chris Smith SLU ‘09, Chris Wells, Steve Bowman, Brian </a:t>
            </a:r>
            <a:r>
              <a:rPr lang="en-US" sz="2000" dirty="0" err="1" smtClean="0"/>
              <a:t>Chezum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GP by Round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87097134"/>
              </p:ext>
            </p:extLst>
          </p:nvPr>
        </p:nvGraphicFramePr>
        <p:xfrm>
          <a:off x="228600" y="1447800"/>
          <a:ext cx="8686801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670"/>
                <a:gridCol w="939113"/>
                <a:gridCol w="1056503"/>
                <a:gridCol w="1056503"/>
                <a:gridCol w="1056503"/>
                <a:gridCol w="1056503"/>
                <a:gridCol w="1056503"/>
                <a:gridCol w="1056503"/>
              </a:tblGrid>
              <a:tr h="561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Percentile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1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st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2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nd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3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rd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4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5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6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7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25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50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436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75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878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281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208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90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1071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736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691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293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381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393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80</a:t>
                      </a:r>
                    </a:p>
                  </a:txBody>
                  <a:tcPr marL="68580" marR="68580" marT="0" marB="0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95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1200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859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892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594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580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628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372</a:t>
                      </a:r>
                    </a:p>
                  </a:txBody>
                  <a:tcPr marL="68580" marR="68580" marT="0" marB="0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99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1363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1135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1175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901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989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1032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903</a:t>
                      </a:r>
                    </a:p>
                  </a:txBody>
                  <a:tcPr marL="68580" marR="68580" marT="0" marB="0"/>
                </a:tc>
              </a:tr>
              <a:tr h="5619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+mn-lt"/>
                          <a:ea typeface="Calibri"/>
                        </a:rPr>
                        <a:t>Mean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+mn-lt"/>
                          <a:ea typeface="Calibri"/>
                        </a:rPr>
                        <a:t>482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+mn-lt"/>
                          <a:ea typeface="Calibri"/>
                        </a:rPr>
                        <a:t>192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+mn-lt"/>
                          <a:ea typeface="Calibri"/>
                        </a:rPr>
                        <a:t>182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+mn-lt"/>
                          <a:ea typeface="Calibri"/>
                        </a:rPr>
                        <a:t>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+mn-lt"/>
                          <a:ea typeface="Calibri"/>
                        </a:rPr>
                        <a:t>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+mn-lt"/>
                          <a:ea typeface="Calibri"/>
                        </a:rPr>
                        <a:t>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+mn-lt"/>
                          <a:ea typeface="Calibri"/>
                        </a:rPr>
                        <a:t>50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3769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 GP (SD) by Round and Position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99628591"/>
              </p:ext>
            </p:extLst>
          </p:nvPr>
        </p:nvGraphicFramePr>
        <p:xfrm>
          <a:off x="228601" y="1600200"/>
          <a:ext cx="8458200" cy="3962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952500"/>
                <a:gridCol w="1047750"/>
                <a:gridCol w="1047750"/>
                <a:gridCol w="1047750"/>
                <a:gridCol w="1047750"/>
                <a:gridCol w="1047750"/>
                <a:gridCol w="1047750"/>
              </a:tblGrid>
              <a:tr h="572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Position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1</a:t>
                      </a:r>
                      <a:r>
                        <a:rPr lang="en-US" sz="2400" baseline="0" dirty="0" smtClean="0">
                          <a:effectLst/>
                          <a:latin typeface="+mn-lt"/>
                          <a:ea typeface="Calibri"/>
                        </a:rPr>
                        <a:t>st</a:t>
                      </a:r>
                      <a:endParaRPr lang="en-US" sz="2400" baseline="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2nd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3rd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4th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5th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6th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7th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129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530 (457)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210 (316)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207 (330)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104 (223)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110</a:t>
                      </a: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 (227)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93 (233)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31 (119)</a:t>
                      </a:r>
                    </a:p>
                  </a:txBody>
                  <a:tcPr marL="68580" marR="68580" marT="0" marB="0"/>
                </a:tc>
              </a:tr>
              <a:tr h="1129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435 (398)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163 (306)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167 (307)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64 (172)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57 (186)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89</a:t>
                      </a: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 (228)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72</a:t>
                      </a: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 (218)</a:t>
                      </a:r>
                    </a:p>
                  </a:txBody>
                  <a:tcPr marL="68580" marR="68580" marT="0" marB="0"/>
                </a:tc>
              </a:tr>
              <a:tr h="11298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320 (305)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148 (218)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42 </a:t>
                      </a:r>
                      <a:endParaRPr lang="en-US" sz="2400" dirty="0" smtClean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(</a:t>
                      </a: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83)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59</a:t>
                      </a: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 (140)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45</a:t>
                      </a: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 (120)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36 (101)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68</a:t>
                      </a: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 (174)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530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Probability of Play in NHL by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4988" y="1676400"/>
            <a:ext cx="5534025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104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of 200 Games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27391735"/>
              </p:ext>
            </p:extLst>
          </p:nvPr>
        </p:nvGraphicFramePr>
        <p:xfrm>
          <a:off x="457200" y="1600200"/>
          <a:ext cx="82296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Position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F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G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23.1%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20.8%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25.2%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18.8%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8357495"/>
              </p:ext>
            </p:extLst>
          </p:nvPr>
        </p:nvGraphicFramePr>
        <p:xfrm>
          <a:off x="762000" y="4114800"/>
          <a:ext cx="80010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1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83820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Round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5th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6th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7th</a:t>
                      </a:r>
                      <a:endParaRPr lang="en-US" sz="2400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23.1%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60.3%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27.3%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25.7%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13.3%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14.3%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14.0%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7.3%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3874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Probability of 200 games (2.5 seasons)</a:t>
            </a:r>
            <a:br>
              <a:rPr lang="en-US" dirty="0" smtClean="0"/>
            </a:br>
            <a:r>
              <a:rPr lang="en-US" dirty="0" smtClean="0"/>
              <a:t>by Selection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371600"/>
            <a:ext cx="4724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5150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go players come from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74884980"/>
              </p:ext>
            </p:extLst>
          </p:nvPr>
        </p:nvGraphicFramePr>
        <p:xfrm>
          <a:off x="381000" y="2971800"/>
          <a:ext cx="8229600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</a:rPr>
                        <a:t>Position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Round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Round 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Round 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Round 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Round 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Round 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Round 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</a:rPr>
                        <a:t>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0.03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</a:rPr>
                        <a:t>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</a:rPr>
                        <a:t>0.08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</a:rPr>
                        <a:t>0.33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</a:rPr>
                        <a:t>0.25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</a:rPr>
                        <a:t>0.08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</a:rPr>
                        <a:t>0.11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</a:rPr>
                        <a:t>0.09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</a:rPr>
                        <a:t>0.06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</a:rPr>
                        <a:t>0.08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1447800"/>
            <a:ext cx="71468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Conditional distribution of Round given Position among </a:t>
            </a:r>
          </a:p>
          <a:p>
            <a:r>
              <a:rPr lang="en-US" sz="2400" dirty="0" smtClean="0"/>
              <a:t>those that play more than 200 games.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3026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I value a draft pick?</a:t>
            </a:r>
          </a:p>
          <a:p>
            <a:pPr lvl="1"/>
            <a:r>
              <a:rPr lang="en-US" dirty="0" err="1" smtClean="0"/>
              <a:t>Schuckers</a:t>
            </a:r>
            <a:r>
              <a:rPr lang="en-US" dirty="0"/>
              <a:t> </a:t>
            </a:r>
            <a:r>
              <a:rPr lang="en-US" dirty="0" smtClean="0"/>
              <a:t>(2011)</a:t>
            </a:r>
          </a:p>
          <a:p>
            <a:pPr lvl="1"/>
            <a:r>
              <a:rPr lang="en-US" dirty="0" smtClean="0"/>
              <a:t>Performance of players at that selection in past </a:t>
            </a:r>
          </a:p>
          <a:p>
            <a:pPr lvl="2"/>
            <a:r>
              <a:rPr lang="en-US" dirty="0" smtClean="0"/>
              <a:t>Adjustments</a:t>
            </a:r>
          </a:p>
          <a:p>
            <a:pPr lvl="3"/>
            <a:r>
              <a:rPr lang="en-US" dirty="0" smtClean="0"/>
              <a:t>Needs</a:t>
            </a:r>
          </a:p>
          <a:p>
            <a:pPr lvl="3"/>
            <a:r>
              <a:rPr lang="en-US" dirty="0" smtClean="0"/>
              <a:t>Finances</a:t>
            </a: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5833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Games Played by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8317"/>
            <a:ext cx="6400800" cy="4816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6010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Value Pick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LOESS</a:t>
            </a:r>
          </a:p>
          <a:p>
            <a:r>
              <a:rPr lang="en-US" dirty="0" smtClean="0"/>
              <a:t>GP as response</a:t>
            </a:r>
          </a:p>
          <a:p>
            <a:r>
              <a:rPr lang="en-US" dirty="0" smtClean="0"/>
              <a:t>Spline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45 picks (small span, in R span = 0.2)</a:t>
            </a:r>
          </a:p>
          <a:p>
            <a:pPr lvl="1"/>
            <a:r>
              <a:rPr lang="en-US" dirty="0" smtClean="0"/>
              <a:t>Remaining picks (larger span in R span = 0.5)</a:t>
            </a:r>
          </a:p>
          <a:p>
            <a:r>
              <a:rPr lang="en-US" dirty="0" smtClean="0"/>
              <a:t>Value for trades based upon performance</a:t>
            </a:r>
          </a:p>
        </p:txBody>
      </p:sp>
    </p:spTree>
    <p:extLst>
      <p:ext uri="{BB962C8B-B14F-4D97-AF65-F5344CB8AC3E}">
        <p14:creationId xmlns:p14="http://schemas.microsoft.com/office/powerpoint/2010/main" xmlns="" val="13813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Value Pick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333" r="2873"/>
          <a:stretch/>
        </p:blipFill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11409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2011 Paper in JQAS</a:t>
            </a:r>
          </a:p>
          <a:p>
            <a:pPr lvl="1"/>
            <a:r>
              <a:rPr lang="en-US" dirty="0" smtClean="0"/>
              <a:t>Alternative NFL Draft Value Pick Chart</a:t>
            </a:r>
          </a:p>
          <a:p>
            <a:endParaRPr lang="en-US" dirty="0"/>
          </a:p>
          <a:p>
            <a:r>
              <a:rPr lang="en-US" dirty="0" smtClean="0"/>
              <a:t>Hockey Projects</a:t>
            </a:r>
          </a:p>
          <a:p>
            <a:endParaRPr lang="en-US" dirty="0"/>
          </a:p>
          <a:p>
            <a:r>
              <a:rPr lang="en-US" dirty="0" smtClean="0"/>
              <a:t>Does not seem to be published work on NHL Draft (Blog posts, Tango (2007))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595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Drafted 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Team Performance</a:t>
            </a:r>
          </a:p>
          <a:p>
            <a:endParaRPr lang="en-US" dirty="0"/>
          </a:p>
          <a:p>
            <a:r>
              <a:rPr lang="en-US" dirty="0" smtClean="0"/>
              <a:t>Expansion during this period (</a:t>
            </a:r>
            <a:r>
              <a:rPr lang="en-US" dirty="0"/>
              <a:t>1988 to </a:t>
            </a:r>
            <a:r>
              <a:rPr lang="en-US" dirty="0" smtClean="0"/>
              <a:t>1997)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Compared for each team V </a:t>
            </a:r>
            <a:r>
              <a:rPr lang="en-US" dirty="0" smtClean="0">
                <a:latin typeface="Symbol" pitchFamily="18" charset="2"/>
              </a:rPr>
              <a:t>= S </a:t>
            </a:r>
            <a:r>
              <a:rPr lang="en-US" dirty="0" smtClean="0"/>
              <a:t>(GP – E(GP) )/n</a:t>
            </a:r>
          </a:p>
          <a:p>
            <a:pPr lvl="1"/>
            <a:r>
              <a:rPr lang="en-US" dirty="0" smtClean="0"/>
              <a:t>E(GP) from Value Pick Chart</a:t>
            </a:r>
          </a:p>
          <a:p>
            <a:pPr lvl="1"/>
            <a:r>
              <a:rPr lang="en-US" dirty="0" smtClean="0"/>
              <a:t>n is number of picks for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342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Teams Drafting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Buffalo (V=52.1)</a:t>
            </a:r>
          </a:p>
          <a:p>
            <a:r>
              <a:rPr lang="en-US" dirty="0" smtClean="0"/>
              <a:t>New Jersey (V=36.1)</a:t>
            </a:r>
          </a:p>
          <a:p>
            <a:r>
              <a:rPr lang="en-US" dirty="0" smtClean="0"/>
              <a:t>St. Louis (V=31.9)</a:t>
            </a:r>
          </a:p>
          <a:p>
            <a:r>
              <a:rPr lang="en-US" dirty="0" smtClean="0"/>
              <a:t>Detroit (V=27.3)</a:t>
            </a:r>
          </a:p>
          <a:p>
            <a:r>
              <a:rPr lang="en-US" dirty="0" smtClean="0"/>
              <a:t>Boston (V=24.5)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Worst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Chicago (V= -56.9)</a:t>
            </a:r>
          </a:p>
          <a:p>
            <a:r>
              <a:rPr lang="en-US" dirty="0" smtClean="0"/>
              <a:t>Edmonton (V= -44.3)</a:t>
            </a:r>
          </a:p>
          <a:p>
            <a:r>
              <a:rPr lang="en-US" dirty="0" smtClean="0"/>
              <a:t>Tampa Bay (V=-37.8)</a:t>
            </a:r>
          </a:p>
          <a:p>
            <a:r>
              <a:rPr lang="en-US" dirty="0" smtClean="0"/>
              <a:t>Calgary (V=-37.7)</a:t>
            </a:r>
          </a:p>
          <a:p>
            <a:r>
              <a:rPr lang="en-US" dirty="0" smtClean="0"/>
              <a:t>Washington (V=-27.1)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319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of NHL Draft</a:t>
            </a:r>
          </a:p>
          <a:p>
            <a:endParaRPr lang="en-US" dirty="0" smtClean="0"/>
          </a:p>
          <a:p>
            <a:r>
              <a:rPr lang="en-US" dirty="0" smtClean="0"/>
              <a:t>Develop NHL Draft Pick Value Chart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829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772400" cy="4038600"/>
          </a:xfrm>
        </p:spPr>
        <p:txBody>
          <a:bodyPr>
            <a:noAutofit/>
          </a:bodyPr>
          <a:lstStyle/>
          <a:p>
            <a:pPr hangingPunct="0"/>
            <a:r>
              <a:rPr lang="en-US" sz="3600" b="1" dirty="0" smtClean="0"/>
              <a:t>Thank You!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 </a:t>
            </a:r>
            <a:br>
              <a:rPr lang="en-US" sz="3600" dirty="0"/>
            </a:br>
            <a:r>
              <a:rPr lang="en-US" sz="3200" u="sng" dirty="0" smtClean="0">
                <a:hlinkClick r:id="rId2"/>
              </a:rPr>
              <a:t>schuckers@stlawu.edu</a:t>
            </a:r>
            <a:r>
              <a:rPr lang="en-US" sz="3200" u="sng" dirty="0" smtClean="0"/>
              <a:t/>
            </a:r>
            <a:br>
              <a:rPr lang="en-US" sz="3200" u="sng" dirty="0" smtClean="0"/>
            </a:br>
            <a:r>
              <a:rPr lang="en-US" sz="3200" u="sng" dirty="0" smtClean="0">
                <a:solidFill>
                  <a:srgbClr val="FF0000"/>
                </a:solidFill>
              </a:rPr>
              <a:t>michael.schuckers@statsportsconsulting.com</a:t>
            </a:r>
            <a:r>
              <a:rPr lang="en-US" sz="1800" dirty="0">
                <a:solidFill>
                  <a:srgbClr val="FF0000"/>
                </a:solidFill>
              </a:rPr>
              <a:t/>
            </a:r>
            <a:br>
              <a:rPr lang="en-US" sz="1800" dirty="0">
                <a:solidFill>
                  <a:srgbClr val="FF0000"/>
                </a:solidFill>
              </a:rPr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Hockey League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30 teams</a:t>
            </a:r>
          </a:p>
          <a:p>
            <a:endParaRPr lang="en-US" dirty="0"/>
          </a:p>
          <a:p>
            <a:r>
              <a:rPr lang="en-US" dirty="0" smtClean="0"/>
              <a:t>7 rounds, one pick per team per round</a:t>
            </a:r>
          </a:p>
          <a:p>
            <a:pPr lvl="1"/>
            <a:r>
              <a:rPr lang="en-US" dirty="0" smtClean="0"/>
              <a:t>Plus compensatory picks</a:t>
            </a:r>
          </a:p>
          <a:p>
            <a:endParaRPr lang="en-US" dirty="0"/>
          </a:p>
          <a:p>
            <a:r>
              <a:rPr lang="en-US" dirty="0" smtClean="0"/>
              <a:t>Picks traded for players or other draft picks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05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players selected 1988 to 1997</a:t>
            </a:r>
          </a:p>
          <a:p>
            <a:pPr lvl="1"/>
            <a:r>
              <a:rPr lang="en-US" dirty="0" smtClean="0"/>
              <a:t>Current </a:t>
            </a:r>
            <a:r>
              <a:rPr lang="en-US" dirty="0" err="1" smtClean="0"/>
              <a:t>vs</a:t>
            </a:r>
            <a:r>
              <a:rPr lang="en-US" dirty="0" smtClean="0"/>
              <a:t> Career</a:t>
            </a:r>
          </a:p>
          <a:p>
            <a:pPr lvl="1"/>
            <a:r>
              <a:rPr lang="en-US" dirty="0" smtClean="0"/>
              <a:t>First 210 selections per year (n=2100)</a:t>
            </a:r>
          </a:p>
          <a:p>
            <a:r>
              <a:rPr lang="en-US" dirty="0" smtClean="0"/>
              <a:t>Demographics &amp; Performance metrics</a:t>
            </a:r>
            <a:endParaRPr lang="en-US" dirty="0"/>
          </a:p>
          <a:p>
            <a:pPr lvl="1"/>
            <a:endParaRPr lang="en-US" dirty="0" smtClean="0"/>
          </a:p>
          <a:p>
            <a:pPr marL="514350" indent="-457200"/>
            <a:r>
              <a:rPr lang="en-US" dirty="0" smtClean="0"/>
              <a:t>Goal</a:t>
            </a:r>
            <a:r>
              <a:rPr lang="en-US" dirty="0"/>
              <a:t>: Value Pick Chart for NHL </a:t>
            </a:r>
            <a:r>
              <a:rPr lang="en-US" dirty="0" smtClean="0"/>
              <a:t>based on performance</a:t>
            </a:r>
            <a:endParaRPr lang="en-US" dirty="0"/>
          </a:p>
          <a:p>
            <a:pPr marL="514350" indent="-457200"/>
            <a:endParaRPr lang="en-US" dirty="0" smtClean="0"/>
          </a:p>
          <a:p>
            <a:pPr marL="57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669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</a:p>
          <a:p>
            <a:pPr lvl="1"/>
            <a:r>
              <a:rPr lang="en-US" dirty="0" smtClean="0"/>
              <a:t>Player Name, Team drafted from, NHL Team selected by, Position (F, D, G), </a:t>
            </a:r>
          </a:p>
          <a:p>
            <a:r>
              <a:rPr lang="en-US" dirty="0" smtClean="0"/>
              <a:t>Career Performance</a:t>
            </a:r>
          </a:p>
          <a:p>
            <a:pPr lvl="1"/>
            <a:r>
              <a:rPr lang="en-US" dirty="0" smtClean="0"/>
              <a:t>F/D: NHL Games Played, Goals, Assists, Points, PIM, Plus/Minus</a:t>
            </a:r>
          </a:p>
          <a:p>
            <a:pPr lvl="1"/>
            <a:r>
              <a:rPr lang="en-US" dirty="0" smtClean="0"/>
              <a:t>G: NHL Games Played, Save %, Wins, Losses, SO Wins/Losses, Goals Against Average</a:t>
            </a:r>
          </a:p>
          <a:p>
            <a:endParaRPr lang="en-US" dirty="0"/>
          </a:p>
          <a:p>
            <a:endParaRPr lang="en-US" dirty="0"/>
          </a:p>
          <a:p>
            <a:pPr marL="514350" indent="-457200"/>
            <a:endParaRPr lang="en-US" dirty="0" smtClean="0"/>
          </a:p>
          <a:p>
            <a:pPr marL="57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997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</a:p>
          <a:p>
            <a:pPr lvl="1"/>
            <a:r>
              <a:rPr lang="en-US" dirty="0" smtClean="0"/>
              <a:t>Player Name, Team drafted from, NHL Team selected by, Position (F, D, G), </a:t>
            </a:r>
          </a:p>
          <a:p>
            <a:r>
              <a:rPr lang="en-US" dirty="0" smtClean="0"/>
              <a:t>Career Performance</a:t>
            </a:r>
          </a:p>
          <a:p>
            <a:pPr lvl="1"/>
            <a:r>
              <a:rPr lang="en-US" dirty="0" smtClean="0"/>
              <a:t>F/D: </a:t>
            </a:r>
            <a:r>
              <a:rPr lang="en-US" b="1" dirty="0" smtClean="0">
                <a:solidFill>
                  <a:srgbClr val="FF0000"/>
                </a:solidFill>
              </a:rPr>
              <a:t>NHL Games Played</a:t>
            </a:r>
            <a:r>
              <a:rPr lang="en-US" dirty="0" smtClean="0"/>
              <a:t>, Goals, Assists, Points, PIM, Plus/Minus</a:t>
            </a:r>
          </a:p>
          <a:p>
            <a:pPr lvl="1"/>
            <a:r>
              <a:rPr lang="en-US" dirty="0" smtClean="0"/>
              <a:t>G: </a:t>
            </a:r>
            <a:r>
              <a:rPr lang="en-US" b="1" dirty="0" smtClean="0">
                <a:solidFill>
                  <a:srgbClr val="FF0000"/>
                </a:solidFill>
              </a:rPr>
              <a:t>NHL Games Played</a:t>
            </a:r>
            <a:r>
              <a:rPr lang="en-US" dirty="0" smtClean="0"/>
              <a:t>, Save %, Wins, Losses, SO Wins/Losses, Goals Against Average</a:t>
            </a:r>
          </a:p>
          <a:p>
            <a:endParaRPr lang="en-US" dirty="0"/>
          </a:p>
          <a:p>
            <a:endParaRPr lang="en-US" dirty="0"/>
          </a:p>
          <a:p>
            <a:pPr marL="514350" indent="-457200"/>
            <a:endParaRPr lang="en-US" dirty="0" smtClean="0"/>
          </a:p>
          <a:p>
            <a:pPr marL="57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725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Summaries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2100 players</a:t>
            </a:r>
          </a:p>
          <a:p>
            <a:pPr lvl="1"/>
            <a:r>
              <a:rPr lang="en-US" dirty="0" smtClean="0"/>
              <a:t>1212 F, 696 D, 192 G (12: 6 : 2)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53% of selected players never play in the NHL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FNS of GP (0, 0, 0, 152, 1652)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Mean GP of 166.2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511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Selected by Round &amp; Position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99947378"/>
              </p:ext>
            </p:extLst>
          </p:nvPr>
        </p:nvGraphicFramePr>
        <p:xfrm>
          <a:off x="457200" y="1600200"/>
          <a:ext cx="82296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/>
                        </a:rPr>
                        <a:t>Round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n-lt"/>
                          <a:ea typeface="Calibri"/>
                        </a:rPr>
                        <a:t>D</a:t>
                      </a:r>
                      <a:endParaRPr lang="en-US" sz="2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n-lt"/>
                          <a:ea typeface="Calibri"/>
                        </a:rPr>
                        <a:t>F</a:t>
                      </a:r>
                      <a:endParaRPr lang="en-US" sz="2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n-lt"/>
                          <a:ea typeface="Calibri"/>
                        </a:rPr>
                        <a:t>G</a:t>
                      </a:r>
                      <a:endParaRPr lang="en-US" sz="2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105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175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/>
                        </a:rPr>
                        <a:t>20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/>
                        </a:rPr>
                        <a:t>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192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30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/>
                        </a:rPr>
                        <a:t>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181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22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/>
                        </a:rPr>
                        <a:t>110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156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34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/>
                        </a:rPr>
                        <a:t>103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/>
                        </a:rPr>
                        <a:t>166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31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/>
                        </a:rPr>
                        <a:t>181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/>
                        </a:rPr>
                        <a:t>24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Calibri"/>
                        </a:rPr>
                        <a:t>161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/>
                        </a:rPr>
                        <a:t>31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09634" y="6019800"/>
            <a:ext cx="2505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Chisquared</a:t>
            </a:r>
            <a:r>
              <a:rPr lang="en-US" dirty="0" smtClean="0"/>
              <a:t> Test (p=0.09)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595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 Percentiles by Position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7606355"/>
              </p:ext>
            </p:extLst>
          </p:nvPr>
        </p:nvGraphicFramePr>
        <p:xfrm>
          <a:off x="457200" y="221488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Percentile</a:t>
                      </a: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G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25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50</a:t>
                      </a:r>
                      <a:r>
                        <a:rPr lang="en-US" sz="2400" baseline="30000" dirty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75</a:t>
                      </a:r>
                      <a:r>
                        <a:rPr lang="en-US" sz="2400" baseline="30000" dirty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193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83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90</a:t>
                      </a:r>
                      <a:r>
                        <a:rPr lang="en-US" sz="2400" baseline="30000" dirty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644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749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357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95</a:t>
                      </a:r>
                      <a:r>
                        <a:rPr lang="en-US" sz="2400" baseline="30000" dirty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834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970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535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/>
                        </a:rPr>
                        <a:t>99</a:t>
                      </a:r>
                      <a:r>
                        <a:rPr lang="en-US" sz="2400" baseline="30000" dirty="0" smtClean="0">
                          <a:effectLst/>
                          <a:latin typeface="+mn-lt"/>
                          <a:ea typeface="Calibri"/>
                        </a:rPr>
                        <a:t>th</a:t>
                      </a:r>
                      <a:endParaRPr lang="en-US" sz="2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1148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/>
                        </a:rPr>
                        <a:t>1243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/>
                        </a:rPr>
                        <a:t>742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+mn-lt"/>
                          <a:ea typeface="Calibri"/>
                        </a:rPr>
                        <a:t>Mean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effectLst/>
                          <a:latin typeface="+mn-lt"/>
                          <a:ea typeface="Calibri"/>
                        </a:rPr>
                        <a:t>149</a:t>
                      </a:r>
                      <a:endParaRPr lang="en-US" sz="2400" i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effectLst/>
                          <a:latin typeface="+mn-lt"/>
                          <a:ea typeface="Calibri"/>
                        </a:rPr>
                        <a:t>187</a:t>
                      </a:r>
                      <a:endParaRPr lang="en-US" sz="2400" i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+mn-lt"/>
                          <a:ea typeface="Calibri"/>
                        </a:rPr>
                        <a:t>95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9358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3108</TotalTime>
  <Words>896</Words>
  <Application>Microsoft Office PowerPoint</Application>
  <PresentationFormat>On-screen Show (4:3)</PresentationFormat>
  <Paragraphs>342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An NHL Draft Value Pick Chart   Michael E. Schuckers*  St. Lawrence University Statistical Sports Consulting Canton, NY   schuckers@stlawu.edu     </vt:lpstr>
      <vt:lpstr>Background</vt:lpstr>
      <vt:lpstr>National Hockey League Draft</vt:lpstr>
      <vt:lpstr>Data</vt:lpstr>
      <vt:lpstr>Data</vt:lpstr>
      <vt:lpstr>Data</vt:lpstr>
      <vt:lpstr>Basic Summaries</vt:lpstr>
      <vt:lpstr>Number Selected by Round &amp; Position</vt:lpstr>
      <vt:lpstr>GP Percentiles by Position</vt:lpstr>
      <vt:lpstr>Summary of GP by Round</vt:lpstr>
      <vt:lpstr>Mean GP (SD) by Round and Position</vt:lpstr>
      <vt:lpstr>Probability of Play in NHL by Selection</vt:lpstr>
      <vt:lpstr>Probability of 200 Games</vt:lpstr>
      <vt:lpstr>Probability of 200 games (2.5 seasons) by Selection</vt:lpstr>
      <vt:lpstr>Where do go players come from</vt:lpstr>
      <vt:lpstr>Goal</vt:lpstr>
      <vt:lpstr>Games Played by Selection</vt:lpstr>
      <vt:lpstr>Towards Value Pick Chart</vt:lpstr>
      <vt:lpstr> Value Pick Chart</vt:lpstr>
      <vt:lpstr>Who Drafted Well</vt:lpstr>
      <vt:lpstr>Teams Drafting</vt:lpstr>
      <vt:lpstr>Summary</vt:lpstr>
      <vt:lpstr>Thank You!   schuckers@stlawu.edu michael.schuckers@statsportsconsulting.com  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DIGR: A Defense Independent Rating of NHL Goaltenders using Spatially Smoothed Save Percentage Maps   Michael E. Schuckers  St. Lawrence University Statistical Sports Consulting,    schuckers@stlawu.edu</dc:title>
  <dc:creator>msch</dc:creator>
  <cp:lastModifiedBy>cooper</cp:lastModifiedBy>
  <cp:revision>43</cp:revision>
  <dcterms:created xsi:type="dcterms:W3CDTF">2011-02-28T01:28:51Z</dcterms:created>
  <dcterms:modified xsi:type="dcterms:W3CDTF">2011-11-08T03:21:22Z</dcterms:modified>
</cp:coreProperties>
</file>