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9" r:id="rId2"/>
    <p:sldId id="260" r:id="rId3"/>
    <p:sldId id="261" r:id="rId4"/>
    <p:sldId id="262" r:id="rId5"/>
    <p:sldId id="258" r:id="rId6"/>
    <p:sldId id="271" r:id="rId7"/>
    <p:sldId id="272" r:id="rId8"/>
    <p:sldId id="273" r:id="rId9"/>
    <p:sldId id="263" r:id="rId10"/>
    <p:sldId id="274" r:id="rId11"/>
    <p:sldId id="268" r:id="rId12"/>
    <p:sldId id="276" r:id="rId13"/>
    <p:sldId id="278" r:id="rId14"/>
    <p:sldId id="277" r:id="rId15"/>
    <p:sldId id="264" r:id="rId16"/>
    <p:sldId id="275" r:id="rId17"/>
    <p:sldId id="265" r:id="rId18"/>
    <p:sldId id="284" r:id="rId19"/>
    <p:sldId id="279" r:id="rId20"/>
    <p:sldId id="285" r:id="rId21"/>
    <p:sldId id="281" r:id="rId22"/>
    <p:sldId id="292" r:id="rId23"/>
    <p:sldId id="269" r:id="rId24"/>
    <p:sldId id="282" r:id="rId25"/>
    <p:sldId id="283" r:id="rId26"/>
    <p:sldId id="294" r:id="rId27"/>
    <p:sldId id="286" r:id="rId28"/>
    <p:sldId id="287" r:id="rId29"/>
    <p:sldId id="288" r:id="rId30"/>
    <p:sldId id="295" r:id="rId31"/>
    <p:sldId id="302" r:id="rId32"/>
    <p:sldId id="290" r:id="rId33"/>
    <p:sldId id="297" r:id="rId34"/>
    <p:sldId id="289" r:id="rId35"/>
    <p:sldId id="296" r:id="rId36"/>
    <p:sldId id="298" r:id="rId37"/>
    <p:sldId id="312" r:id="rId38"/>
    <p:sldId id="313" r:id="rId39"/>
    <p:sldId id="303" r:id="rId40"/>
    <p:sldId id="317" r:id="rId41"/>
    <p:sldId id="318" r:id="rId42"/>
    <p:sldId id="293" r:id="rId43"/>
    <p:sldId id="314" r:id="rId44"/>
    <p:sldId id="315" r:id="rId45"/>
    <p:sldId id="316" r:id="rId46"/>
    <p:sldId id="320" r:id="rId47"/>
    <p:sldId id="319" r:id="rId48"/>
    <p:sldId id="323" r:id="rId49"/>
    <p:sldId id="328" r:id="rId50"/>
    <p:sldId id="324" r:id="rId51"/>
    <p:sldId id="325" r:id="rId52"/>
    <p:sldId id="291" r:id="rId53"/>
    <p:sldId id="366" r:id="rId54"/>
    <p:sldId id="329" r:id="rId55"/>
    <p:sldId id="330" r:id="rId56"/>
    <p:sldId id="331" r:id="rId57"/>
    <p:sldId id="338" r:id="rId58"/>
    <p:sldId id="344" r:id="rId59"/>
    <p:sldId id="342" r:id="rId60"/>
    <p:sldId id="341" r:id="rId61"/>
    <p:sldId id="343" r:id="rId62"/>
    <p:sldId id="340" r:id="rId63"/>
    <p:sldId id="339" r:id="rId64"/>
    <p:sldId id="356" r:id="rId65"/>
    <p:sldId id="357" r:id="rId66"/>
    <p:sldId id="337" r:id="rId67"/>
    <p:sldId id="345" r:id="rId68"/>
    <p:sldId id="346" r:id="rId69"/>
    <p:sldId id="347" r:id="rId70"/>
    <p:sldId id="351" r:id="rId71"/>
    <p:sldId id="352" r:id="rId72"/>
    <p:sldId id="358" r:id="rId73"/>
    <p:sldId id="359" r:id="rId74"/>
    <p:sldId id="334" r:id="rId75"/>
    <p:sldId id="335" r:id="rId76"/>
    <p:sldId id="336" r:id="rId77"/>
    <p:sldId id="360" r:id="rId78"/>
    <p:sldId id="361" r:id="rId79"/>
    <p:sldId id="362" r:id="rId80"/>
    <p:sldId id="363" r:id="rId81"/>
    <p:sldId id="364" r:id="rId82"/>
    <p:sldId id="365" r:id="rId8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022314-304B-4840-A2C6-4DEE6C0C774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4F0BBD-C350-4EDD-AA7B-29B4AB57E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2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19F846-0699-412F-9DE0-C0B97A37E00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0F5C38-20DA-4BAC-A29A-157C09B3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9B93-2BF6-401B-8AD9-5363345FD0F9}" type="datetime1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707B-1F86-46FE-8230-E67E1D6C9A4A}" type="datetime1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FEE-0604-41DE-AF23-B32C36D4F2B9}" type="datetime1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754-DB04-4DAB-8452-663ADA23B9AB}" type="datetime1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9DF9-0567-4320-A1E8-3ECBA51683D5}" type="datetime1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83AD-D3CE-4C96-9AF4-E5C4B78B1D54}" type="datetime1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CA8-7B6F-4491-9852-66359F56E70A}" type="datetime1">
              <a:rPr lang="en-US" smtClean="0"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6E-908F-47E0-9C56-4847879C48C0}" type="datetime1">
              <a:rPr lang="en-US" smtClean="0"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C5F4-3488-4CE6-A5B5-AB19D5EB4D2C}" type="datetime1">
              <a:rPr lang="en-US" smtClean="0"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453F-5529-4872-B05B-280EA00CA00A}" type="datetime1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E945-23CA-48C5-8343-BDCD9F213868}" type="datetime1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5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3000" contrast="-77000"/>
          </a:blip>
          <a:stretch>
            <a:fillRect/>
          </a:stretch>
        </p:blipFill>
        <p:spPr>
          <a:xfrm>
            <a:off x="533400" y="1219200"/>
            <a:ext cx="8024884" cy="426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B8EE-5C81-4B1A-97A5-528F2A8E9E5A}" type="datetime1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(c)Copyright  Michael Schuckers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A048-C535-4C16-831F-7AD228F9B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ldraft101.com/draft/articles/407/Updating_the_NFL_Draft_Trade_Value_Chartjsp" TargetMode="External"/><Relationship Id="rId2" Type="http://schemas.openxmlformats.org/officeDocument/2006/relationships/hyperlink" Target="http://www.pro-football-reference.com/blog/?p=52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-football-reference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An evaluation of NFL team drafting performance (1991-2001)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Schuckers</a:t>
            </a:r>
            <a:endParaRPr lang="en-US" dirty="0" smtClean="0"/>
          </a:p>
          <a:p>
            <a:r>
              <a:rPr lang="en-US" dirty="0" smtClean="0"/>
              <a:t>St. Lawrence University</a:t>
            </a:r>
          </a:p>
          <a:p>
            <a:r>
              <a:rPr lang="en-US" dirty="0" smtClean="0"/>
              <a:t>Statistical Sports Consulting</a:t>
            </a:r>
          </a:p>
          <a:p>
            <a:r>
              <a:rPr lang="en-US" dirty="0" smtClean="0"/>
              <a:t>michael.schuckers@statsportsconsulting.com</a:t>
            </a:r>
            <a:endParaRPr lang="en-US" dirty="0"/>
          </a:p>
        </p:txBody>
      </p:sp>
      <p:pic>
        <p:nvPicPr>
          <p:cNvPr id="6" name="Picture 5" descr="log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715000"/>
            <a:ext cx="1752600" cy="931938"/>
          </a:xfrm>
          <a:prstGeom prst="rect">
            <a:avLst/>
          </a:prstGeom>
        </p:spPr>
      </p:pic>
      <p:pic>
        <p:nvPicPr>
          <p:cNvPr id="7" name="Picture 6" descr="log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562600"/>
            <a:ext cx="1752600" cy="931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6019800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Thanks to Jim </a:t>
            </a:r>
            <a:r>
              <a:rPr lang="en-US" sz="1600" dirty="0" err="1" smtClean="0"/>
              <a:t>Curro</a:t>
            </a:r>
            <a:r>
              <a:rPr lang="en-US" sz="1600" dirty="0" smtClean="0"/>
              <a:t> (data entry), Brian </a:t>
            </a:r>
            <a:r>
              <a:rPr lang="en-US" sz="1600" dirty="0" err="1" smtClean="0"/>
              <a:t>Chezum</a:t>
            </a:r>
            <a:r>
              <a:rPr lang="en-US" sz="1600" dirty="0" smtClean="0"/>
              <a:t> (discussion)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Picks by Year 1991-2001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2667000"/>
            <a:ext cx="182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 Draft n=255</a:t>
            </a:r>
          </a:p>
          <a:p>
            <a:r>
              <a:rPr lang="en-US" dirty="0" smtClean="0"/>
              <a:t>2009 Draft n=256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010400" cy="5133975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359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NFL Value Pick Chart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324600"/>
            <a:ext cx="61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http://sports.espn.go.com/nfl/draft06/news/story?id=2410670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Non-parametric</a:t>
            </a:r>
          </a:p>
          <a:p>
            <a:endParaRPr lang="en-US" dirty="0" smtClean="0"/>
          </a:p>
          <a:p>
            <a:r>
              <a:rPr lang="en-US" dirty="0" smtClean="0"/>
              <a:t>Smooth function </a:t>
            </a:r>
          </a:p>
          <a:p>
            <a:endParaRPr lang="en-US" dirty="0" smtClean="0"/>
          </a:p>
          <a:p>
            <a:r>
              <a:rPr lang="en-US" dirty="0" smtClean="0"/>
              <a:t>LOESS in R, degree=2, span =0.5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performance measures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Played v.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315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Started v.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96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010400" cy="4981575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359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NFL Value Pick Chart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324600"/>
            <a:ext cx="61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http://sports.espn.go.com/nfl/draft06/news/story?id=2410670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Bowl  v Selection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Pro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162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086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7239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Pro 1</a:t>
            </a:r>
            <a:r>
              <a:rPr lang="en-US" baseline="30000" dirty="0" smtClean="0"/>
              <a:t>st</a:t>
            </a:r>
            <a:r>
              <a:rPr lang="en-US" dirty="0" smtClean="0"/>
              <a:t> Team v Selection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NFL Draft Value Pick Chart (VPC)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“Created” by Jimmy Johnson c. 1994(?)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Loser’s Curse (2005, 2010)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Values of players based upon 2</a:t>
            </a:r>
            <a:r>
              <a:rPr lang="en-US" baseline="30000" dirty="0" smtClean="0"/>
              <a:t>nd</a:t>
            </a:r>
            <a:r>
              <a:rPr lang="en-US" dirty="0" smtClean="0"/>
              <a:t> contract</a:t>
            </a:r>
          </a:p>
          <a:p>
            <a:pPr>
              <a:buNone/>
            </a:pPr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Approximate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24025"/>
            <a:ext cx="70104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1524000"/>
            <a:ext cx="347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Pro-football-reference.com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performance measures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Quarterbacks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QB’s – Passing Yards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QBs – Passing 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QBs- Passes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24025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010400" cy="4981575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359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NFL Value Pick Chart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324600"/>
            <a:ext cx="61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http://sports.espn.go.com/nfl/draft06/news/story?id=2410670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backs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RB’s Rushing Yards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RBs -- Rushing 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24025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Revised versions of the VPC</a:t>
            </a:r>
          </a:p>
          <a:p>
            <a:pPr>
              <a:buNone/>
            </a:pPr>
            <a:r>
              <a:rPr lang="en-US" sz="2400" dirty="0" smtClean="0"/>
              <a:t>Pro Football Reference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http://www.pro-football-reference.com/blog/?p=527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NFL Draft 101 </a:t>
            </a:r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http://www.nfldraft101.com/draft/articles/407/Updating_the_NFL_Draft_Trade_Value_Chartjsp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010400" cy="4981575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359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NFL Value Pick Chart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324600"/>
            <a:ext cx="61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http://sports.espn.go.com/nfl/draft06/news/story?id=2410670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receivers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Receptions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24025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– Receiving Yards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Receiving TDs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269119" cy="520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010400" cy="4981575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359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NFL Value Pick Chart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324600"/>
            <a:ext cx="61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http://sports.espn.go.com/nfl/draft06/news/story?id=2410670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TE’s –Receiving Yards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TE’s – Receiving TD’s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29" y="1600200"/>
            <a:ext cx="45847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010400" cy="4981575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359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NFL Value Pick Chart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324600"/>
            <a:ext cx="61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http://sports.espn.go.com/nfl/draft06/news/story?id=2410670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u="sng" dirty="0" smtClean="0"/>
              <a:t>The Draft </a:t>
            </a:r>
            <a:r>
              <a:rPr lang="en-US" dirty="0" smtClean="0"/>
              <a:t>by Pete Williams (2006, St. Martin's Press)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[Billy] </a:t>
            </a:r>
            <a:r>
              <a:rPr lang="en-US" sz="2400" i="1" dirty="0" err="1" smtClean="0"/>
              <a:t>Beane's</a:t>
            </a:r>
            <a:r>
              <a:rPr lang="en-US" sz="2400" i="1" dirty="0" smtClean="0"/>
              <a:t> philosophies were chronicled in the best-selling book "</a:t>
            </a:r>
            <a:r>
              <a:rPr lang="en-US" sz="2400" i="1" dirty="0" err="1" smtClean="0"/>
              <a:t>Moneyball</a:t>
            </a:r>
            <a:r>
              <a:rPr lang="en-US" sz="2400" i="1" dirty="0" smtClean="0"/>
              <a:t>" by Michael Lewis.  [Rich] McKay [of the Atlanta Falcons] enjoyed the work of Lewis, a fellow Princeton graduate, and admired </a:t>
            </a:r>
            <a:r>
              <a:rPr lang="en-US" sz="2400" i="1" dirty="0" err="1" smtClean="0"/>
              <a:t>Beane</a:t>
            </a:r>
            <a:r>
              <a:rPr lang="en-US" sz="2400" i="1" dirty="0" smtClean="0"/>
              <a:t> for going against the grain of the rest of the league.  At the same time McKay saw </a:t>
            </a:r>
            <a:r>
              <a:rPr lang="en-US" sz="2400" b="1" i="1" dirty="0" smtClean="0"/>
              <a:t>no application to football..</a:t>
            </a:r>
          </a:p>
          <a:p>
            <a:pPr>
              <a:buNone/>
            </a:pPr>
            <a:endParaRPr lang="en-US" sz="2400" i="1" dirty="0"/>
          </a:p>
          <a:p>
            <a:pPr>
              <a:buNone/>
            </a:pPr>
            <a:r>
              <a:rPr lang="en-US" sz="2400" b="1" dirty="0" smtClean="0"/>
              <a:t>Emphasis is mine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lineman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players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DL’s-- Sacks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24025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DL’s -- Tackles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24025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LB’s -- Tackles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5847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LB’s -- Interceptions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DB’s -- Interceptions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Current VPC seems not to agree with performance based metrics/decline of VPC too steep</a:t>
            </a:r>
          </a:p>
          <a:p>
            <a:endParaRPr lang="en-US" dirty="0" smtClean="0"/>
          </a:p>
          <a:p>
            <a:r>
              <a:rPr lang="en-US" dirty="0" smtClean="0"/>
              <a:t>Metrics (GS, </a:t>
            </a:r>
            <a:r>
              <a:rPr lang="en-US" dirty="0" err="1" smtClean="0"/>
              <a:t>CarAV</a:t>
            </a:r>
            <a:r>
              <a:rPr lang="en-US" dirty="0" smtClean="0"/>
              <a:t>, G, Position metric – {LB </a:t>
            </a:r>
            <a:r>
              <a:rPr lang="en-US" dirty="0" err="1" smtClean="0"/>
              <a:t>Ints</a:t>
            </a:r>
            <a:r>
              <a:rPr lang="en-US" dirty="0" smtClean="0"/>
              <a:t>, QB’s} ) seem to have similar pattern</a:t>
            </a:r>
          </a:p>
          <a:p>
            <a:endParaRPr lang="en-US" dirty="0" smtClean="0"/>
          </a:p>
          <a:p>
            <a:r>
              <a:rPr lang="en-US" dirty="0" smtClean="0"/>
              <a:t>Pro Bowl metrics seem to be steeper</a:t>
            </a:r>
          </a:p>
          <a:p>
            <a:endParaRPr lang="en-US" dirty="0" smtClean="0"/>
          </a:p>
          <a:p>
            <a:r>
              <a:rPr lang="en-US" dirty="0" smtClean="0"/>
              <a:t>Bumps likely due to samples size (QB’s, TE’s) ??</a:t>
            </a:r>
          </a:p>
          <a:p>
            <a:endParaRPr lang="en-US" dirty="0" smtClean="0"/>
          </a:p>
          <a:p>
            <a:r>
              <a:rPr lang="en-US" dirty="0" smtClean="0"/>
              <a:t>GS </a:t>
            </a:r>
            <a:r>
              <a:rPr lang="en-US" dirty="0" err="1" smtClean="0"/>
              <a:t>vs</a:t>
            </a:r>
            <a:r>
              <a:rPr lang="en-US" dirty="0" smtClean="0"/>
              <a:t> GS + PB</a:t>
            </a:r>
          </a:p>
          <a:p>
            <a:pPr lvl="1"/>
            <a:r>
              <a:rPr lang="en-US" dirty="0" smtClean="0"/>
              <a:t>GS simpler</a:t>
            </a:r>
          </a:p>
          <a:p>
            <a:pPr lvl="1"/>
            <a:r>
              <a:rPr lang="en-US" dirty="0" smtClean="0"/>
              <a:t>GS more similar to position level performance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Games Started as Value</a:t>
            </a:r>
            <a:br>
              <a:rPr lang="en-US" dirty="0" smtClean="0"/>
            </a:br>
            <a:r>
              <a:rPr lang="en-US" dirty="0" smtClean="0"/>
              <a:t>(Equal Sum)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85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draft picks based upon on-field performance </a:t>
            </a:r>
          </a:p>
          <a:p>
            <a:endParaRPr lang="en-US" dirty="0"/>
          </a:p>
          <a:p>
            <a:r>
              <a:rPr lang="en-US" dirty="0" smtClean="0"/>
              <a:t>Common metric all positions</a:t>
            </a:r>
          </a:p>
          <a:p>
            <a:pPr lvl="1"/>
            <a:r>
              <a:rPr lang="en-US" dirty="0" smtClean="0"/>
              <a:t>Limiting</a:t>
            </a:r>
          </a:p>
          <a:p>
            <a:pPr lvl="1"/>
            <a:r>
              <a:rPr lang="en-US" dirty="0" smtClean="0"/>
              <a:t>Reasonable?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6977"/>
            <a:ext cx="7620000" cy="649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Games Started by Offensive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8511"/>
            <a:ext cx="7848600" cy="607815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Games Started by Defensive 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Changes over time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Active players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Edge behavior/</a:t>
            </a:r>
            <a:r>
              <a:rPr lang="en-US" dirty="0" err="1" smtClean="0"/>
              <a:t>Monotonicity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revenue sources (jerseys, tickets, etc.)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Value on getting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i="1" dirty="0" smtClean="0"/>
              <a:t>An Alternative to the NFL Draft Pick Value Chart Based upon Player Performance</a:t>
            </a:r>
          </a:p>
          <a:p>
            <a:pPr algn="ctr">
              <a:buNone/>
            </a:pPr>
            <a:r>
              <a:rPr lang="en-US" dirty="0" smtClean="0"/>
              <a:t>M. </a:t>
            </a:r>
            <a:r>
              <a:rPr lang="en-US" dirty="0" err="1" smtClean="0"/>
              <a:t>Schuckers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(to appear, 2011?)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Journal of Quantitative Analysis in Sports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BEST/WORST PICKS (1991-2001)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an Individual Pick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00400" y="2209800"/>
          <a:ext cx="2201209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2201209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600200"/>
            <a:ext cx="76208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based upon Value over Expectation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Z-score for each pick</a:t>
            </a:r>
          </a:p>
          <a:p>
            <a:r>
              <a:rPr lang="en-US" sz="2400" dirty="0" smtClean="0"/>
              <a:t>	GS=Games Started</a:t>
            </a:r>
          </a:p>
          <a:p>
            <a:r>
              <a:rPr lang="en-US" sz="2400" dirty="0" smtClean="0"/>
              <a:t>	M</a:t>
            </a:r>
            <a:r>
              <a:rPr lang="en-US" sz="2400" baseline="-25000" dirty="0" smtClean="0"/>
              <a:t>GS</a:t>
            </a:r>
            <a:r>
              <a:rPr lang="en-US" sz="2400" dirty="0" smtClean="0"/>
              <a:t>= Predicted Games Started from Loess</a:t>
            </a:r>
          </a:p>
          <a:p>
            <a:r>
              <a:rPr lang="en-US" sz="2400" dirty="0" smtClean="0"/>
              <a:t>	S</a:t>
            </a:r>
            <a:r>
              <a:rPr lang="en-US" sz="2400" baseline="-25000" dirty="0" smtClean="0"/>
              <a:t>GS</a:t>
            </a:r>
            <a:r>
              <a:rPr lang="en-US" sz="2400" dirty="0" smtClean="0"/>
              <a:t>= Smoothed Standard Deviation from Raw Mean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SD(GS) </a:t>
            </a:r>
            <a:r>
              <a:rPr lang="en-US" dirty="0" err="1" smtClean="0"/>
              <a:t>vs</a:t>
            </a:r>
            <a:r>
              <a:rPr lang="en-US" dirty="0" smtClean="0"/>
              <a:t>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486400" cy="54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Only players through Selection 256</a:t>
            </a:r>
          </a:p>
          <a:p>
            <a:pPr>
              <a:buNone/>
            </a:pPr>
            <a:r>
              <a:rPr lang="en-US" dirty="0" smtClean="0"/>
              <a:t>Couple of Methods:</a:t>
            </a:r>
          </a:p>
          <a:p>
            <a:pPr marL="514350" indent="-514350">
              <a:buAutoNum type="arabicPeriod"/>
            </a:pPr>
            <a:r>
              <a:rPr lang="en-US" dirty="0" smtClean="0"/>
              <a:t>Sum of Z-scores over all years (1991-2001)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Median of Yearly Sum (1991-2001)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Best Single Drafts by Sum (1991-2001)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 by Year (mean GS=36.5)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1219202"/>
          <a:ext cx="6705600" cy="5181597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</a:tblGrid>
              <a:tr h="1018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Draft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Games Played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Players Still Active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 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 Pct (1995-2005)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Best:</a:t>
            </a:r>
          </a:p>
          <a:p>
            <a:pPr>
              <a:buNone/>
            </a:pPr>
            <a:r>
              <a:rPr lang="en-US" dirty="0" smtClean="0"/>
              <a:t>Denver		0.648</a:t>
            </a:r>
          </a:p>
          <a:p>
            <a:pPr>
              <a:buNone/>
            </a:pPr>
            <a:r>
              <a:rPr lang="en-US" dirty="0" smtClean="0"/>
              <a:t>Green Bay		0.642</a:t>
            </a:r>
          </a:p>
          <a:p>
            <a:pPr>
              <a:buNone/>
            </a:pPr>
            <a:r>
              <a:rPr lang="en-US" dirty="0" smtClean="0"/>
              <a:t>Pittsburgh		0.623</a:t>
            </a:r>
          </a:p>
          <a:p>
            <a:pPr>
              <a:buNone/>
            </a:pPr>
            <a:r>
              <a:rPr lang="en-US" dirty="0" smtClean="0"/>
              <a:t>New England	0.608</a:t>
            </a:r>
          </a:p>
          <a:p>
            <a:pPr>
              <a:buNone/>
            </a:pPr>
            <a:r>
              <a:rPr lang="en-US" dirty="0" smtClean="0"/>
              <a:t>Kansas City		0.580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Worst:</a:t>
            </a:r>
          </a:p>
          <a:p>
            <a:pPr>
              <a:buNone/>
            </a:pPr>
            <a:r>
              <a:rPr lang="en-US" dirty="0" smtClean="0"/>
              <a:t>Browns		0.320</a:t>
            </a:r>
          </a:p>
          <a:p>
            <a:pPr>
              <a:buNone/>
            </a:pPr>
            <a:r>
              <a:rPr lang="en-US" dirty="0" smtClean="0"/>
              <a:t>Cardinals		0.341</a:t>
            </a:r>
          </a:p>
          <a:p>
            <a:pPr>
              <a:buNone/>
            </a:pPr>
            <a:r>
              <a:rPr lang="en-US" dirty="0" smtClean="0"/>
              <a:t>Detroit		0.381</a:t>
            </a:r>
          </a:p>
          <a:p>
            <a:pPr>
              <a:buNone/>
            </a:pPr>
            <a:r>
              <a:rPr lang="en-US" dirty="0" smtClean="0"/>
              <a:t>Cincinnati		0.386</a:t>
            </a:r>
          </a:p>
          <a:p>
            <a:pPr>
              <a:buNone/>
            </a:pPr>
            <a:r>
              <a:rPr lang="en-US" dirty="0" smtClean="0"/>
              <a:t>New Orleans	0.398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Picks from 1991-2001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Focus on 1</a:t>
            </a:r>
            <a:r>
              <a:rPr lang="en-US" baseline="30000" dirty="0" smtClean="0"/>
              <a:t>st</a:t>
            </a:r>
            <a:r>
              <a:rPr lang="en-US" dirty="0" smtClean="0"/>
              <a:t> 256 (2010 draft had 255 selections)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Source: www.pro-football-reference.com</a:t>
            </a:r>
            <a:r>
              <a:rPr lang="en-US" dirty="0" smtClean="0"/>
              <a:t> measures of players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Standardized Draft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Best</a:t>
            </a:r>
          </a:p>
          <a:p>
            <a:pPr>
              <a:buNone/>
            </a:pPr>
            <a:r>
              <a:rPr lang="en-US" dirty="0" smtClean="0"/>
              <a:t>Green Bay		22.83</a:t>
            </a:r>
          </a:p>
          <a:p>
            <a:pPr>
              <a:buNone/>
            </a:pPr>
            <a:r>
              <a:rPr lang="en-US" dirty="0" smtClean="0"/>
              <a:t>Titans			18.41</a:t>
            </a:r>
          </a:p>
          <a:p>
            <a:pPr>
              <a:buNone/>
            </a:pPr>
            <a:r>
              <a:rPr lang="en-US" dirty="0" smtClean="0"/>
              <a:t>Pittsburgh		17.46</a:t>
            </a:r>
          </a:p>
          <a:p>
            <a:pPr>
              <a:buNone/>
            </a:pPr>
            <a:r>
              <a:rPr lang="en-US" dirty="0" smtClean="0"/>
              <a:t>Tampa Bay		11.92</a:t>
            </a:r>
          </a:p>
          <a:p>
            <a:pPr>
              <a:buNone/>
            </a:pPr>
            <a:r>
              <a:rPr lang="en-US" dirty="0" smtClean="0"/>
              <a:t>Colts			11.01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Worst</a:t>
            </a:r>
          </a:p>
          <a:p>
            <a:pPr>
              <a:buNone/>
            </a:pPr>
            <a:r>
              <a:rPr lang="en-US" dirty="0" smtClean="0"/>
              <a:t>San Diego		-18.62</a:t>
            </a:r>
          </a:p>
          <a:p>
            <a:pPr>
              <a:buNone/>
            </a:pPr>
            <a:r>
              <a:rPr lang="en-US" dirty="0" smtClean="0"/>
              <a:t>New Orleans	-13.55</a:t>
            </a:r>
          </a:p>
          <a:p>
            <a:pPr>
              <a:buNone/>
            </a:pPr>
            <a:r>
              <a:rPr lang="en-US" dirty="0" smtClean="0"/>
              <a:t>Philadelphia		-11.70</a:t>
            </a:r>
          </a:p>
          <a:p>
            <a:pPr>
              <a:buNone/>
            </a:pPr>
            <a:r>
              <a:rPr lang="en-US" dirty="0" smtClean="0"/>
              <a:t>Washington		-9.90</a:t>
            </a:r>
          </a:p>
          <a:p>
            <a:pPr>
              <a:buNone/>
            </a:pPr>
            <a:r>
              <a:rPr lang="en-US" dirty="0" smtClean="0"/>
              <a:t>Chicago		-9.89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62013"/>
            <a:ext cx="83058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Yearly Standardized 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Best:</a:t>
            </a:r>
          </a:p>
          <a:p>
            <a:pPr>
              <a:buNone/>
            </a:pPr>
            <a:r>
              <a:rPr lang="en-US" dirty="0" smtClean="0"/>
              <a:t>Green Bay		3.06</a:t>
            </a:r>
          </a:p>
          <a:p>
            <a:pPr>
              <a:buNone/>
            </a:pPr>
            <a:r>
              <a:rPr lang="en-US" dirty="0" smtClean="0"/>
              <a:t>Pittsburgh		1.88</a:t>
            </a:r>
          </a:p>
          <a:p>
            <a:pPr>
              <a:buNone/>
            </a:pPr>
            <a:r>
              <a:rPr lang="en-US" dirty="0" smtClean="0"/>
              <a:t>Titans			1.30</a:t>
            </a:r>
          </a:p>
          <a:p>
            <a:pPr>
              <a:buNone/>
            </a:pPr>
            <a:r>
              <a:rPr lang="en-US" dirty="0" smtClean="0"/>
              <a:t>Miami		1.19</a:t>
            </a:r>
          </a:p>
          <a:p>
            <a:pPr>
              <a:buNone/>
            </a:pPr>
            <a:r>
              <a:rPr lang="en-US" dirty="0" smtClean="0"/>
              <a:t>Detroit		1.15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Worst:</a:t>
            </a:r>
          </a:p>
          <a:p>
            <a:pPr>
              <a:buNone/>
            </a:pPr>
            <a:r>
              <a:rPr lang="en-US" dirty="0" smtClean="0"/>
              <a:t>Kansas City		-2.40</a:t>
            </a:r>
          </a:p>
          <a:p>
            <a:pPr>
              <a:buNone/>
            </a:pPr>
            <a:r>
              <a:rPr lang="en-US" dirty="0" smtClean="0"/>
              <a:t>Cincinnati		-2.01</a:t>
            </a:r>
          </a:p>
          <a:p>
            <a:pPr>
              <a:buNone/>
            </a:pPr>
            <a:r>
              <a:rPr lang="en-US" dirty="0" smtClean="0"/>
              <a:t>San Diego		-1.97	</a:t>
            </a:r>
          </a:p>
          <a:p>
            <a:pPr>
              <a:buNone/>
            </a:pPr>
            <a:r>
              <a:rPr lang="en-US" dirty="0" smtClean="0"/>
              <a:t>New Orleans	-1.81</a:t>
            </a:r>
          </a:p>
          <a:p>
            <a:pPr>
              <a:buNone/>
            </a:pPr>
            <a:r>
              <a:rPr lang="en-US" dirty="0" smtClean="0"/>
              <a:t>New England	-1.58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62013"/>
            <a:ext cx="83058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1828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1981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743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33528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2971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1524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1600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3352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Best/Worst NFL Drafts 1991-2001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cs typeface="Courier New" pitchFamily="49" charset="0"/>
              </a:rPr>
              <a:t>Best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Dallas 1993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Titans 1991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Kansas City 1996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Pittsburgh 1996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New England 1995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Worst</a:t>
            </a:r>
          </a:p>
          <a:p>
            <a:pPr>
              <a:buNone/>
            </a:pPr>
            <a:r>
              <a:rPr lang="en-US" dirty="0" smtClean="0"/>
              <a:t>Browns 2000</a:t>
            </a:r>
          </a:p>
          <a:p>
            <a:pPr>
              <a:buNone/>
            </a:pPr>
            <a:r>
              <a:rPr lang="en-US" dirty="0" smtClean="0"/>
              <a:t>Detroit 1997</a:t>
            </a:r>
          </a:p>
          <a:p>
            <a:pPr>
              <a:buNone/>
            </a:pPr>
            <a:r>
              <a:rPr lang="en-US" dirty="0" smtClean="0"/>
              <a:t>Philadelphia 1992</a:t>
            </a:r>
          </a:p>
          <a:p>
            <a:pPr>
              <a:buNone/>
            </a:pPr>
            <a:r>
              <a:rPr lang="en-US" dirty="0" smtClean="0"/>
              <a:t>Dallas 1995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Best: Dallas 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Name        Pos  GS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716   2   46 Kevin Williams   WR  68  0.1096503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724   2   54   Darrin Smith   LB 140  1.7042106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754   3   84 Mike Middleton   DB   0 -0.8782472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764   4   94 Derrick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Lassic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RB   3 -0.7294979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766   4   96      Ron Stone    G 142  2.5274200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838   6  168   Barry Minter   LB  61  1.3941602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866   7  196   Brock Marion   DB 154  4.9065573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873   8  203    Dave Thomas   DB  53  1.3976275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883   8  213  Reggie Givens   LB   0 -0.5525918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Best: Titans 1991 (picks less than 256)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 Name        Pos  GS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28    2   28       Mike Dumas   DB  53 -0.4888527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38    2   38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Darryll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Lewis   DB  95  0.5007535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44    2   44    John Flannery    G  46 -0.3587692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71    3   71    Steve Jackson   DB  26 -0.4298808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79    3   79  Kevin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Donnalley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G 144  2.2530194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101   4  101     David Rocker   DT   4 -0.6522368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102   4  102 Marcus Robertson   DB 144  2.6869948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129   5  129     Gary Wellman   WR   3 -0.5250520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183   7  183     Kyle Freeman   LB   0 -0.5026457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214   8  214       Gary Brown   RB  47  1.2707588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240   9  240  Shawn Jefferson   WR 130  5.3616208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Demographics </a:t>
            </a:r>
          </a:p>
          <a:p>
            <a:pPr>
              <a:buNone/>
            </a:pPr>
            <a:r>
              <a:rPr lang="en-US" dirty="0" smtClean="0"/>
              <a:t>Year Selected, Round, Team making selection, Player Name, Position,  College Selected From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 (General)</a:t>
            </a:r>
          </a:p>
          <a:p>
            <a:pPr>
              <a:buNone/>
            </a:pPr>
            <a:r>
              <a:rPr lang="en-US" dirty="0" smtClean="0"/>
              <a:t>Last Year in NFL, Number of 1</a:t>
            </a:r>
            <a:r>
              <a:rPr lang="en-US" baseline="30000" dirty="0" smtClean="0"/>
              <a:t>st</a:t>
            </a:r>
            <a:r>
              <a:rPr lang="en-US" dirty="0" smtClean="0"/>
              <a:t> Team All Pro Selection, Pro Bowl Selections, Games Started, Games Played, Career Approximate Value*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Worst: Browns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        Name   Pos GS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2354   1    1   Courtney Brown    DE 60 -0.88708814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2385   2   32  Dennis Northcutt   WR 61 -0.26630882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2416   3   63   Travis Prentice   RB 11 -0.83459655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2432   3   79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JaJuan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Dawson   WR  4 -0.83330856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2448   4   95     Lewis Sanders   DB 29 -0.11618454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2463   4  110        Aaron Shea   TE 30  0.04405931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2483   5  130 Anthony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Malbrough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DB  1 -0.57449962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2499   5  146     Lamar Chapman   DB  0 -0.53622010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2536   6  183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Spergon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Wynn   QB  3 -0.40343933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2559   6  206       Brad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Bedell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T  4 -0.39411300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2560   7  207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Manuia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Savea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G  0 -0.54578538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2562   7  209     Eric Chandler   DE  0 -0.54800430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2578   7  225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Rashidi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Barnes   DB  0 -0.56353709</a:t>
            </a: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Worst: Detroit 1997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            X Pos GS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1624   1    5 Bryant Westbrook   DB 55 -0.8927175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1654   2   35       Juan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Roque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T  3 -1.3331054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1673   2   54     Kevin Abrams   DB 11 -0.9286417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1749   4  130     Matt Russell   LB  0 -0.6008528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1754   5  135 Pete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Chryplewicz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TE  3 -0.4970569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1780   5  161     Duane Ashman   DE  0 -0.4904492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1787   6  168     Tony Ramirez    T 10 -0.1788967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1825   7  206     Terry Battle   RB  0 -0.5428349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1851   7  232    Marcus Harris   WR  0 -0.5580671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1858   7  239   Richard Jordan   LB  3 -0.4253834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Best Value Draft Picks (1991-2001)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Year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Tm            Name Pos  GS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1994   7  218 DEN        Tom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Nalen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C 188 6.914220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1995   7  230 GNB   Adam Timmerman    G 172 6.788772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1999   7  237 ATL     Todd McClure    C 150 6.141543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1999   7  210 IND     Hunter Smith    P 173 6.023353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1991   9  240 HOU  Shawn Jefferson   WR 130 5.361621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1992   9  232 NWE      David Dixon    G 134 5.238909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1991   8  207 TAM     Marty Carter   DB 151 5.098981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1996   7  242 PIT    Carlos Emmons   LB 121 5.027348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1993   7  196 DAL     Brock Marion   DB 154 4.906557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1997   7  229 NYJ   Jason Ferguson   DT 127 4.831925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Worst Value Draft Picks (1991-2001)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Year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Tm              Name      Pos GS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2001   1   10  GNB        Jamal Reynolds   DE  0 -1.785399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1994   1    5  IND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Trev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Alberts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LB  7 -1.748016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1991   1   15  PIT       Huey Richardson   LB  0 -1.699386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1995   1    1  CIN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-Jana Carter    RB 14 -1.698342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1997   1   15  MIA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Yatil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Green   WR  1 -1.681093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1993   1   18  PHO            Ernest Dye    T  2 -1.613480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1992   1    1  IND         Steve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Emtman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DE 19 -1.610162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1999   1    3  CIN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Akili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Smith   QB 17 -1.607826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1991   1   16  SEA           Dan McGwire   QB  5 -1.590201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1997   1   11  ATL        Michael Booker   DB 10 -1.585566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Big Idea: New VPC based upon past player performance</a:t>
            </a:r>
          </a:p>
          <a:p>
            <a:endParaRPr lang="en-US" dirty="0" smtClean="0"/>
          </a:p>
          <a:p>
            <a:r>
              <a:rPr lang="en-US" dirty="0" smtClean="0"/>
              <a:t>Metric is Career Games Started </a:t>
            </a:r>
          </a:p>
          <a:p>
            <a:endParaRPr lang="en-US" dirty="0" smtClean="0"/>
          </a:p>
          <a:p>
            <a:r>
              <a:rPr lang="en-US" dirty="0" smtClean="0"/>
              <a:t>Evaluation Draft Performance</a:t>
            </a:r>
          </a:p>
          <a:p>
            <a:endParaRPr lang="en-US" dirty="0" smtClean="0"/>
          </a:p>
          <a:p>
            <a:r>
              <a:rPr lang="en-US" dirty="0" smtClean="0"/>
              <a:t>Directly project value of current player for draft pick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NHL – Games Played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15315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NBA </a:t>
            </a:r>
            <a:br>
              <a:rPr lang="en-US" dirty="0" smtClean="0"/>
            </a:br>
            <a:r>
              <a:rPr lang="en-US" sz="3600" dirty="0" smtClean="0"/>
              <a:t>Total Minutes(left), Games Played (right)</a:t>
            </a:r>
            <a:endParaRPr lang="en-US" sz="36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8862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Best: Kansas City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        Name  Pos  GS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1393   1   28     Jerome Woods   DB 105  0.4964318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1423   2   58    Reggie Tongue   DB 116  1.2826683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1433   3   68    John Browning   DT  96  1.0285191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1463   4   98   Donnie Edwards   LB 180  3.4554970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1500   5  135         Joe Horn   WR 114  2.4852846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1541   6  176   Dietrich Jells   WR   4 -0.3615101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1576   7  211        Ben Lynch    C   2 -0.4738458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1606   7  241       Jeff Smith    C  33  0.9538257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1610   7  245 Darrell Williams   DB   0 -0.5606509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Best: Pittsburgh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      Name  Pos  GS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1394   1   29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Jamain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Stephens    T  15 -1.1932078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1437   3   72    Steve Conley   LB   0 -0.9810447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1457   3   92      Jon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Witman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RB  42  0.1518247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1491   4  126     Earl Holmes   LB 131  2.7824169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1497   4  132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Jahine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Arnold   WR   0 -0.5922146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1528   5  163   Israel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Raybon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DE   0 -0.4887181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1565   6  200    Orpheus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Roye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DT 128  4.0766019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1568   6  203  Spence Fischer   QB   0 -0.5414892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1607   7  242   Carlos Emmons   LB 121  5.0273476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Best: New England 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       Name  Pos  GS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1139   1   23          Ty Law   DB 189  1.9624840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1173   2   57     Ted Johnson   LB 106  1.0605415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1190   3   74   Curtis Martin   RB 166  2.6384115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1204   3   88 Jimmy Hitchcock   DB  61  0.5402612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1228   4  112 Dave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Wohlabaugh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C 128  2.4776137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1311   6  195    Dino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Philyaw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RB   0 -0.5228948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1350   7  234    Carlos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Yancy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DB   0 -0.5607959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 Specific – QB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/>
              <a:t>Passes Completed, Passes Attempted, Total Passing Yards, Total Passing TDs, Total Interceptions Thrown,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 Specific – RB</a:t>
            </a:r>
          </a:p>
          <a:p>
            <a:pPr>
              <a:buNone/>
            </a:pPr>
            <a:r>
              <a:rPr lang="en-US" dirty="0" smtClean="0"/>
              <a:t>	Rush Attempts, Rush </a:t>
            </a:r>
            <a:r>
              <a:rPr lang="en-US" dirty="0" err="1" smtClean="0"/>
              <a:t>Yds</a:t>
            </a:r>
            <a:r>
              <a:rPr lang="en-US" dirty="0" smtClean="0"/>
              <a:t>, Rush TDs,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 Specific – Receivers</a:t>
            </a:r>
          </a:p>
          <a:p>
            <a:pPr>
              <a:buNone/>
            </a:pPr>
            <a:r>
              <a:rPr lang="en-US" dirty="0" smtClean="0"/>
              <a:t>	Receptions, Receiving </a:t>
            </a:r>
            <a:r>
              <a:rPr lang="en-US" dirty="0" err="1" smtClean="0"/>
              <a:t>Yds</a:t>
            </a:r>
            <a:r>
              <a:rPr lang="en-US" dirty="0" smtClean="0"/>
              <a:t>, Receiving TD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Performance Specific – Defense</a:t>
            </a:r>
          </a:p>
          <a:p>
            <a:pPr>
              <a:buNone/>
            </a:pPr>
            <a:r>
              <a:rPr lang="en-US" dirty="0" smtClean="0"/>
              <a:t>	Tackles, INT, Sacks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Worst: Philadelphia 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382   2   48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Siran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Stacy   RB  0 -1.2212074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409   3   75        Tommy Jeter   DT  0 -0.9555331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426   4   92        Tony Brooks   RB  0 -0.8143327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436   4  102       Casey Weldon   QB  0 -0.7401731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463   5  129       Corey Barlow   DB  0 -0.6038098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494   6  160        Jeff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Sydner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WR  0 -0.4913034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521   7  187 William Boatwright    G  0 -0.5091307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548   8  214     Chuck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Bullough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LB  1 -0.5168530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575   9  241  Ephesians Bartley   LB  0 -0.5594555</a:t>
            </a: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Worst: Dallas 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        Name Pos GS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1162   2   46 Sherman Williams   RB  3 -1.1862166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1175   2   59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Kendell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Watkins   TE  0 -1.1042215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1179   2   63     Shane Hannah    G  0 -1.0652639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1208   3   92 Charlie Williams   DB 11 -0.5612914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1226   4  110    Eric Bjornson   TE 41  0.3133107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1245   4  129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Alundis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Brice   DB  2 -0.5513046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1246   4  130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Linc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Harden   LB  0 -0.6008528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1282   5  166    Edward Hervey   WR  0 -0.4891209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1284   5  168      Dana Howard   LB  0 -0.4873392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1352   7  236    Oscar Sturgis   DE  0 -0.5591573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Worst: Washington 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Pick           Name Pos GS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GS.z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338   1    4 Desmond Howard   WR 29 -1.3756044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381   2   47  Shane Collins   DE 10 -1.0337090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408   3   74    Paul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Siever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G  0 -0.9633674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446   4  112    Chris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Hakel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QB  0 -0.6779540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502   6  168       Ray Rowe   TE  0 -0.4873392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530   7  196  Calvin Holmes   DB  0 -0.5255766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558   8  224   Darryl Moore    G  0 -0.5642811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586   9  252   Boone Powell   LB  0 -0.5690944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N=2853</a:t>
            </a:r>
          </a:p>
          <a:p>
            <a:pPr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Position Breakdown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DB   K  KR  LB  QB  RB  TE  WR  DL  OL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519  48   1 384 128 297 172 357 471 476</a:t>
            </a:r>
          </a:p>
          <a:p>
            <a:pPr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048-C535-4C16-831F-7AD228F9BF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(c)Copyright  Michael Schuckers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16346</TotalTime>
  <Words>2418</Words>
  <Application>Microsoft Office PowerPoint</Application>
  <PresentationFormat>On-screen Show (4:3)</PresentationFormat>
  <Paragraphs>596</Paragraphs>
  <Slides>82</Slides>
  <Notes>0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Office Theme</vt:lpstr>
      <vt:lpstr>Equation</vt:lpstr>
      <vt:lpstr>An evaluation of NFL team drafting performance (1991-2001)   </vt:lpstr>
      <vt:lpstr>Background</vt:lpstr>
      <vt:lpstr>Similar work</vt:lpstr>
      <vt:lpstr>From The Draft by Pete Williams (2006, St. Martin's Press)</vt:lpstr>
      <vt:lpstr>Goals</vt:lpstr>
      <vt:lpstr>Data</vt:lpstr>
      <vt:lpstr>Variables</vt:lpstr>
      <vt:lpstr>Variables</vt:lpstr>
      <vt:lpstr>Basics</vt:lpstr>
      <vt:lpstr>Draft Picks by Year 1991-2001</vt:lpstr>
      <vt:lpstr>PowerPoint Presentation</vt:lpstr>
      <vt:lpstr>Approach</vt:lpstr>
      <vt:lpstr>General performance measures</vt:lpstr>
      <vt:lpstr>Games Played v. Selection</vt:lpstr>
      <vt:lpstr>Games Started v. Selection</vt:lpstr>
      <vt:lpstr>PowerPoint Presentation</vt:lpstr>
      <vt:lpstr>Pro Bowl  v Selection</vt:lpstr>
      <vt:lpstr>Probability of Pro Bowl</vt:lpstr>
      <vt:lpstr>All Pro 1st Team v Selection</vt:lpstr>
      <vt:lpstr>Career Approximate Value</vt:lpstr>
      <vt:lpstr>Specific performance measures</vt:lpstr>
      <vt:lpstr>Quarterbacks</vt:lpstr>
      <vt:lpstr>QB’s – Passing Yards</vt:lpstr>
      <vt:lpstr>QBs – Passing TDs</vt:lpstr>
      <vt:lpstr>QBs- Passes Completed</vt:lpstr>
      <vt:lpstr>PowerPoint Presentation</vt:lpstr>
      <vt:lpstr>Running backs</vt:lpstr>
      <vt:lpstr>RB’s Rushing Yards</vt:lpstr>
      <vt:lpstr>RBs -- Rushing TDs</vt:lpstr>
      <vt:lpstr>PowerPoint Presentation</vt:lpstr>
      <vt:lpstr>Wide receivers</vt:lpstr>
      <vt:lpstr>WRs Receptions</vt:lpstr>
      <vt:lpstr>WRs – Receiving Yards</vt:lpstr>
      <vt:lpstr>WRs Receiving TDs</vt:lpstr>
      <vt:lpstr>PowerPoint Presentation</vt:lpstr>
      <vt:lpstr>Tight ends</vt:lpstr>
      <vt:lpstr>TE’s –Receiving Yards</vt:lpstr>
      <vt:lpstr>TE’s – Receiving TD’s</vt:lpstr>
      <vt:lpstr>PowerPoint Presentation</vt:lpstr>
      <vt:lpstr>Offensive lineman</vt:lpstr>
      <vt:lpstr>PowerPoint Presentation</vt:lpstr>
      <vt:lpstr>Defensive players</vt:lpstr>
      <vt:lpstr>DL’s-- Sacks</vt:lpstr>
      <vt:lpstr>DL’s -- Tackles</vt:lpstr>
      <vt:lpstr>LB’s -- Tackles</vt:lpstr>
      <vt:lpstr>LB’s -- Interceptions</vt:lpstr>
      <vt:lpstr>DB’s -- Interceptions</vt:lpstr>
      <vt:lpstr>Summary</vt:lpstr>
      <vt:lpstr>Games Started as Value (Equal Sum)</vt:lpstr>
      <vt:lpstr>Games Started by Offensive Position</vt:lpstr>
      <vt:lpstr>Games Started by Defensive Position</vt:lpstr>
      <vt:lpstr>Limitations</vt:lpstr>
      <vt:lpstr>PowerPoint Presentation</vt:lpstr>
      <vt:lpstr>BEST/WORST PICKS (1991-2001)</vt:lpstr>
      <vt:lpstr>Assessing an Individual Pick</vt:lpstr>
      <vt:lpstr>SD(GS) vs Selection</vt:lpstr>
      <vt:lpstr>Evaluation of Teams</vt:lpstr>
      <vt:lpstr>GS by Year (mean GS=36.5)</vt:lpstr>
      <vt:lpstr>Win Pct (1995-2005)</vt:lpstr>
      <vt:lpstr>PowerPoint Presentation</vt:lpstr>
      <vt:lpstr>Total Standardized Draft Quality</vt:lpstr>
      <vt:lpstr>PowerPoint Presentation</vt:lpstr>
      <vt:lpstr>PowerPoint Presentation</vt:lpstr>
      <vt:lpstr>Median Yearly Standardized GS</vt:lpstr>
      <vt:lpstr>PowerPoint Presentation</vt:lpstr>
      <vt:lpstr>Evaluation of Teams</vt:lpstr>
      <vt:lpstr>5 Best/Worst NFL Drafts 1991-2001</vt:lpstr>
      <vt:lpstr>Best: Dallas 1993</vt:lpstr>
      <vt:lpstr>Best: Titans 1991 (picks less than 256)</vt:lpstr>
      <vt:lpstr>Worst: Browns 2000</vt:lpstr>
      <vt:lpstr>Worst: Detroit 1997</vt:lpstr>
      <vt:lpstr>10 Best Value Draft Picks (1991-2001)</vt:lpstr>
      <vt:lpstr>10 Worst Value Draft Picks (1991-2001)</vt:lpstr>
      <vt:lpstr>Conclusions</vt:lpstr>
      <vt:lpstr>NHL – Games Played</vt:lpstr>
      <vt:lpstr>NBA  Total Minutes(left), Games Played (right)</vt:lpstr>
      <vt:lpstr>Best: Kansas City 1996</vt:lpstr>
      <vt:lpstr>Best: Pittsburgh 1996</vt:lpstr>
      <vt:lpstr>Best: New England 1995</vt:lpstr>
      <vt:lpstr>Worst: Philadelphia 1992</vt:lpstr>
      <vt:lpstr>Worst: Dallas 1995</vt:lpstr>
      <vt:lpstr>Worst: Washington 1992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Loser’s Hex:</dc:title>
  <dc:creator>msch</dc:creator>
  <cp:lastModifiedBy>MichaelSchuckers</cp:lastModifiedBy>
  <cp:revision>32</cp:revision>
  <dcterms:created xsi:type="dcterms:W3CDTF">2010-10-03T11:34:46Z</dcterms:created>
  <dcterms:modified xsi:type="dcterms:W3CDTF">2011-09-20T19:56:41Z</dcterms:modified>
</cp:coreProperties>
</file>