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78" r:id="rId7"/>
    <p:sldId id="260" r:id="rId8"/>
    <p:sldId id="279" r:id="rId9"/>
    <p:sldId id="261" r:id="rId10"/>
    <p:sldId id="262" r:id="rId11"/>
    <p:sldId id="263" r:id="rId12"/>
    <p:sldId id="264" r:id="rId13"/>
    <p:sldId id="281" r:id="rId14"/>
    <p:sldId id="265" r:id="rId15"/>
    <p:sldId id="280" r:id="rId16"/>
    <p:sldId id="277" r:id="rId17"/>
    <p:sldId id="266" r:id="rId18"/>
    <p:sldId id="267" r:id="rId19"/>
    <p:sldId id="268" r:id="rId20"/>
    <p:sldId id="269" r:id="rId21"/>
    <p:sldId id="276" r:id="rId22"/>
    <p:sldId id="270" r:id="rId23"/>
    <p:sldId id="272" r:id="rId24"/>
    <p:sldId id="271" r:id="rId25"/>
    <p:sldId id="274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95" d="100"/>
          <a:sy n="95" d="100"/>
        </p:scale>
        <p:origin x="41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860DC-BE88-EA49-AA0A-9D31CD614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C32FD-3648-2E44-A206-E40083254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70776-D9CC-434C-A0F6-82803B54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441E-E10D-C942-A8F5-62167976B2F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A4792-E639-7845-BDD6-E90A1081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982E2-2F69-2346-AF69-EE93938E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6A6A-4876-3648-888B-C86837F3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2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98E6-B466-CC44-9987-7882BB5F3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3CAFD-70A7-684F-AC42-769852641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7F474-2701-A14C-9403-A23F05CC4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441E-E10D-C942-A8F5-62167976B2F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7A66F-CF97-7E4B-B4A4-2D35BB93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2F1DE-6D7D-FC4A-9844-60B1051E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6A6A-4876-3648-888B-C86837F3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4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E62270-384E-0741-83B4-90FAB7B47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DD217-90C4-4948-BDBF-D3A135434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8A732-5877-2142-BB83-BA068C962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441E-E10D-C942-A8F5-62167976B2F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C3167-4A5F-C34C-BFAB-8836E75B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591C-90A8-B446-82FE-644B0269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6A6A-4876-3648-888B-C86837F3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5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47753-8A72-D441-AF9B-ECF0089F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82759-4144-C149-8707-935D599B3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E168E-C8E0-6742-A40A-C86DD8BFA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441E-E10D-C942-A8F5-62167976B2F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7AC62-442F-E342-9B84-35029C834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8B429-E69C-4B46-88EC-5C30CA70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6A6A-4876-3648-888B-C86837F3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0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9F02-FD7D-3446-8AF3-8503D9F5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0EC06-C0C5-8640-AFF2-8C432E1E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9EE1B-1459-E24D-A08A-0B5D54A6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441E-E10D-C942-A8F5-62167976B2F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AED60-8E9A-D541-A5AA-6ED8FD127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C009-EDFE-FF4C-B0AD-0FDE1F51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6A6A-4876-3648-888B-C86837F3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3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652DD-5130-6444-9460-8BFE0256F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20BEF-AD1F-E34F-A191-AA076D9BC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E6B6B-16A2-2940-BC56-6EECB7447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A0FF9-C256-DD4D-BB58-9DFF472CF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441E-E10D-C942-A8F5-62167976B2F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79E145-99F0-3D4F-BA57-317DE53CA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AB853-CAD6-B34F-99C6-D0A8FFAC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6A6A-4876-3648-888B-C86837F3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0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DF855-21C7-034B-97A6-CCD20671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CE3564-8006-734C-BA0D-C2085AB18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1FCCD-09A4-4041-BE50-A7EBB5683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9BFE1-E867-A54E-AE6C-FEB59AF66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7353D-6459-3C49-A473-097D98B0B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0FAEB-9DA7-5A45-8AC5-73A9AF2D6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441E-E10D-C942-A8F5-62167976B2F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01653-9DF8-DF4E-8561-50C66682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FECCE3-D837-BC4F-B93F-9778B1FF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6A6A-4876-3648-888B-C86837F3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0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B45C-762D-C440-A42B-D361D86FD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AC931-59F4-D14C-96D3-6A36BE12B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441E-E10D-C942-A8F5-62167976B2F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CEE1F-4AF0-104E-8734-B4629203D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64123-0442-3441-BFA7-E52CFE4D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6A6A-4876-3648-888B-C86837F3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8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AC742-23B7-1745-930A-D3DA556A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441E-E10D-C942-A8F5-62167976B2F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AC882E-1AAE-8B4B-BB06-7A69ACDB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73A91-A0DC-3540-95F3-B3DBF3B6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6A6A-4876-3648-888B-C86837F3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CFE46-2D0D-524F-B8ED-EA06B082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9E0F9-F102-004C-BE8F-65EFD7711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D44AC-C257-4E40-9894-86875E27F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AC751-4008-F64C-86C1-2FA76047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441E-E10D-C942-A8F5-62167976B2F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A3353-E3C9-2642-89DA-51BBCB09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649D1-6BF3-8A44-90A3-6BE7900C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6A6A-4876-3648-888B-C86837F3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7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D4B18-5283-DD4D-9A07-BBCC8D79F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DAA726-05A5-7540-AEEC-36EA80589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47343-E3F1-034B-B471-F12944C4C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63B85-DC85-8742-A1BC-58797D5E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441E-E10D-C942-A8F5-62167976B2F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325769-0554-AE47-A2FA-F588A5F5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F44EC-CE4B-E846-833D-E7C21ADD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6A6A-4876-3648-888B-C86837F3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4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0B832D-E6E8-1F4C-A6A3-3157AEE3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7E71B-1991-5A48-AAC0-A8DFF5CFC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3D739-5EB5-6F47-99B4-53676C056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0441E-E10D-C942-A8F5-62167976B2F0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9ACCE-664E-A64E-B300-388CA1318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E1B56-D467-0E4C-AFEB-FFFC80074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76A6A-4876-3648-888B-C86837F33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6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morehockeystats.com/data/ap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keyeloratings.com/" TargetMode="External"/><Relationship Id="rId2" Type="http://schemas.openxmlformats.org/officeDocument/2006/relationships/hyperlink" Target="https://morehockeystat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etacpan.org/pod/Sport::Analytics::NHL" TargetMode="External"/><Relationship Id="rId4" Type="http://schemas.openxmlformats.org/officeDocument/2006/relationships/hyperlink" Target="https://nhlerrat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84FD7-DD52-3347-8588-C64F8462F9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What's in the data?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69454-3B60-0F48-B499-BCD4AB982F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Obtaining and using the publicly available NHL data.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98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F9D5-B22E-0243-A6ED-7478967C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Fetching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15AF7-CA9C-BF40-8224-5838FDE4A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Schedule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Injuries?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Rosters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curl/</a:t>
            </a:r>
            <a:r>
              <a:rPr lang="en-US" dirty="0" err="1"/>
              <a:t>wget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retry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Live feeds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HTML reports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Recrawl in a couple of days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2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739EA-B4D3-B846-82EB-BAE0B34D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and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DE08B-0148-0048-AAF5-933025F30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Playerfiles</a:t>
            </a:r>
            <a:endParaRPr lang="en-US" dirty="0"/>
          </a:p>
          <a:p>
            <a:r>
              <a:rPr lang="en-US" dirty="0"/>
              <a:t>Schedule</a:t>
            </a:r>
          </a:p>
          <a:p>
            <a:r>
              <a:rPr lang="en-US" dirty="0"/>
              <a:t>Rosters</a:t>
            </a:r>
          </a:p>
          <a:p>
            <a:pPr lvl="1"/>
            <a:r>
              <a:rPr lang="en-US" dirty="0"/>
              <a:t>Parse HTML</a:t>
            </a:r>
          </a:p>
          <a:p>
            <a:pPr lvl="1"/>
            <a:r>
              <a:rPr lang="en-US" dirty="0"/>
              <a:t>HTML::</a:t>
            </a:r>
            <a:r>
              <a:rPr lang="en-US" dirty="0" err="1"/>
              <a:t>TreeBuilder</a:t>
            </a:r>
            <a:endParaRPr lang="en-US" dirty="0"/>
          </a:p>
          <a:p>
            <a:r>
              <a:rPr lang="en-US" dirty="0"/>
              <a:t>Live JSON</a:t>
            </a:r>
          </a:p>
          <a:p>
            <a:r>
              <a:rPr lang="en-US" dirty="0"/>
              <a:t>Post-game HTML</a:t>
            </a:r>
          </a:p>
          <a:p>
            <a:r>
              <a:rPr lang="en-US" dirty="0"/>
              <a:t>The structure and the dictionaries change all the time!</a:t>
            </a:r>
          </a:p>
        </p:txBody>
      </p:sp>
    </p:spTree>
    <p:extLst>
      <p:ext uri="{BB962C8B-B14F-4D97-AF65-F5344CB8AC3E}">
        <p14:creationId xmlns:p14="http://schemas.microsoft.com/office/powerpoint/2010/main" val="1166278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FF92-C958-FF47-8D05-6BED6013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C6B67-8574-4C4A-B25A-1D24CE992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168"/>
            <a:ext cx="10515600" cy="49640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Completeness</a:t>
            </a:r>
          </a:p>
          <a:p>
            <a:r>
              <a:rPr lang="en-US" dirty="0"/>
              <a:t>Syntactic validity</a:t>
            </a:r>
          </a:p>
          <a:p>
            <a:pPr lvl="1"/>
            <a:r>
              <a:rPr lang="en-US" dirty="0"/>
              <a:t>-16:-01 curse (201720463)</a:t>
            </a:r>
          </a:p>
          <a:p>
            <a:pPr lvl="1"/>
            <a:r>
              <a:rPr lang="en-US" dirty="0"/>
              <a:t>Missing fields</a:t>
            </a:r>
          </a:p>
          <a:p>
            <a:r>
              <a:rPr lang="en-US" dirty="0"/>
              <a:t>Lineup consistency</a:t>
            </a:r>
          </a:p>
          <a:p>
            <a:pPr lvl="1"/>
            <a:r>
              <a:rPr lang="en-US" dirty="0"/>
              <a:t>18+1+1</a:t>
            </a:r>
          </a:p>
          <a:p>
            <a:pPr lvl="1"/>
            <a:r>
              <a:rPr lang="en-US" dirty="0"/>
              <a:t>Scratches playing and vice versa</a:t>
            </a:r>
          </a:p>
          <a:p>
            <a:r>
              <a:rPr lang="en-US" dirty="0"/>
              <a:t>Event consistency</a:t>
            </a:r>
          </a:p>
          <a:p>
            <a:pPr lvl="1"/>
            <a:r>
              <a:rPr lang="en-US" dirty="0"/>
              <a:t>Shot block by teammate</a:t>
            </a:r>
          </a:p>
          <a:p>
            <a:pPr lvl="1"/>
            <a:r>
              <a:rPr lang="en-US" dirty="0"/>
              <a:t>Two goalies on ice</a:t>
            </a:r>
          </a:p>
          <a:p>
            <a:pPr lvl="1"/>
            <a:r>
              <a:rPr lang="en-US" dirty="0"/>
              <a:t>Shootout order</a:t>
            </a:r>
          </a:p>
          <a:p>
            <a:r>
              <a:rPr lang="en-US" dirty="0"/>
              <a:t>Numeric consistency</a:t>
            </a:r>
          </a:p>
          <a:p>
            <a:pPr lvl="1"/>
            <a:r>
              <a:rPr lang="en-US" dirty="0"/>
              <a:t>Numbers add up</a:t>
            </a:r>
          </a:p>
          <a:p>
            <a:pPr lvl="1"/>
            <a:r>
              <a:rPr lang="en-US" dirty="0"/>
              <a:t>Penalty issues</a:t>
            </a:r>
          </a:p>
          <a:p>
            <a:r>
              <a:rPr lang="en-US" dirty="0" err="1"/>
              <a:t>NHLERRATA.com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9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381F3-2291-8D48-AAE2-576CB9B8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the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B3338-3CE5-0948-B044-D5A4DD003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095544" cy="4351338"/>
          </a:xfrm>
          <a:solidFill>
            <a:schemeClr val="tx1"/>
          </a:solidFill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E8EB14"/>
                </a:solidFill>
                <a:latin typeface="Courier" pitchFamily="2" charset="0"/>
              </a:rPr>
              <a:t>sub </a:t>
            </a:r>
            <a:r>
              <a:rPr lang="en-US" b="1" dirty="0" err="1">
                <a:solidFill>
                  <a:srgbClr val="2CEEEB"/>
                </a:solidFill>
                <a:latin typeface="Courier" pitchFamily="2" charset="0"/>
              </a:rPr>
              <a:t>test_penalty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 </a:t>
            </a:r>
            <a:r>
              <a:rPr lang="en-US" dirty="0">
                <a:solidFill>
                  <a:srgbClr val="7EFFA5"/>
                </a:solidFill>
                <a:latin typeface="Courier" pitchFamily="2" charset="0"/>
              </a:rPr>
              <a:t>($$) 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{</a:t>
            </a:r>
            <a:endParaRPr lang="en-US" dirty="0">
              <a:solidFill>
                <a:srgbClr val="2CEEEB"/>
              </a:solidFill>
              <a:latin typeface="Courier" pitchFamily="2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        </a:t>
            </a:r>
            <a:r>
              <a:rPr lang="en-US" dirty="0">
                <a:solidFill>
                  <a:srgbClr val="E8EB14"/>
                </a:solidFill>
                <a:latin typeface="Courier" pitchFamily="2" charset="0"/>
              </a:rPr>
              <a:t>my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$event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 = </a:t>
            </a:r>
            <a:r>
              <a:rPr lang="en-US" dirty="0">
                <a:solidFill>
                  <a:srgbClr val="E8EB14"/>
                </a:solidFill>
                <a:latin typeface="Courier" pitchFamily="2" charset="0"/>
              </a:rPr>
              <a:t>shift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        </a:t>
            </a:r>
            <a:r>
              <a:rPr lang="en-US" dirty="0">
                <a:solidFill>
                  <a:srgbClr val="E8EB14"/>
                </a:solidFill>
                <a:latin typeface="Courier" pitchFamily="2" charset="0"/>
              </a:rPr>
              <a:t>my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$opts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  = </a:t>
            </a:r>
            <a:r>
              <a:rPr lang="en-US" dirty="0">
                <a:solidFill>
                  <a:srgbClr val="E8EB14"/>
                </a:solidFill>
                <a:latin typeface="Courier" pitchFamily="2" charset="0"/>
              </a:rPr>
              <a:t>shift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        </a:t>
            </a:r>
            <a:r>
              <a:rPr lang="en-US" dirty="0" err="1">
                <a:solidFill>
                  <a:srgbClr val="1CD604"/>
                </a:solidFill>
                <a:latin typeface="Courier" pitchFamily="2" charset="0"/>
              </a:rPr>
              <a:t>my_like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(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                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$event-&gt;{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severity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}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                </a:t>
            </a:r>
            <a:r>
              <a:rPr lang="en-US" dirty="0" err="1">
                <a:solidFill>
                  <a:srgbClr val="FB00FF"/>
                </a:solidFill>
                <a:latin typeface="Courier" pitchFamily="2" charset="0"/>
              </a:rPr>
              <a:t>qr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/^</a:t>
            </a:r>
            <a:r>
              <a:rPr lang="en-US" dirty="0" err="1">
                <a:solidFill>
                  <a:srgbClr val="FB00FF"/>
                </a:solidFill>
                <a:latin typeface="Courier" pitchFamily="2" charset="0"/>
              </a:rPr>
              <a:t>major|misconduct|minor|game|match|double|shot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$/</a:t>
            </a:r>
            <a:r>
              <a:rPr lang="en-US" dirty="0" err="1">
                <a:solidFill>
                  <a:srgbClr val="FB00FF"/>
                </a:solidFill>
                <a:latin typeface="Courier" pitchFamily="2" charset="0"/>
              </a:rPr>
              <a:t>i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, 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'severity defined'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        ) </a:t>
            </a:r>
            <a:r>
              <a:rPr lang="en-US" dirty="0">
                <a:solidFill>
                  <a:srgbClr val="E8EB14"/>
                </a:solidFill>
                <a:latin typeface="Courier" pitchFamily="2" charset="0"/>
              </a:rPr>
              <a:t>unless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 ! </a:t>
            </a:r>
            <a:r>
              <a:rPr lang="en-US" dirty="0">
                <a:solidFill>
                  <a:srgbClr val="E8EB14"/>
                </a:solidFill>
                <a:latin typeface="Courier" pitchFamily="2" charset="0"/>
              </a:rPr>
              <a:t>defined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$event-&gt;{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severity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}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 || </a:t>
            </a:r>
            <a:r>
              <a:rPr lang="en-US" dirty="0" err="1">
                <a:solidFill>
                  <a:srgbClr val="1CD604"/>
                </a:solidFill>
                <a:latin typeface="Courier" pitchFamily="2" charset="0"/>
              </a:rPr>
              <a:t>is_unapplicable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(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'severity'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                || 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$opts-&gt;{</a:t>
            </a:r>
            <a:r>
              <a:rPr lang="en-US" dirty="0" err="1">
                <a:solidFill>
                  <a:srgbClr val="FB00FF"/>
                </a:solidFill>
                <a:latin typeface="Courier" pitchFamily="2" charset="0"/>
              </a:rPr>
              <a:t>gs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}</a:t>
            </a:r>
            <a:endParaRPr lang="en-US" dirty="0">
              <a:solidFill>
                <a:srgbClr val="1CD604"/>
              </a:solidFill>
              <a:latin typeface="Courier" pitchFamily="2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                || 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$opts-&gt;{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pl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}</a:t>
            </a:r>
            <a:endParaRPr lang="en-US" dirty="0">
              <a:solidFill>
                <a:srgbClr val="1CD604"/>
              </a:solidFill>
              <a:latin typeface="Courier" pitchFamily="2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                || !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$event-&gt;{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length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}</a:t>
            </a:r>
            <a:endParaRPr lang="en-US" dirty="0">
              <a:solidFill>
                <a:srgbClr val="1CD604"/>
              </a:solidFill>
              <a:latin typeface="Courier" pitchFamily="2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                || 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$BROKEN_FILES{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BS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}-&gt;{$BOXSCORE-&gt;{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_id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}}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                   &amp;&amp; 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$BROKEN_FILES{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BS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}-&gt;{$BOXSCORE-&gt;{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_id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}}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 == 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$NO_EVENTS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2CEEEB"/>
              </a:solidFill>
              <a:latin typeface="Courier" pitchFamily="2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                </a:t>
            </a:r>
            <a:r>
              <a:rPr lang="en-US" dirty="0" err="1">
                <a:solidFill>
                  <a:srgbClr val="1CD604"/>
                </a:solidFill>
                <a:latin typeface="Courier" pitchFamily="2" charset="0"/>
              </a:rPr>
              <a:t>my_ok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(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                        $VOCABULARY{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penalty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}-&gt;{$event-&gt;{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penalty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}}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,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                        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"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$event-&gt;{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penalty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}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 Good penalty type”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                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);</a:t>
            </a:r>
            <a:endParaRPr lang="en-US" dirty="0">
              <a:solidFill>
                <a:srgbClr val="FB00FF"/>
              </a:solidFill>
              <a:latin typeface="Courier" pitchFamily="2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                </a:t>
            </a:r>
            <a:r>
              <a:rPr lang="en-US" dirty="0" err="1">
                <a:solidFill>
                  <a:srgbClr val="1CD604"/>
                </a:solidFill>
                <a:latin typeface="Courier" pitchFamily="2" charset="0"/>
              </a:rPr>
              <a:t>my_like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$event-&gt;{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length</a:t>
            </a:r>
            <a:r>
              <a:rPr lang="en-US" b="1" dirty="0">
                <a:solidFill>
                  <a:srgbClr val="2CEEEB"/>
                </a:solidFill>
                <a:latin typeface="Courier" pitchFamily="2" charset="0"/>
              </a:rPr>
              <a:t>}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, </a:t>
            </a:r>
            <a:r>
              <a:rPr lang="en-US" dirty="0" err="1">
                <a:solidFill>
                  <a:srgbClr val="FB00FF"/>
                </a:solidFill>
                <a:latin typeface="Courier" pitchFamily="2" charset="0"/>
              </a:rPr>
              <a:t>qr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/^0|2|3|4|5|10$/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, 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'length defined'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);</a:t>
            </a:r>
            <a:endParaRPr lang="en-US" dirty="0">
              <a:solidFill>
                <a:srgbClr val="FB00FF"/>
              </a:solidFill>
              <a:latin typeface="Courier" pitchFamily="2" charset="0"/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       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2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F750D-A2E4-FC48-BD57-3CF7549D5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3356-9E23-0C42-9DD2-AE13E9041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Files are OK! (e.g. /2019/0002/0001/</a:t>
            </a:r>
            <a:r>
              <a:rPr lang="en-US" dirty="0" err="1"/>
              <a:t>PL.html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XX.yyyy</a:t>
            </a:r>
            <a:r>
              <a:rPr lang="en-US" dirty="0"/>
              <a:t> name format</a:t>
            </a:r>
          </a:p>
          <a:p>
            <a:pPr lvl="1"/>
            <a:r>
              <a:rPr lang="en-US" dirty="0"/>
              <a:t>Parsed, binary storage</a:t>
            </a:r>
          </a:p>
          <a:p>
            <a:r>
              <a:rPr lang="en-US" dirty="0"/>
              <a:t>SQL</a:t>
            </a:r>
          </a:p>
          <a:p>
            <a:pPr lvl="1"/>
            <a:r>
              <a:rPr lang="en-US" dirty="0"/>
              <a:t>The data is not tabular!</a:t>
            </a:r>
          </a:p>
          <a:p>
            <a:pPr lvl="1"/>
            <a:r>
              <a:rPr lang="en-US" dirty="0"/>
              <a:t>The data is not normalized!</a:t>
            </a:r>
          </a:p>
          <a:p>
            <a:r>
              <a:rPr lang="en-US" dirty="0"/>
              <a:t>Mongo</a:t>
            </a:r>
          </a:p>
          <a:p>
            <a:pPr lvl="1"/>
            <a:r>
              <a:rPr lang="en-US" dirty="0"/>
              <a:t>You can drop JSON in</a:t>
            </a:r>
          </a:p>
          <a:p>
            <a:pPr lvl="1"/>
            <a:r>
              <a:rPr lang="en-US" dirty="0"/>
              <a:t>You can drop parsed HTML in</a:t>
            </a:r>
          </a:p>
          <a:p>
            <a:pPr lvl="1"/>
            <a:r>
              <a:rPr lang="en-US" dirty="0"/>
              <a:t>Remove data you’re not using</a:t>
            </a:r>
          </a:p>
          <a:p>
            <a:pPr lvl="1"/>
            <a:r>
              <a:rPr lang="en-US" dirty="0"/>
              <a:t>Organize sub-documents</a:t>
            </a:r>
          </a:p>
          <a:p>
            <a:pPr lvl="1"/>
            <a:r>
              <a:rPr lang="en-US" dirty="0"/>
              <a:t>DO NOT NORMALIZE</a:t>
            </a:r>
          </a:p>
        </p:txBody>
      </p:sp>
    </p:spTree>
    <p:extLst>
      <p:ext uri="{BB962C8B-B14F-4D97-AF65-F5344CB8AC3E}">
        <p14:creationId xmlns:p14="http://schemas.microsoft.com/office/powerpoint/2010/main" val="2666696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FAE92-498F-A248-B75B-7172A097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look in a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F2CC2-29F2-004B-B7AF-A028ECBD2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327038" cy="4351338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1CD604"/>
                </a:solidFill>
                <a:latin typeface="Courier" pitchFamily="2" charset="0"/>
              </a:rPr>
              <a:t>crawl_game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$game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, 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$opts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);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E8EB14"/>
                </a:solidFill>
                <a:latin typeface="Courier" pitchFamily="2" charset="0"/>
              </a:rPr>
              <a:t>my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</a:t>
            </a:r>
            <a:r>
              <a:rPr lang="en-US" b="1" dirty="0" err="1">
                <a:solidFill>
                  <a:srgbClr val="2CEEEB"/>
                </a:solidFill>
                <a:latin typeface="Courier-Bold" pitchFamily="2" charset="0"/>
              </a:rPr>
              <a:t>nhl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 = Sport::Analytics::NHL-&gt;new(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$opts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);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$opts-&gt;{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test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}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 = 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1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; 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$opts-&gt;{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recompile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}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 = </a:t>
            </a:r>
            <a:r>
              <a:rPr lang="en-US" dirty="0">
                <a:solidFill>
                  <a:srgbClr val="FB00FF"/>
                </a:solidFill>
                <a:latin typeface="Courier" pitchFamily="2" charset="0"/>
              </a:rPr>
              <a:t>1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;      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</a:t>
            </a:r>
            <a:r>
              <a:rPr lang="en-US" b="1" dirty="0" err="1">
                <a:solidFill>
                  <a:srgbClr val="2CEEEB"/>
                </a:solidFill>
                <a:latin typeface="Courier-Bold" pitchFamily="2" charset="0"/>
              </a:rPr>
              <a:t>nhl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-&gt;compile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$opts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, 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$game-&gt;{</a:t>
            </a:r>
            <a:r>
              <a:rPr lang="en-US" dirty="0" err="1">
                <a:solidFill>
                  <a:srgbClr val="FB00FF"/>
                </a:solidFill>
                <a:latin typeface="Courier" pitchFamily="2" charset="0"/>
              </a:rPr>
              <a:t>game_id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}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</a:t>
            </a:r>
            <a:r>
              <a:rPr lang="en-US" b="1" dirty="0" err="1">
                <a:solidFill>
                  <a:srgbClr val="2CEEEB"/>
                </a:solidFill>
                <a:latin typeface="Courier-Bold" pitchFamily="2" charset="0"/>
              </a:rPr>
              <a:t>nhl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-&gt;merge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$opts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, 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$game-&gt;{</a:t>
            </a:r>
            <a:r>
              <a:rPr lang="en-US" dirty="0" err="1">
                <a:solidFill>
                  <a:srgbClr val="FB00FF"/>
                </a:solidFill>
                <a:latin typeface="Courier" pitchFamily="2" charset="0"/>
              </a:rPr>
              <a:t>game_id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}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</a:t>
            </a:r>
            <a:r>
              <a:rPr lang="en-US" b="1" dirty="0" err="1">
                <a:solidFill>
                  <a:srgbClr val="2CEEEB"/>
                </a:solidFill>
                <a:latin typeface="Courier-Bold" pitchFamily="2" charset="0"/>
              </a:rPr>
              <a:t>nhl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-&gt;normalize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$opts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, 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$game-&gt;{</a:t>
            </a:r>
            <a:r>
              <a:rPr lang="en-US" dirty="0" err="1">
                <a:solidFill>
                  <a:srgbClr val="FB00FF"/>
                </a:solidFill>
                <a:latin typeface="Courier" pitchFamily="2" charset="0"/>
              </a:rPr>
              <a:t>game_id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}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</a:t>
            </a:r>
            <a:r>
              <a:rPr lang="en-US" b="1" dirty="0" err="1">
                <a:solidFill>
                  <a:srgbClr val="2CEEEB"/>
                </a:solidFill>
                <a:latin typeface="Courier-Bold" pitchFamily="2" charset="0"/>
              </a:rPr>
              <a:t>nhl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-&gt;populate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$opts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, 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$game-&gt;{</a:t>
            </a:r>
            <a:r>
              <a:rPr lang="en-US" dirty="0" err="1">
                <a:solidFill>
                  <a:srgbClr val="FB00FF"/>
                </a:solidFill>
                <a:latin typeface="Courier" pitchFamily="2" charset="0"/>
              </a:rPr>
              <a:t>game_id</a:t>
            </a:r>
            <a:r>
              <a:rPr lang="en-US" b="1" dirty="0">
                <a:solidFill>
                  <a:srgbClr val="2CEEEB"/>
                </a:solidFill>
                <a:latin typeface="Courier-Bold" pitchFamily="2" charset="0"/>
              </a:rPr>
              <a:t>}</a:t>
            </a:r>
            <a:r>
              <a:rPr lang="en-US" dirty="0">
                <a:solidFill>
                  <a:srgbClr val="1CD604"/>
                </a:solidFill>
                <a:latin typeface="Courier" pitchFamily="2" charset="0"/>
              </a:rPr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43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EB36E-D426-6D4D-BFAA-6F93DCEA0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Mongo-like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85D29-C530-144D-A0E9-B943AD97A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https://morehockeystats.com/data/api</a:t>
            </a:r>
            <a:endParaRPr lang="en-US" dirty="0"/>
          </a:p>
          <a:p>
            <a:pPr marL="0" indent="0" algn="ctr">
              <a:buNone/>
            </a:pPr>
            <a:endParaRPr lang="en-US" sz="1500" dirty="0"/>
          </a:p>
          <a:p>
            <a:r>
              <a:rPr lang="en-US" sz="1800" dirty="0">
                <a:latin typeface="Monaco" pitchFamily="2" charset="77"/>
                <a:cs typeface="Courier New" panose="02070309020205020404" pitchFamily="49" charset="0"/>
              </a:rPr>
              <a:t>curl –k –d @</a:t>
            </a:r>
            <a:r>
              <a:rPr lang="en-US" sz="1800" dirty="0" err="1">
                <a:latin typeface="Monaco" pitchFamily="2" charset="77"/>
                <a:cs typeface="Courier New" panose="02070309020205020404" pitchFamily="49" charset="0"/>
              </a:rPr>
              <a:t>post.json</a:t>
            </a:r>
            <a:r>
              <a:rPr lang="en-US" sz="1800" dirty="0">
                <a:latin typeface="Monaco" pitchFamily="2" charset="77"/>
                <a:cs typeface="Courier New" panose="02070309020205020404" pitchFamily="49" charset="0"/>
              </a:rPr>
              <a:t> https://</a:t>
            </a:r>
            <a:r>
              <a:rPr lang="en-US" sz="1800" dirty="0" err="1">
                <a:latin typeface="Monaco" pitchFamily="2" charset="77"/>
                <a:cs typeface="Courier New" panose="02070309020205020404" pitchFamily="49" charset="0"/>
              </a:rPr>
              <a:t>morehockeystats.com</a:t>
            </a:r>
            <a:r>
              <a:rPr lang="en-US" sz="1800" dirty="0">
                <a:latin typeface="Monaco" pitchFamily="2" charset="77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Monaco" pitchFamily="2" charset="77"/>
                <a:cs typeface="Courier New" panose="02070309020205020404" pitchFamily="49" charset="0"/>
              </a:rPr>
              <a:t>api</a:t>
            </a:r>
            <a:endParaRPr lang="en-US" sz="1800" dirty="0"/>
          </a:p>
          <a:p>
            <a:r>
              <a:rPr lang="en-US" dirty="0"/>
              <a:t>Example 1: coaches</a:t>
            </a:r>
          </a:p>
          <a:p>
            <a:r>
              <a:rPr lang="en-US" sz="1800" dirty="0">
                <a:latin typeface="Monaco" pitchFamily="2" charset="77"/>
                <a:cs typeface="Courier New" panose="02070309020205020404" pitchFamily="49" charset="0"/>
              </a:rPr>
              <a:t>curl –k –d @</a:t>
            </a:r>
            <a:r>
              <a:rPr lang="en-US" sz="1800" dirty="0" err="1">
                <a:latin typeface="Monaco" pitchFamily="2" charset="77"/>
                <a:cs typeface="Courier New" panose="02070309020205020404" pitchFamily="49" charset="0"/>
              </a:rPr>
              <a:t>coaches.json</a:t>
            </a:r>
            <a:r>
              <a:rPr lang="en-US" sz="1800" dirty="0">
                <a:latin typeface="Monaco" pitchFamily="2" charset="77"/>
                <a:cs typeface="Courier New" panose="02070309020205020404" pitchFamily="49" charset="0"/>
              </a:rPr>
              <a:t> https://</a:t>
            </a:r>
            <a:r>
              <a:rPr lang="en-US" sz="1800" dirty="0" err="1">
                <a:latin typeface="Monaco" pitchFamily="2" charset="77"/>
                <a:cs typeface="Courier New" panose="02070309020205020404" pitchFamily="49" charset="0"/>
              </a:rPr>
              <a:t>morehockeystats.com</a:t>
            </a:r>
            <a:r>
              <a:rPr lang="en-US" sz="1800" dirty="0">
                <a:latin typeface="Monaco" pitchFamily="2" charset="77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Monaco" pitchFamily="2" charset="77"/>
                <a:cs typeface="Courier New" panose="02070309020205020404" pitchFamily="49" charset="0"/>
              </a:rPr>
              <a:t>api</a:t>
            </a:r>
            <a:endParaRPr lang="en-US" sz="1800" dirty="0"/>
          </a:p>
          <a:p>
            <a:r>
              <a:rPr lang="en-US" dirty="0"/>
              <a:t>Example 2: goals</a:t>
            </a:r>
          </a:p>
          <a:p>
            <a:r>
              <a:rPr lang="en-US" sz="1800" dirty="0">
                <a:latin typeface="Monaco" pitchFamily="2" charset="77"/>
                <a:cs typeface="Courier New" panose="02070309020205020404" pitchFamily="49" charset="0"/>
              </a:rPr>
              <a:t>curl -k -d @</a:t>
            </a:r>
            <a:r>
              <a:rPr lang="en-US" sz="1800" dirty="0" err="1">
                <a:latin typeface="Monaco" pitchFamily="2" charset="77"/>
                <a:cs typeface="Courier New" panose="02070309020205020404" pitchFamily="49" charset="0"/>
              </a:rPr>
              <a:t>goal.json</a:t>
            </a:r>
            <a:r>
              <a:rPr lang="en-US" sz="1800" dirty="0">
                <a:latin typeface="Monaco" pitchFamily="2" charset="77"/>
                <a:cs typeface="Courier New" panose="02070309020205020404" pitchFamily="49" charset="0"/>
              </a:rPr>
              <a:t> https://</a:t>
            </a:r>
            <a:r>
              <a:rPr lang="en-US" sz="1800" dirty="0" err="1">
                <a:latin typeface="Monaco" pitchFamily="2" charset="77"/>
                <a:cs typeface="Courier New" panose="02070309020205020404" pitchFamily="49" charset="0"/>
              </a:rPr>
              <a:t>morehockeystats.com</a:t>
            </a:r>
            <a:r>
              <a:rPr lang="en-US" sz="1800" dirty="0">
                <a:latin typeface="Monaco" pitchFamily="2" charset="77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Monaco" pitchFamily="2" charset="77"/>
                <a:cs typeface="Courier New" panose="02070309020205020404" pitchFamily="49" charset="0"/>
              </a:rPr>
              <a:t>api</a:t>
            </a:r>
            <a:endParaRPr lang="en-US" dirty="0"/>
          </a:p>
          <a:p>
            <a:r>
              <a:rPr lang="en-US" dirty="0"/>
              <a:t>Example 3: game lengths</a:t>
            </a:r>
          </a:p>
          <a:p>
            <a:r>
              <a:rPr lang="en-US" sz="1800" dirty="0">
                <a:latin typeface="Monaco" pitchFamily="2" charset="77"/>
                <a:cs typeface="Courier New" panose="02070309020205020404" pitchFamily="49" charset="0"/>
              </a:rPr>
              <a:t>curl –k –d @</a:t>
            </a:r>
            <a:r>
              <a:rPr lang="en-US" sz="1800" dirty="0" err="1">
                <a:latin typeface="Monaco" pitchFamily="2" charset="77"/>
                <a:cs typeface="Courier New" panose="02070309020205020404" pitchFamily="49" charset="0"/>
              </a:rPr>
              <a:t>gend.json</a:t>
            </a:r>
            <a:r>
              <a:rPr lang="en-US" sz="1800" dirty="0">
                <a:latin typeface="Monaco" pitchFamily="2" charset="77"/>
                <a:cs typeface="Courier New" panose="02070309020205020404" pitchFamily="49" charset="0"/>
              </a:rPr>
              <a:t> https://</a:t>
            </a:r>
            <a:r>
              <a:rPr lang="en-US" sz="1800" dirty="0" err="1">
                <a:latin typeface="Monaco" pitchFamily="2" charset="77"/>
                <a:cs typeface="Courier New" panose="02070309020205020404" pitchFamily="49" charset="0"/>
              </a:rPr>
              <a:t>morehockeystats.com</a:t>
            </a:r>
            <a:r>
              <a:rPr lang="en-US" sz="1800" dirty="0">
                <a:latin typeface="Monaco" pitchFamily="2" charset="77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Monaco" pitchFamily="2" charset="77"/>
                <a:cs typeface="Courier New" panose="02070309020205020404" pitchFamily="49" charset="0"/>
              </a:rPr>
              <a:t>api</a:t>
            </a:r>
            <a:endParaRPr lang="en-US" dirty="0"/>
          </a:p>
          <a:p>
            <a:r>
              <a:rPr lang="en-US" dirty="0"/>
              <a:t>Example 4: challenges</a:t>
            </a:r>
          </a:p>
          <a:p>
            <a:r>
              <a:rPr lang="en-US" sz="1800" dirty="0">
                <a:latin typeface="Monaco" pitchFamily="2" charset="77"/>
                <a:cs typeface="Courier New" panose="02070309020205020404" pitchFamily="49" charset="0"/>
              </a:rPr>
              <a:t>curl –k -d @</a:t>
            </a:r>
            <a:r>
              <a:rPr lang="en-US" sz="1800" dirty="0" err="1">
                <a:latin typeface="Monaco" pitchFamily="2" charset="77"/>
                <a:cs typeface="Courier New" panose="02070309020205020404" pitchFamily="49" charset="0"/>
              </a:rPr>
              <a:t>challenges.json</a:t>
            </a:r>
            <a:r>
              <a:rPr lang="en-US" sz="1800" dirty="0">
                <a:latin typeface="Monaco" pitchFamily="2" charset="77"/>
                <a:cs typeface="Courier New" panose="02070309020205020404" pitchFamily="49" charset="0"/>
              </a:rPr>
              <a:t> https://</a:t>
            </a:r>
            <a:r>
              <a:rPr lang="en-US" sz="1800" dirty="0" err="1">
                <a:latin typeface="Monaco" pitchFamily="2" charset="77"/>
                <a:cs typeface="Courier New" panose="02070309020205020404" pitchFamily="49" charset="0"/>
              </a:rPr>
              <a:t>morehockeystats.com</a:t>
            </a:r>
            <a:r>
              <a:rPr lang="en-US" sz="1800" dirty="0">
                <a:latin typeface="Monaco" pitchFamily="2" charset="77"/>
                <a:cs typeface="Courier New" panose="02070309020205020404" pitchFamily="49" charset="0"/>
              </a:rPr>
              <a:t>/</a:t>
            </a:r>
            <a:r>
              <a:rPr lang="en-US" sz="1800" dirty="0" err="1">
                <a:latin typeface="Monaco" pitchFamily="2" charset="77"/>
                <a:cs typeface="Courier New" panose="02070309020205020404" pitchFamily="49" charset="0"/>
              </a:rPr>
              <a:t>api</a:t>
            </a:r>
            <a:endParaRPr lang="en-US" sz="18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52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540DD7-10A3-3043-99D7-9478BF53D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9551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WHAT CAN BE DONE WITH THE DATA?</a:t>
            </a:r>
          </a:p>
        </p:txBody>
      </p:sp>
    </p:spTree>
    <p:extLst>
      <p:ext uri="{BB962C8B-B14F-4D97-AF65-F5344CB8AC3E}">
        <p14:creationId xmlns:p14="http://schemas.microsoft.com/office/powerpoint/2010/main" val="1157012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7F15-207A-4C4B-87FF-D17E8332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Rink repairs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A02C8-6DF4-9F4D-B6F7-94C5C1196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Accumulate game by game</a:t>
            </a:r>
          </a:p>
          <a:p>
            <a:pPr lvl="1"/>
            <a:r>
              <a:rPr lang="en-US" dirty="0"/>
              <a:t>STOP events of reason ‘RINK REPAIR’</a:t>
            </a:r>
          </a:p>
          <a:p>
            <a:pPr lvl="1"/>
            <a:r>
              <a:rPr lang="en-US" dirty="0"/>
              <a:t>Game location data</a:t>
            </a:r>
          </a:p>
          <a:p>
            <a:r>
              <a:rPr lang="en-US" dirty="0"/>
              <a:t>Avoid games at non-NHL arenas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70D04A-198F-2749-B948-888D3FBD2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38" y="3556794"/>
            <a:ext cx="7774116" cy="248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58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CB6A2-A6A2-FD4C-81FD-47785C302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NHL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1C61-20F6-1647-A506-47B8C2F53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Combination of Player and Game data</a:t>
            </a:r>
          </a:p>
          <a:p>
            <a:r>
              <a:rPr lang="en-US" sz="3600" dirty="0"/>
              <a:t>Looping by game goals</a:t>
            </a:r>
          </a:p>
          <a:p>
            <a:pPr lvl="1"/>
            <a:r>
              <a:rPr lang="en-US" sz="3600" dirty="0"/>
              <a:t>Interested in ‘Scorer’ (and ‘Goalie’)</a:t>
            </a:r>
          </a:p>
          <a:p>
            <a:pPr lvl="1"/>
            <a:r>
              <a:rPr lang="en-US" sz="3600" dirty="0"/>
              <a:t>Check if Scorer had scored before.</a:t>
            </a:r>
          </a:p>
          <a:p>
            <a:r>
              <a:rPr lang="en-US" sz="3600" dirty="0"/>
              <a:t>Aggregate by team and goalie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7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70D3-BAA7-3643-88F1-E8DBF7F0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69DA3-CD74-054B-89D1-2D482EA48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data is there?</a:t>
            </a:r>
          </a:p>
          <a:p>
            <a:r>
              <a:rPr lang="en-US" dirty="0"/>
              <a:t>What types of data does NHL provide publicly?</a:t>
            </a:r>
          </a:p>
          <a:p>
            <a:r>
              <a:rPr lang="en-US" dirty="0"/>
              <a:t>How that data can be retrieved?</a:t>
            </a:r>
          </a:p>
          <a:p>
            <a:r>
              <a:rPr lang="en-US" dirty="0"/>
              <a:t>How that data can be validated?</a:t>
            </a:r>
          </a:p>
          <a:p>
            <a:r>
              <a:rPr lang="en-US" dirty="0"/>
              <a:t>How that data can be stored?</a:t>
            </a:r>
          </a:p>
          <a:p>
            <a:r>
              <a:rPr lang="en-US" dirty="0"/>
              <a:t>What can be derived from that data?</a:t>
            </a:r>
          </a:p>
          <a:p>
            <a:r>
              <a:rPr lang="en-US" dirty="0"/>
              <a:t>Nothing about web development!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08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E36B-D329-EC4D-A7AF-B5598A82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Offsides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EC2CB-E747-1C42-A3C8-370D1F88B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Who and which team committed the offside?</a:t>
            </a:r>
          </a:p>
          <a:p>
            <a:r>
              <a:rPr lang="en-US" sz="3600" dirty="0"/>
              <a:t>Look for STOP with reason OFFSIDE</a:t>
            </a:r>
          </a:p>
          <a:p>
            <a:r>
              <a:rPr lang="en-US" sz="3600" dirty="0"/>
              <a:t>Find the next FAC event</a:t>
            </a:r>
          </a:p>
          <a:p>
            <a:r>
              <a:rPr lang="en-US" sz="3600" dirty="0"/>
              <a:t>Look at the faceoff location</a:t>
            </a:r>
          </a:p>
          <a:p>
            <a:pPr lvl="1"/>
            <a:r>
              <a:rPr lang="en-US" sz="2800" dirty="0"/>
              <a:t>Remember, periods alternate sides</a:t>
            </a:r>
          </a:p>
          <a:p>
            <a:pPr lvl="1"/>
            <a:r>
              <a:rPr lang="en-US" sz="2800" dirty="0"/>
              <a:t>Some rinks have x-axis reversed</a:t>
            </a:r>
          </a:p>
          <a:p>
            <a:pPr lvl="1"/>
            <a:r>
              <a:rPr lang="en-US" sz="2800" dirty="0"/>
              <a:t>Infrequently, the FAC is not there</a:t>
            </a:r>
          </a:p>
        </p:txBody>
      </p:sp>
    </p:spTree>
    <p:extLst>
      <p:ext uri="{BB962C8B-B14F-4D97-AF65-F5344CB8AC3E}">
        <p14:creationId xmlns:p14="http://schemas.microsoft.com/office/powerpoint/2010/main" val="3273830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6E178-9B9E-D64B-B3A8-64831264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derivations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1EEBE-CCDC-C14E-B165-FBB6866C2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 performance after a break of 0 .. N days?</a:t>
            </a:r>
          </a:p>
          <a:p>
            <a:pPr lvl="1"/>
            <a:r>
              <a:rPr lang="en-US" dirty="0"/>
              <a:t>Answered by using schedule and game results</a:t>
            </a:r>
          </a:p>
          <a:p>
            <a:r>
              <a:rPr lang="en-US" dirty="0"/>
              <a:t>Who fought who prior to 2002?</a:t>
            </a:r>
          </a:p>
          <a:p>
            <a:pPr lvl="1"/>
            <a:r>
              <a:rPr lang="en-US" dirty="0"/>
              <a:t>Two standalone fighting penalties</a:t>
            </a:r>
          </a:p>
          <a:p>
            <a:r>
              <a:rPr lang="en-US" dirty="0"/>
              <a:t>Giveaway/Takeaway statistics</a:t>
            </a:r>
          </a:p>
          <a:p>
            <a:r>
              <a:rPr lang="en-US" dirty="0"/>
              <a:t>Roster talent</a:t>
            </a:r>
          </a:p>
          <a:p>
            <a:r>
              <a:rPr lang="en-US" dirty="0"/>
              <a:t>No conclusions, only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1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4BB7-5511-6647-BA33-311F6542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answered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113B9-AC65-E242-B772-D77D3B742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G-A-P leaders</a:t>
            </a:r>
          </a:p>
          <a:p>
            <a:r>
              <a:rPr lang="en-US" dirty="0"/>
              <a:t>$200 lineup challenge question</a:t>
            </a:r>
          </a:p>
          <a:p>
            <a:r>
              <a:rPr lang="en-US" dirty="0"/>
              <a:t>3D goals</a:t>
            </a:r>
          </a:p>
          <a:p>
            <a:r>
              <a:rPr lang="en-US" dirty="0"/>
              <a:t>Hat-tricks in consecutive games against the same team</a:t>
            </a:r>
          </a:p>
          <a:p>
            <a:r>
              <a:rPr lang="en-US" dirty="0"/>
              <a:t>Longest point streak by a goaltender</a:t>
            </a:r>
          </a:p>
          <a:p>
            <a:r>
              <a:rPr lang="en-US" dirty="0"/>
              <a:t>Fastest team to clinch the P/O berth</a:t>
            </a:r>
          </a:p>
          <a:p>
            <a:r>
              <a:rPr lang="en-US" dirty="0"/>
              <a:t>Who has scored fewest goals in his NHL career which included at least one 30-goal season?</a:t>
            </a:r>
          </a:p>
        </p:txBody>
      </p:sp>
    </p:spTree>
    <p:extLst>
      <p:ext uri="{BB962C8B-B14F-4D97-AF65-F5344CB8AC3E}">
        <p14:creationId xmlns:p14="http://schemas.microsoft.com/office/powerpoint/2010/main" val="2864379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7ACC4-2E9E-B543-96C3-713ACD5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Tougher task: Penalty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FF542-F061-8046-A63C-E15B3E9C0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Whose penalty was this goal scored upon?</a:t>
            </a:r>
          </a:p>
          <a:p>
            <a:r>
              <a:rPr lang="en-US" dirty="0"/>
              <a:t>How much time a player spends in the penalty box?</a:t>
            </a:r>
          </a:p>
          <a:p>
            <a:r>
              <a:rPr lang="en-US" dirty="0"/>
              <a:t>Most of the work is pretty mundane</a:t>
            </a:r>
          </a:p>
          <a:p>
            <a:r>
              <a:rPr lang="en-US" dirty="0"/>
              <a:t>The rest is not even 80/20. More like 95/5.</a:t>
            </a:r>
          </a:p>
          <a:p>
            <a:r>
              <a:rPr lang="en-US" dirty="0"/>
              <a:t>Offsetting penalties, order of leaving the penalty box</a:t>
            </a:r>
          </a:p>
          <a:p>
            <a:r>
              <a:rPr lang="en-US" dirty="0"/>
              <a:t>NHL data errors</a:t>
            </a:r>
          </a:p>
        </p:txBody>
      </p:sp>
    </p:spTree>
    <p:extLst>
      <p:ext uri="{BB962C8B-B14F-4D97-AF65-F5344CB8AC3E}">
        <p14:creationId xmlns:p14="http://schemas.microsoft.com/office/powerpoint/2010/main" val="3145806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09F1F-EC7D-3643-83F1-FDDC8A2C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tougher task: Challenges/Reviews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BDEF3-37F1-4B41-B253-0D552A6B0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Use merged Live feed + PBP html</a:t>
            </a:r>
          </a:p>
          <a:p>
            <a:r>
              <a:rPr lang="en-US" sz="3600" dirty="0"/>
              <a:t>Examine both STOP and CHL events</a:t>
            </a:r>
          </a:p>
          <a:p>
            <a:r>
              <a:rPr lang="en-US" sz="3600" dirty="0"/>
              <a:t>Examine loose syntax of the reasons</a:t>
            </a:r>
          </a:p>
          <a:p>
            <a:r>
              <a:rPr lang="en-US" sz="3600" dirty="0"/>
              <a:t>Result of challenge inconsistent</a:t>
            </a:r>
          </a:p>
          <a:p>
            <a:r>
              <a:rPr lang="en-US" sz="3600" dirty="0"/>
              <a:t>Team timeout debit isn’t always recorded</a:t>
            </a:r>
          </a:p>
          <a:p>
            <a:r>
              <a:rPr lang="en-US" sz="3600" dirty="0"/>
              <a:t>Missing Video Reviews</a:t>
            </a:r>
          </a:p>
        </p:txBody>
      </p:sp>
    </p:spTree>
    <p:extLst>
      <p:ext uri="{BB962C8B-B14F-4D97-AF65-F5344CB8AC3E}">
        <p14:creationId xmlns:p14="http://schemas.microsoft.com/office/powerpoint/2010/main" val="2310565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92C1C-FB93-8C4A-8A99-09979F541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Dancing balls – standings density</a:t>
            </a:r>
          </a:p>
        </p:txBody>
      </p:sp>
      <p:pic>
        <p:nvPicPr>
          <p:cNvPr id="4" name="Online Media 3" descr="da-video.mp4">
            <a:hlinkClick r:id="" action="ppaction://media"/>
            <a:extLst>
              <a:ext uri="{FF2B5EF4-FFF2-40B4-BE49-F238E27FC236}">
                <a16:creationId xmlns:a16="http://schemas.microsoft.com/office/drawing/2014/main" id="{FE690EB5-933C-9A47-B7EE-004ABD03DD1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8713" y="1825625"/>
            <a:ext cx="7392987" cy="4351338"/>
          </a:xfrm>
        </p:spPr>
      </p:pic>
    </p:spTree>
    <p:extLst>
      <p:ext uri="{BB962C8B-B14F-4D97-AF65-F5344CB8AC3E}">
        <p14:creationId xmlns:p14="http://schemas.microsoft.com/office/powerpoint/2010/main" val="305156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E37993-B12E-D447-B3A5-5E11B4E2BC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Thanks!</a:t>
            </a:r>
            <a:br>
              <a:rPr lang="en-US" dirty="0"/>
            </a:br>
            <a:r>
              <a:rPr lang="en-US" dirty="0"/>
              <a:t>Questions welcome!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AE36A8C-7936-C843-8F88-11D7D140FA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i="1" dirty="0">
                <a:hlinkClick r:id="rId2"/>
              </a:rPr>
              <a:t>https://morehockeystats.com</a:t>
            </a:r>
            <a:endParaRPr lang="en-US" i="1" dirty="0"/>
          </a:p>
          <a:p>
            <a:pPr algn="r"/>
            <a:r>
              <a:rPr lang="en-US" i="1" dirty="0">
                <a:hlinkClick r:id="rId3"/>
              </a:rPr>
              <a:t>https://hockeyeloratings.com</a:t>
            </a:r>
            <a:endParaRPr lang="en-US" i="1" dirty="0"/>
          </a:p>
          <a:p>
            <a:pPr algn="r"/>
            <a:r>
              <a:rPr lang="en-US" i="1" dirty="0">
                <a:hlinkClick r:id="rId4"/>
              </a:rPr>
              <a:t>https://nhlerrata.com</a:t>
            </a:r>
            <a:endParaRPr lang="en-US" i="1" dirty="0"/>
          </a:p>
          <a:p>
            <a:pPr algn="r"/>
            <a:r>
              <a:rPr lang="en-US" i="1" dirty="0">
                <a:hlinkClick r:id="rId5"/>
              </a:rPr>
              <a:t>https://metacpan.org/pod/Sport::Analytics::NHL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4394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B883B-268A-6444-AF86-A93E1FF3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of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8880D-893F-7A41-81C3-11BF707E1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Scraping – getting pure data from web pages</a:t>
            </a:r>
          </a:p>
          <a:p>
            <a:r>
              <a:rPr lang="en-US" dirty="0"/>
              <a:t>HTML – popular web pages format</a:t>
            </a:r>
          </a:p>
          <a:p>
            <a:r>
              <a:rPr lang="en-US" dirty="0"/>
              <a:t>JSON – popular format of data exchange</a:t>
            </a:r>
          </a:p>
          <a:p>
            <a:r>
              <a:rPr lang="en-US" dirty="0"/>
              <a:t>XML – decreasingly popular format of data exchange</a:t>
            </a:r>
          </a:p>
          <a:p>
            <a:r>
              <a:rPr lang="en-US" dirty="0"/>
              <a:t>CLI – command line interface</a:t>
            </a:r>
          </a:p>
          <a:p>
            <a:r>
              <a:rPr lang="en-US" dirty="0"/>
              <a:t>XHR – a way to update a page without reloading it</a:t>
            </a:r>
          </a:p>
          <a:p>
            <a:r>
              <a:rPr lang="en-US" dirty="0"/>
              <a:t>Perl – the greatest programming language ever invented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3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27E93-770F-8246-AD13-74093985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we’re going to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85080-38BF-CD44-8C72-B843D6411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console extension for your browser</a:t>
            </a:r>
          </a:p>
          <a:p>
            <a:r>
              <a:rPr lang="en-US" dirty="0"/>
              <a:t>JSON viewer extension</a:t>
            </a:r>
          </a:p>
          <a:p>
            <a:r>
              <a:rPr lang="en-US" dirty="0"/>
              <a:t>curl (</a:t>
            </a:r>
            <a:r>
              <a:rPr lang="en-US" dirty="0" err="1"/>
              <a:t>wget</a:t>
            </a:r>
            <a:r>
              <a:rPr lang="en-US" dirty="0"/>
              <a:t> would also work)</a:t>
            </a:r>
          </a:p>
          <a:p>
            <a:r>
              <a:rPr lang="en-US" dirty="0"/>
              <a:t>There will be some MongoDB excerpts</a:t>
            </a:r>
          </a:p>
          <a:p>
            <a:r>
              <a:rPr lang="en-US" dirty="0"/>
              <a:t>There will be some Perl code snippets</a:t>
            </a:r>
          </a:p>
          <a:p>
            <a:r>
              <a:rPr lang="en-US" dirty="0"/>
              <a:t>There will be some CLI commands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6D0B00-D9FB-A442-B295-DD293E4DE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53" y="2089286"/>
            <a:ext cx="3869308" cy="35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038EC-F67C-7B42-A1AA-38A5D82DC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24E5F-D0B6-FE4D-BEF6-2F41A3A1A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NHL.com</a:t>
            </a:r>
            <a:endParaRPr lang="en-US" dirty="0"/>
          </a:p>
          <a:p>
            <a:r>
              <a:rPr lang="en-US" dirty="0"/>
              <a:t>News (ESPN, </a:t>
            </a:r>
            <a:r>
              <a:rPr lang="en-US" dirty="0" err="1"/>
              <a:t>FOXsports</a:t>
            </a:r>
            <a:r>
              <a:rPr lang="en-US" dirty="0"/>
              <a:t>, </a:t>
            </a:r>
            <a:r>
              <a:rPr lang="en-US" dirty="0" err="1"/>
              <a:t>CBSsports</a:t>
            </a:r>
            <a:r>
              <a:rPr lang="en-US" dirty="0"/>
              <a:t>)</a:t>
            </a:r>
          </a:p>
          <a:p>
            <a:r>
              <a:rPr lang="en-US" dirty="0"/>
              <a:t>Online databases (</a:t>
            </a:r>
            <a:r>
              <a:rPr lang="en-US" dirty="0" err="1"/>
              <a:t>NaturalStatTrick</a:t>
            </a:r>
            <a:r>
              <a:rPr lang="en-US" dirty="0"/>
              <a:t>, </a:t>
            </a:r>
            <a:r>
              <a:rPr lang="en-US" dirty="0" err="1"/>
              <a:t>HockeyDB</a:t>
            </a:r>
            <a:r>
              <a:rPr lang="en-US" dirty="0"/>
              <a:t>, </a:t>
            </a:r>
            <a:r>
              <a:rPr lang="en-US" dirty="0" err="1"/>
              <a:t>EliteProspects</a:t>
            </a:r>
            <a:r>
              <a:rPr lang="en-US" dirty="0"/>
              <a:t>)</a:t>
            </a:r>
          </a:p>
          <a:p>
            <a:r>
              <a:rPr lang="en-US" dirty="0"/>
              <a:t>Commercial sites (</a:t>
            </a:r>
            <a:r>
              <a:rPr lang="en-US" dirty="0" err="1"/>
              <a:t>SportLogiq</a:t>
            </a:r>
            <a:r>
              <a:rPr lang="en-US" dirty="0"/>
              <a:t>, </a:t>
            </a:r>
            <a:r>
              <a:rPr lang="en-US" dirty="0" err="1"/>
              <a:t>Stathletes</a:t>
            </a:r>
            <a:r>
              <a:rPr lang="en-US" dirty="0"/>
              <a:t>)</a:t>
            </a:r>
          </a:p>
          <a:p>
            <a:r>
              <a:rPr lang="en-US" dirty="0"/>
              <a:t>Fantasy sports (Yahoo, DK)</a:t>
            </a:r>
          </a:p>
          <a:p>
            <a:r>
              <a:rPr lang="en-US" dirty="0"/>
              <a:t>Dedicated sites (</a:t>
            </a:r>
            <a:r>
              <a:rPr lang="en-US" dirty="0" err="1"/>
              <a:t>hockeygoalies.org</a:t>
            </a:r>
            <a:r>
              <a:rPr lang="en-US" dirty="0"/>
              <a:t>, </a:t>
            </a:r>
            <a:r>
              <a:rPr lang="en-US" dirty="0" err="1"/>
              <a:t>hockeyfights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will concentrate on the primary source: NHL</a:t>
            </a:r>
          </a:p>
        </p:txBody>
      </p:sp>
    </p:spTree>
    <p:extLst>
      <p:ext uri="{BB962C8B-B14F-4D97-AF65-F5344CB8AC3E}">
        <p14:creationId xmlns:p14="http://schemas.microsoft.com/office/powerpoint/2010/main" val="307265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14F0-BC67-0949-9C3D-6005DCF3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62DE8-85C4-924E-A9DF-E54BB52E3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Effectively, reverse engineering</a:t>
            </a:r>
          </a:p>
          <a:p>
            <a:r>
              <a:rPr lang="en-US" sz="3600" dirty="0"/>
              <a:t>Simple for HTML – just follow the link</a:t>
            </a:r>
          </a:p>
          <a:p>
            <a:r>
              <a:rPr lang="en-US" sz="3600" dirty="0"/>
              <a:t>The mechanics of the XHR</a:t>
            </a:r>
          </a:p>
          <a:p>
            <a:pPr lvl="1"/>
            <a:r>
              <a:rPr lang="en-US" sz="3600" dirty="0"/>
              <a:t>Use Web Console</a:t>
            </a:r>
          </a:p>
          <a:p>
            <a:pPr lvl="1"/>
            <a:r>
              <a:rPr lang="en-US" sz="3600" dirty="0"/>
              <a:t>Fish out the requests</a:t>
            </a:r>
          </a:p>
          <a:p>
            <a:pPr lvl="1"/>
            <a:r>
              <a:rPr lang="en-US" sz="3600" dirty="0"/>
              <a:t>Look for structure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3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4E0B-1169-A441-ACB2-B1131AF5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NHL data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C666-431A-B24C-A772-7E5F6ECFE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211"/>
            <a:ext cx="10515600" cy="45436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API feeds (JSON)</a:t>
            </a:r>
          </a:p>
          <a:p>
            <a:pPr lvl="1"/>
            <a:r>
              <a:rPr lang="en-US" dirty="0"/>
              <a:t>Schedule</a:t>
            </a:r>
          </a:p>
          <a:p>
            <a:pPr lvl="1"/>
            <a:r>
              <a:rPr lang="en-US" dirty="0"/>
              <a:t>Players</a:t>
            </a:r>
          </a:p>
          <a:p>
            <a:pPr lvl="1"/>
            <a:r>
              <a:rPr lang="en-US" dirty="0"/>
              <a:t>Games</a:t>
            </a:r>
          </a:p>
          <a:p>
            <a:pPr lvl="1"/>
            <a:r>
              <a:rPr lang="en-US" dirty="0"/>
              <a:t>Shifts</a:t>
            </a:r>
          </a:p>
          <a:p>
            <a:pPr lvl="1"/>
            <a:r>
              <a:rPr lang="en-US" dirty="0"/>
              <a:t>Draft</a:t>
            </a:r>
          </a:p>
          <a:p>
            <a:pPr lvl="1"/>
            <a:r>
              <a:rPr lang="en-US" dirty="0"/>
              <a:t>Situation Room</a:t>
            </a:r>
          </a:p>
          <a:p>
            <a:r>
              <a:rPr lang="en-US" dirty="0"/>
              <a:t>HTML reports</a:t>
            </a:r>
          </a:p>
          <a:p>
            <a:pPr lvl="1"/>
            <a:r>
              <a:rPr lang="en-US" dirty="0"/>
              <a:t>PBP</a:t>
            </a:r>
          </a:p>
          <a:p>
            <a:pPr lvl="1"/>
            <a:r>
              <a:rPr lang="en-US" dirty="0"/>
              <a:t>Rosters</a:t>
            </a:r>
          </a:p>
          <a:p>
            <a:pPr lvl="1"/>
            <a:r>
              <a:rPr lang="en-US" dirty="0"/>
              <a:t>Game, Event summaries</a:t>
            </a:r>
          </a:p>
          <a:p>
            <a:pPr lvl="1"/>
            <a:r>
              <a:rPr lang="en-US" dirty="0"/>
              <a:t>Shift/TOI</a:t>
            </a:r>
          </a:p>
          <a:p>
            <a:pPr lvl="1"/>
            <a:r>
              <a:rPr lang="en-US" dirty="0"/>
              <a:t>Shootouts</a:t>
            </a:r>
          </a:p>
          <a:p>
            <a:r>
              <a:rPr lang="en-US" dirty="0" err="1"/>
              <a:t>Gamecenter</a:t>
            </a:r>
            <a:r>
              <a:rPr lang="en-US" dirty="0"/>
              <a:t> HTML</a:t>
            </a:r>
          </a:p>
          <a:p>
            <a:r>
              <a:rPr lang="en-US" dirty="0"/>
              <a:t>No injury or starter data (Yahoo)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9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FD6DA-B12F-2945-B2EC-A7E7E6A9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45078-1435-9042-8DEC-4DE6F7489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5261"/>
            <a:ext cx="12192000" cy="474170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our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$SCHEDULE_JSON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     = 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'http://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live.nhle.com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/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GameData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/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SeasonSchedule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-%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s%s.json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’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our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$SCHEDULE_JSON_API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 = 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'https://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statsapi.web.nhl.com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/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api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/v1/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schedule?startDate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=%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s&amp;endDate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=%s’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our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$HTML_REPORT_URL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   = 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'http://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www.nhl.com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/scores/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htmlreports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/%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d%d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/%s%02d%04d.HTM’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our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$PLAYER_URL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        = 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'https://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statsapi.web.nhl.com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/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api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/v1/people/%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d?expand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=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person.stats&amp;stats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=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yearByYear,yearByYearPlayoffs&amp;expand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=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stats.team&amp;site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=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en_nhl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’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our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$SUPP_PLAYER_URL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   = 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"https://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www.nhl.com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/player/%d"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our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$SITUATION_ROOM_URL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= 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'https://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www.nhl.com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/news/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search-articles?page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=%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s&amp;topicPage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=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true&amp;tid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=277729160’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{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name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     =&gt; 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'BS'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,               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pattern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  =&gt; 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'https://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statsapi.web.nhl.com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/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api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/v1/game/%s/feed/live'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,               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extension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=&gt; 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'json'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,               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validate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 =&gt; </a:t>
            </a: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sub 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{                       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 </a:t>
            </a: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my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$json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= </a:t>
            </a: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shift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;                       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 </a:t>
            </a: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my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$bs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= Sport::Analytics::NHL::Report::BS-&gt;new(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$json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);                       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b="1" dirty="0">
                <a:solidFill>
                  <a:srgbClr val="1CD604"/>
                </a:solidFill>
                <a:latin typeface="Courier" pitchFamily="2" charset="0"/>
              </a:rPr>
              <a:t>  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$bs-&gt;</a:t>
            </a:r>
            <a:r>
              <a:rPr lang="en-US" sz="1400" b="1" dirty="0" err="1">
                <a:solidFill>
                  <a:srgbClr val="2CEEEB"/>
                </a:solidFill>
                <a:latin typeface="Courier-Bold" pitchFamily="2" charset="0"/>
              </a:rPr>
              <a:t>set_id_data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();                       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 </a:t>
            </a: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return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1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if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$BROKEN_FILES{$bs-&gt;{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_id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}}-&gt;{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BS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}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;                       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 </a:t>
            </a: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return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0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unless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$bs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;                        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 </a:t>
            </a: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return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1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if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dirty="0">
                <a:solidFill>
                  <a:srgbClr val="E8EB14"/>
                </a:solidFill>
                <a:latin typeface="Courier" pitchFamily="2" charset="0"/>
              </a:rPr>
              <a:t>scalar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@{$bs-&gt;{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json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}{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liveData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}{</a:t>
            </a:r>
            <a:r>
              <a:rPr lang="en-US" sz="1400" dirty="0">
                <a:solidFill>
                  <a:srgbClr val="FB00FF"/>
                </a:solidFill>
                <a:latin typeface="Courier" pitchFamily="2" charset="0"/>
              </a:rPr>
              <a:t>plays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}{</a:t>
            </a:r>
            <a:r>
              <a:rPr lang="en-US" sz="1400" dirty="0" err="1">
                <a:solidFill>
                  <a:srgbClr val="FB00FF"/>
                </a:solidFill>
                <a:latin typeface="Courier" pitchFamily="2" charset="0"/>
              </a:rPr>
              <a:t>allPlays</a:t>
            </a:r>
            <a:r>
              <a:rPr lang="en-US" sz="1400" b="1" dirty="0">
                <a:solidFill>
                  <a:srgbClr val="2CEEEB"/>
                </a:solidFill>
                <a:latin typeface="Courier-Bold" pitchFamily="2" charset="0"/>
              </a:rPr>
              <a:t>}}</a:t>
            </a: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;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 }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400" dirty="0">
                <a:solidFill>
                  <a:srgbClr val="1CD604"/>
                </a:solidFill>
                <a:latin typeface="Courier" pitchFamily="2" charset="0"/>
              </a:rPr>
              <a:t>};</a:t>
            </a:r>
          </a:p>
          <a:p>
            <a:pPr marL="0" indent="0">
              <a:spcBef>
                <a:spcPts val="200"/>
              </a:spcBef>
              <a:buNone/>
            </a:pPr>
            <a:endParaRPr lang="en-US" sz="1400" dirty="0">
              <a:solidFill>
                <a:srgbClr val="1CD604"/>
              </a:solidFill>
              <a:latin typeface="Courier" pitchFamily="2" charset="0"/>
            </a:endParaRPr>
          </a:p>
          <a:p>
            <a:pPr marL="0" indent="0">
              <a:spcBef>
                <a:spcPts val="200"/>
              </a:spcBef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37124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1907E-98CD-EC40-B040-5D642EC8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Fetching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6FF00-B488-984A-800F-3EB12EA39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dirty="0"/>
              <a:t>JSON</a:t>
            </a:r>
          </a:p>
          <a:p>
            <a:pPr lvl="1"/>
            <a:r>
              <a:rPr lang="en-US" dirty="0"/>
              <a:t>In browser </a:t>
            </a:r>
          </a:p>
          <a:p>
            <a:pPr lvl="1"/>
            <a:r>
              <a:rPr lang="en-US" dirty="0"/>
              <a:t>CLI: </a:t>
            </a:r>
            <a:r>
              <a:rPr lang="en-US" dirty="0" err="1"/>
              <a:t>wget</a:t>
            </a:r>
            <a:r>
              <a:rPr lang="en-US" dirty="0"/>
              <a:t> </a:t>
            </a:r>
          </a:p>
          <a:p>
            <a:r>
              <a:rPr lang="en-US" dirty="0"/>
              <a:t>HTML</a:t>
            </a:r>
          </a:p>
          <a:p>
            <a:pPr lvl="1"/>
            <a:r>
              <a:rPr lang="en-US" dirty="0"/>
              <a:t>In browser</a:t>
            </a:r>
          </a:p>
          <a:p>
            <a:pPr lvl="1"/>
            <a:r>
              <a:rPr lang="en-US" dirty="0"/>
              <a:t>curl/</a:t>
            </a:r>
            <a:r>
              <a:rPr lang="en-US" dirty="0" err="1"/>
              <a:t>wget</a:t>
            </a:r>
            <a:endParaRPr lang="en-US" dirty="0"/>
          </a:p>
          <a:p>
            <a:r>
              <a:rPr lang="en-US" dirty="0"/>
              <a:t>Yahoo</a:t>
            </a:r>
          </a:p>
          <a:p>
            <a:pPr lvl="1"/>
            <a:r>
              <a:rPr lang="en-US" dirty="0"/>
              <a:t>Using OAuth2</a:t>
            </a:r>
          </a:p>
          <a:p>
            <a:pPr lvl="1"/>
            <a:r>
              <a:rPr lang="en-US" dirty="0"/>
              <a:t>Using public DF data:</a:t>
            </a:r>
          </a:p>
          <a:p>
            <a:pPr marL="0" lvl="1" indent="0">
              <a:buNone/>
            </a:pP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our </a:t>
            </a:r>
            <a:r>
              <a:rPr lang="en-US" sz="1500" b="1" dirty="0">
                <a:solidFill>
                  <a:schemeClr val="accent6">
                    <a:lumMod val="50000"/>
                  </a:schemeClr>
                </a:solidFill>
                <a:latin typeface="Courier-Bold" pitchFamily="2" charset="0"/>
              </a:rPr>
              <a:t>$YAHOO_DAILY_URL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 = 'https://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dfyql-ro.sports.yahoo.com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/v2/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contestsFilteredWeb?lang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en-US&amp;region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US&amp;device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desktop&amp;sport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=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nhl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’;</a:t>
            </a:r>
          </a:p>
          <a:p>
            <a:pPr marL="0" lvl="1" indent="0">
              <a:buNone/>
            </a:pP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our </a:t>
            </a:r>
            <a:r>
              <a:rPr lang="en-US" sz="1500" b="1" dirty="0">
                <a:solidFill>
                  <a:schemeClr val="accent6">
                    <a:lumMod val="50000"/>
                  </a:schemeClr>
                </a:solidFill>
                <a:latin typeface="Courier-Bold" pitchFamily="2" charset="0"/>
              </a:rPr>
              <a:t>$YAHOO_DAILY_ROSTERS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 = 'https://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dfyql-ro.sports.yahoo.com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/v2/export/</a:t>
            </a:r>
            <a:r>
              <a:rPr lang="en-US" sz="1500" dirty="0" err="1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contestPlayers?contestId</a:t>
            </a:r>
            <a:r>
              <a:rPr lang="en-US" sz="1500" dirty="0">
                <a:solidFill>
                  <a:schemeClr val="accent6">
                    <a:lumMod val="50000"/>
                  </a:schemeClr>
                </a:solidFill>
                <a:latin typeface="Courier" pitchFamily="2" charset="0"/>
              </a:rPr>
              <a:t>=%s';</a:t>
            </a:r>
            <a:endParaRPr lang="en-US" sz="1500" dirty="0">
              <a:solidFill>
                <a:schemeClr val="accent6">
                  <a:lumMod val="50000"/>
                </a:schemeClr>
              </a:solidFill>
            </a:endParaRP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4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11554</TotalTime>
  <Words>1705</Words>
  <Application>Microsoft Office PowerPoint</Application>
  <PresentationFormat>Widescreen</PresentationFormat>
  <Paragraphs>233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Courier</vt:lpstr>
      <vt:lpstr>Courier-Bold</vt:lpstr>
      <vt:lpstr>Monaco</vt:lpstr>
      <vt:lpstr>Office Theme</vt:lpstr>
      <vt:lpstr>What's in the data? </vt:lpstr>
      <vt:lpstr>Tutorial overview</vt:lpstr>
      <vt:lpstr>A little bit of terminology</vt:lpstr>
      <vt:lpstr>Tools we’re going to use</vt:lpstr>
      <vt:lpstr>Data sources overview</vt:lpstr>
      <vt:lpstr>Scraping</vt:lpstr>
      <vt:lpstr>NHL data types</vt:lpstr>
      <vt:lpstr>Code samples</vt:lpstr>
      <vt:lpstr>Fetching it</vt:lpstr>
      <vt:lpstr>Fetching sequence</vt:lpstr>
      <vt:lpstr>Reading and Parsing</vt:lpstr>
      <vt:lpstr>Validation</vt:lpstr>
      <vt:lpstr>An example of the validation</vt:lpstr>
      <vt:lpstr>Storage</vt:lpstr>
      <vt:lpstr>How does it look in a program?</vt:lpstr>
      <vt:lpstr>A few Mongo-like examples</vt:lpstr>
      <vt:lpstr>WHAT CAN BE DONE WITH THE DATA?</vt:lpstr>
      <vt:lpstr>Rink repairs</vt:lpstr>
      <vt:lpstr>First NHL goals</vt:lpstr>
      <vt:lpstr>Offsides</vt:lpstr>
      <vt:lpstr>More derivations</vt:lpstr>
      <vt:lpstr>Questions answered</vt:lpstr>
      <vt:lpstr>Tougher task: Penalty timelines</vt:lpstr>
      <vt:lpstr>Even tougher task: Challenges/Reviews</vt:lpstr>
      <vt:lpstr>Dancing balls – standings density</vt:lpstr>
      <vt:lpstr>Thanks! Questions welcome!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in the data?</dc:title>
  <dc:creator>Roman Parparov</dc:creator>
  <cp:lastModifiedBy>Michael Schuckers</cp:lastModifiedBy>
  <cp:revision>70</cp:revision>
  <dcterms:created xsi:type="dcterms:W3CDTF">2019-10-13T17:57:59Z</dcterms:created>
  <dcterms:modified xsi:type="dcterms:W3CDTF">2019-11-14T14:21:53Z</dcterms:modified>
</cp:coreProperties>
</file>