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58" r:id="rId3"/>
    <p:sldId id="271" r:id="rId4"/>
    <p:sldId id="263" r:id="rId5"/>
    <p:sldId id="264" r:id="rId6"/>
    <p:sldId id="272" r:id="rId7"/>
    <p:sldId id="266" r:id="rId8"/>
    <p:sldId id="265" r:id="rId9"/>
    <p:sldId id="260" r:id="rId10"/>
    <p:sldId id="261" r:id="rId11"/>
    <p:sldId id="262" r:id="rId12"/>
    <p:sldId id="267" r:id="rId13"/>
    <p:sldId id="259" r:id="rId14"/>
    <p:sldId id="269" r:id="rId15"/>
    <p:sldId id="268" r:id="rId16"/>
    <p:sldId id="270" r:id="rId1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elmut neher" initials="hn" lastIdx="1" clrIdx="0">
    <p:extLst>
      <p:ext uri="{19B8F6BF-5375-455C-9EA6-DF929625EA0E}">
        <p15:presenceInfo xmlns:p15="http://schemas.microsoft.com/office/powerpoint/2012/main" userId="c8de4499e024101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9004" autoAdjust="0"/>
  </p:normalViewPr>
  <p:slideViewPr>
    <p:cSldViewPr snapToGrid="0">
      <p:cViewPr varScale="1">
        <p:scale>
          <a:sx n="62" d="100"/>
          <a:sy n="62" d="100"/>
        </p:scale>
        <p:origin x="1641" y="21"/>
      </p:cViewPr>
      <p:guideLst/>
    </p:cSldViewPr>
  </p:slideViewPr>
  <p:outlineViewPr>
    <p:cViewPr>
      <p:scale>
        <a:sx n="33" d="100"/>
        <a:sy n="33" d="100"/>
      </p:scale>
      <p:origin x="0" y="-334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430"/>
    </p:cViewPr>
  </p:sorterViewPr>
  <p:notesViewPr>
    <p:cSldViewPr snapToGrid="0">
      <p:cViewPr varScale="1">
        <p:scale>
          <a:sx n="55" d="100"/>
          <a:sy n="55" d="100"/>
        </p:scale>
        <p:origin x="2880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8A73D8-8835-4BA2-9176-3A9BA99F4876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B1A425-691F-45AC-A07C-03E0FB5A61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776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B44D7B-B818-48C9-BFCA-BC8873739B57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D03450-66AA-4F65-A01F-1A10739ED1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58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251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Actual results in case people actually want to see how well it does.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0095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Broadcast view example and application of video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51077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the impact of this information?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value does it bring to hockey?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Potential impact of this research include: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Other examples that pose estimation may help hockey players or coaches etc.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Technique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Applied to higher level of play?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Capability and know how they can improve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400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Ok. So I mentioned about how that pose estimation solves the problem. In my paper I described potential uses, I want to show one example of a potential use case that we are currently applying and then describe other ones.</a:t>
            </a:r>
          </a:p>
          <a:p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One example is using action recognition.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Creates an automatic method for classifying an action of a hockey player; software can recognize a player of whether he is shooting or whatever.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Show some experimental results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This is a proof of concept; we have actually implemented this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2659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Spare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416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To solve these challenges, use pose estimation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Hockey analytics is getting more scientific and we are trying to quantitatively understand what a person is doing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2993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pose estimation?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to perform pose estimation using images i.e., conventional computer vision techniques and Artificial Intelligence or to be more specific using machine learning  or convolutional neural networks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In my research, we used CNNs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What is neuron and what is a network (explain relationship with brain)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392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EXPLAIN THE METHOD OF TRAINING A BRAIN i.e., like how a child learns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Fortification = increase of weights of your brain which makes you recall it faster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 the example of CNNs training pose estimation: how does it do it?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dirty="0"/>
              <a:t>Method is gradient descent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Note that a CNN is a very big neural network  with a specific mathematical property called convolutional and has a significant amount of weights.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Mention input and output and </a:t>
            </a:r>
            <a:r>
              <a:rPr lang="en-US" dirty="0" err="1"/>
              <a:t>weith</a:t>
            </a: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How does a human brain learn something (i.e., from examples)? Mention training and weights etc.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Normally network consists of many layers (such as 20 hidden layers)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9784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Heatmaps.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7370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General framework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650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Visual Results of the system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6782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19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Another example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2D03450-66AA-4F65-A01F-1A10739ED11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9954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947E3C-F1C0-4AF0-BBC1-A0EA6FD7B308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6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E2F7-25F1-4C06-BE78-0FE5719E5FB6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74B034-1A44-42A9-A035-FF977B366B92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86ACDE-4281-4293-94C1-34219DB14894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9FE0E-EA18-4593-8AFC-487AF8F94C52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271168-D7F1-4D66-BE45-C36E288DF241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5AA2A-6745-4982-88A9-3A8470115AA9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7B8AC0-0B85-4503-B212-6E846B4FFE5A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1E87C6-3773-4FBB-AFF1-B4621F553FFB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FB0250-F1EB-4549-9E31-D3F0C7790C3A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FDCEA8-1170-46B5-8A80-477F1EEA0013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FD1799-ABA4-40CE-BFA6-E4865955D68D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B7ADB3-A128-45A3-8565-93ED6C9E5BDA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2E63C-20AB-4B0E-B949-F7E5D8A620C5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A9AA0A-A76B-4E71-84EA-B4F3AEF2D1E8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F24BF5-EB92-40F7-ACA4-7FE731F9FF3D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6F52-07C8-42A2-9249-84150EFC8A0A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766BED-1B91-4D9A-9655-5B2A925CFA9A}" type="datetime1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02920" y="1122363"/>
            <a:ext cx="11315700" cy="2387600"/>
          </a:xfrm>
        </p:spPr>
        <p:txBody>
          <a:bodyPr>
            <a:normAutofit/>
          </a:bodyPr>
          <a:lstStyle/>
          <a:p>
            <a:r>
              <a:rPr lang="en-US" sz="4000" dirty="0"/>
              <a:t>Pose Estimation in hockey videos using convolutional neural networks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5880" y="3602038"/>
            <a:ext cx="9486899" cy="1655762"/>
          </a:xfrm>
        </p:spPr>
        <p:txBody>
          <a:bodyPr/>
          <a:lstStyle/>
          <a:p>
            <a:r>
              <a:rPr lang="en-US" dirty="0"/>
              <a:t>Helmut Neher, </a:t>
            </a:r>
            <a:r>
              <a:rPr lang="en-US" dirty="0" err="1"/>
              <a:t>Mehrnaz</a:t>
            </a:r>
            <a:r>
              <a:rPr lang="en-US" dirty="0"/>
              <a:t> </a:t>
            </a:r>
            <a:r>
              <a:rPr lang="en-US" dirty="0" err="1"/>
              <a:t>Fani</a:t>
            </a:r>
            <a:r>
              <a:rPr lang="en-US" dirty="0"/>
              <a:t>, David </a:t>
            </a:r>
            <a:r>
              <a:rPr lang="en-US" dirty="0" err="1"/>
              <a:t>Clausi</a:t>
            </a:r>
            <a:r>
              <a:rPr lang="en-US" dirty="0"/>
              <a:t>, Alex Wong, John </a:t>
            </a:r>
            <a:r>
              <a:rPr lang="en-US" dirty="0" err="1"/>
              <a:t>Zelek</a:t>
            </a:r>
            <a:endParaRPr lang="en-US" dirty="0"/>
          </a:p>
        </p:txBody>
      </p:sp>
      <p:pic>
        <p:nvPicPr>
          <p:cNvPr id="1030" name="Picture 6" descr="Image result for university of waterloo logo vecto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" y="213520"/>
            <a:ext cx="1133157" cy="1133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84764" y="213520"/>
            <a:ext cx="1133856" cy="1133856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57740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pose Estimation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5" y="1935921"/>
            <a:ext cx="9143999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10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202685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Pose Estimation Results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5" y="1935921"/>
            <a:ext cx="9143999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11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44193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Pose Estimation Results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12</a:t>
            </a:fld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992842" y="1775901"/>
            <a:ext cx="6195666" cy="3695136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Average accuracy of each limb for 20 images</a:t>
            </a: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02721279"/>
              </p:ext>
            </p:extLst>
          </p:nvPr>
        </p:nvGraphicFramePr>
        <p:xfrm>
          <a:off x="4695548" y="2301240"/>
          <a:ext cx="2790254" cy="3337560"/>
        </p:xfrm>
        <a:graphic>
          <a:graphicData uri="http://schemas.openxmlformats.org/drawingml/2006/table">
            <a:tbl>
              <a:tblPr firstRow="1" lastRow="1" bandRow="1">
                <a:tableStyleId>{FABFCF23-3B69-468F-B69F-88F6DE6A72F2}</a:tableStyleId>
              </a:tblPr>
              <a:tblGrid>
                <a:gridCol w="1488186">
                  <a:extLst>
                    <a:ext uri="{9D8B030D-6E8A-4147-A177-3AD203B41FA5}">
                      <a16:colId xmlns:a16="http://schemas.microsoft.com/office/drawing/2014/main" xmlns="" val="678311977"/>
                    </a:ext>
                  </a:extLst>
                </a:gridCol>
                <a:gridCol w="1302068">
                  <a:extLst>
                    <a:ext uri="{9D8B030D-6E8A-4147-A177-3AD203B41FA5}">
                      <a16:colId xmlns:a16="http://schemas.microsoft.com/office/drawing/2014/main" xmlns="" val="3357125649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Joint Name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Accuracy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44294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Head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2064779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Shoulder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87.5%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583448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Elbow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70%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453797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Wrist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887420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Hip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44145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Knee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82.5%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9374635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Ankle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45942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Total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81.56%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125208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51233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Video Pose Estimation Results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Hockey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580598" y="1935921"/>
            <a:ext cx="4572000" cy="457200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13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494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Pose Estimation can be extended aid in evaluating player performance by:</a:t>
            </a:r>
          </a:p>
          <a:p>
            <a:pPr lvl="1"/>
            <a:r>
              <a:rPr lang="en-US" dirty="0"/>
              <a:t>Applying it to action recognition</a:t>
            </a:r>
          </a:p>
          <a:p>
            <a:pPr lvl="1"/>
            <a:r>
              <a:rPr lang="en-US" dirty="0"/>
              <a:t>Estimating speed of a player</a:t>
            </a:r>
          </a:p>
          <a:p>
            <a:pPr lvl="1"/>
            <a:r>
              <a:rPr lang="en-US" dirty="0"/>
              <a:t>Evaluating technique of a player.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14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8414695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Impact: Action Recognition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01324" y="2805888"/>
            <a:ext cx="11578075" cy="3104574"/>
            <a:chOff x="301324" y="3415488"/>
            <a:chExt cx="11578075" cy="3104574"/>
          </a:xfrm>
        </p:grpSpPr>
        <p:pic>
          <p:nvPicPr>
            <p:cNvPr id="6146" name="Picture 2" descr="bagley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9" r="20441"/>
            <a:stretch/>
          </p:blipFill>
          <p:spPr bwMode="auto">
            <a:xfrm>
              <a:off x="301324" y="4234062"/>
              <a:ext cx="2354752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48" name="Picture 4" descr="pou1218laffincover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2424" y="4234062"/>
              <a:ext cx="3044199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0" name="Picture 6" descr="early-jan-post009.jpg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99" r="14728"/>
            <a:stretch/>
          </p:blipFill>
          <p:spPr bwMode="auto">
            <a:xfrm>
              <a:off x="8903588" y="4234062"/>
              <a:ext cx="2975811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152" name="Picture 8" descr="stamkos-one-timer.jp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6" r="19935"/>
            <a:stretch/>
          </p:blipFill>
          <p:spPr bwMode="auto">
            <a:xfrm>
              <a:off x="6269312" y="4204792"/>
              <a:ext cx="2301776" cy="228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itle 1"/>
            <p:cNvSpPr txBox="1">
              <a:spLocks/>
            </p:cNvSpPr>
            <p:nvPr/>
          </p:nvSpPr>
          <p:spPr>
            <a:xfrm>
              <a:off x="493112" y="3415491"/>
              <a:ext cx="2179617" cy="1056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effectLst/>
                </a:rPr>
                <a:t>Straight Skating</a:t>
              </a:r>
            </a:p>
          </p:txBody>
        </p:sp>
        <p:sp>
          <p:nvSpPr>
            <p:cNvPr id="10" name="Title 1"/>
            <p:cNvSpPr txBox="1">
              <a:spLocks/>
            </p:cNvSpPr>
            <p:nvPr/>
          </p:nvSpPr>
          <p:spPr>
            <a:xfrm>
              <a:off x="3354714" y="3419040"/>
              <a:ext cx="2179617" cy="1056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effectLst/>
                </a:rPr>
                <a:t>Cross-Over</a:t>
              </a:r>
            </a:p>
          </p:txBody>
        </p:sp>
        <p:sp>
          <p:nvSpPr>
            <p:cNvPr id="11" name="Title 1"/>
            <p:cNvSpPr txBox="1">
              <a:spLocks/>
            </p:cNvSpPr>
            <p:nvPr/>
          </p:nvSpPr>
          <p:spPr>
            <a:xfrm>
              <a:off x="6330391" y="3415489"/>
              <a:ext cx="2179617" cy="1056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effectLst/>
                </a:rPr>
                <a:t>Pre-Shot</a:t>
              </a:r>
            </a:p>
          </p:txBody>
        </p:sp>
        <p:sp>
          <p:nvSpPr>
            <p:cNvPr id="12" name="Title 1"/>
            <p:cNvSpPr txBox="1">
              <a:spLocks/>
            </p:cNvSpPr>
            <p:nvPr/>
          </p:nvSpPr>
          <p:spPr>
            <a:xfrm>
              <a:off x="9306068" y="3415488"/>
              <a:ext cx="2179617" cy="1056281"/>
            </a:xfrm>
            <a:prstGeom prst="rect">
              <a:avLst/>
            </a:prstGeom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3400" b="1" i="0" kern="1200" cap="all">
                  <a:solidFill>
                    <a:schemeClr val="tx1"/>
                  </a:solidFill>
                  <a:effectLst>
                    <a:outerShdw blurRad="50800" dist="63500" dir="2700000" algn="tl" rotWithShape="0">
                      <a:srgbClr val="000000">
                        <a:alpha val="48000"/>
                      </a:srgbClr>
                    </a:outerShdw>
                  </a:effectLst>
                  <a:latin typeface="+mj-lt"/>
                  <a:ea typeface="+mj-ea"/>
                  <a:cs typeface="+mj-cs"/>
                </a:defRPr>
              </a:lvl1pPr>
            </a:lstStyle>
            <a:p>
              <a:r>
                <a:rPr lang="en-US" sz="2000" dirty="0">
                  <a:effectLst/>
                </a:rPr>
                <a:t>Post-Shot</a:t>
              </a:r>
            </a:p>
          </p:txBody>
        </p:sp>
      </p:grpSp>
      <p:graphicFrame>
        <p:nvGraphicFramePr>
          <p:cNvPr id="13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229118"/>
              </p:ext>
            </p:extLst>
          </p:nvPr>
        </p:nvGraphicFramePr>
        <p:xfrm>
          <a:off x="3753441" y="2023273"/>
          <a:ext cx="5031741" cy="741680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2340293">
                  <a:extLst>
                    <a:ext uri="{9D8B030D-6E8A-4147-A177-3AD203B41FA5}">
                      <a16:colId xmlns:a16="http://schemas.microsoft.com/office/drawing/2014/main" xmlns="" val="2497782156"/>
                    </a:ext>
                  </a:extLst>
                </a:gridCol>
                <a:gridCol w="2691448">
                  <a:extLst>
                    <a:ext uri="{9D8B030D-6E8A-4147-A177-3AD203B41FA5}">
                      <a16:colId xmlns:a16="http://schemas.microsoft.com/office/drawing/2014/main" xmlns="" val="384416603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Mean of 1000 Runs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Variance of 1000 Runs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5820992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65.47%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.0064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74559639"/>
                  </a:ext>
                </a:extLst>
              </a:tr>
            </a:tbl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15</a:t>
            </a:fld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21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600" dirty="0"/>
              <a:t>Thank you</a:t>
            </a: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16</a:t>
            </a:fld>
            <a:endParaRPr lang="en-US" sz="1600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505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are some challenges when evaluating hockey player performance?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Data derived manually is time consuming</a:t>
            </a:r>
          </a:p>
          <a:p>
            <a:r>
              <a:rPr lang="en-US" dirty="0"/>
              <a:t>Data may reflect dependence on other players</a:t>
            </a:r>
          </a:p>
          <a:p>
            <a:r>
              <a:rPr lang="en-US" dirty="0"/>
              <a:t>Limited amount of data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2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272124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Works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Delta SOT by Rob </a:t>
            </a:r>
            <a:r>
              <a:rPr lang="en-US" dirty="0" err="1"/>
              <a:t>Vollman</a:t>
            </a:r>
            <a:endParaRPr lang="en-US" dirty="0"/>
          </a:p>
          <a:p>
            <a:r>
              <a:rPr lang="en-US" dirty="0"/>
              <a:t>Modified </a:t>
            </a:r>
            <a:r>
              <a:rPr lang="en-US" dirty="0" err="1"/>
              <a:t>Corsi</a:t>
            </a:r>
            <a:r>
              <a:rPr lang="en-US" dirty="0"/>
              <a:t>, DIGR, </a:t>
            </a:r>
            <a:r>
              <a:rPr lang="en-US" dirty="0" err="1"/>
              <a:t>THoR</a:t>
            </a:r>
            <a:r>
              <a:rPr lang="en-US" dirty="0"/>
              <a:t> by Michael Shuckers et al.</a:t>
            </a:r>
          </a:p>
          <a:p>
            <a:r>
              <a:rPr lang="en-US" dirty="0"/>
              <a:t>Scoring rates are modeled using home-ice advantage by Andrew Thomas et al.</a:t>
            </a:r>
          </a:p>
          <a:p>
            <a:r>
              <a:rPr lang="en-US" dirty="0"/>
              <a:t>Scoring models based on time of scoring and opponent by Leto Peel et al.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3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213224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Pose Estimation</a:t>
            </a:r>
          </a:p>
        </p:txBody>
      </p:sp>
      <p:sp>
        <p:nvSpPr>
          <p:cNvPr id="29" name="Content Placeholder 28"/>
          <p:cNvSpPr>
            <a:spLocks noGrp="1"/>
          </p:cNvSpPr>
          <p:nvPr>
            <p:ph idx="1"/>
          </p:nvPr>
        </p:nvSpPr>
        <p:spPr>
          <a:xfrm>
            <a:off x="913795" y="2096064"/>
            <a:ext cx="7028198" cy="3695136"/>
          </a:xfrm>
        </p:spPr>
        <p:txBody>
          <a:bodyPr>
            <a:normAutofit/>
          </a:bodyPr>
          <a:lstStyle/>
          <a:p>
            <a:r>
              <a:rPr lang="en-US" dirty="0"/>
              <a:t>Pose estimation is estimating the locations of limbs, joints, and overall configuration of a player</a:t>
            </a:r>
          </a:p>
          <a:p>
            <a:r>
              <a:rPr lang="en-US" dirty="0"/>
              <a:t>Knowing the locations of the limbs, and joints shooting techniques and actions of a player can be assessed</a:t>
            </a: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3"/>
          <a:srcRect l="16689" r="14373" b="16755"/>
          <a:stretch/>
        </p:blipFill>
        <p:spPr>
          <a:xfrm>
            <a:off x="7941993" y="2537998"/>
            <a:ext cx="3841163" cy="2743200"/>
          </a:xfrm>
          <a:prstGeom prst="rect">
            <a:avLst/>
          </a:prstGeom>
        </p:spPr>
      </p:pic>
      <p:sp>
        <p:nvSpPr>
          <p:cNvPr id="31" name="Slide Number Placeholder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4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8970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Networks (CNNs)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Imitates the learning process of a human brain</a:t>
            </a:r>
          </a:p>
          <a:p>
            <a:r>
              <a:rPr lang="en-US" dirty="0"/>
              <a:t>Brain consists of a billion neurons interconnected</a:t>
            </a:r>
          </a:p>
          <a:p>
            <a:r>
              <a:rPr lang="en-US" dirty="0"/>
              <a:t>Each neuron receives input and outputs a signal to the next neuron</a:t>
            </a:r>
          </a:p>
          <a:p>
            <a:r>
              <a:rPr lang="en-US" dirty="0"/>
              <a:t>Based on connections and signal strength ( or weight),  a person learns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145" y="4171950"/>
            <a:ext cx="3431638" cy="2286000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5</a:t>
            </a:fld>
            <a:endParaRPr lang="en-US" sz="1600" dirty="0"/>
          </a:p>
        </p:txBody>
      </p:sp>
      <p:pic>
        <p:nvPicPr>
          <p:cNvPr id="1028" name="Picture 4" descr="http://sahsrojas.pbworks.com/f/1257546064/human-brain-and-neuron-impulses-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795" y="4171950"/>
            <a:ext cx="3048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47992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Convolutional Neural </a:t>
            </a:r>
            <a:r>
              <a:rPr lang="en-US" dirty="0" err="1"/>
              <a:t>NeTworks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Learning is an iterative process of strengthening neurons</a:t>
            </a:r>
          </a:p>
          <a:p>
            <a:r>
              <a:rPr lang="en-US" dirty="0"/>
              <a:t>A mathematical neuron is a model that receives input (i.e., an image) and iteratively learns by  adjusting (training) weights</a:t>
            </a:r>
          </a:p>
          <a:p>
            <a:r>
              <a:rPr lang="en-US" dirty="0"/>
              <a:t>Process of learning is completed when the output accurately determines the input</a:t>
            </a:r>
          </a:p>
          <a:p>
            <a:r>
              <a:rPr lang="en-US" dirty="0"/>
              <a:t>Convolutional neural network is a artificial neural network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6</a:t>
            </a:fld>
            <a:endParaRPr lang="en-US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32092" y="4480881"/>
            <a:ext cx="3317166" cy="201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2448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Heatmaps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Heatmaps are visual outputs of CNNs for pose estimation</a:t>
            </a:r>
          </a:p>
          <a:p>
            <a:r>
              <a:rPr lang="en-US" dirty="0"/>
              <a:t>Also used to train a CNN</a:t>
            </a:r>
          </a:p>
          <a:p>
            <a:r>
              <a:rPr lang="en-US" dirty="0"/>
              <a:t>Red indicates high probability of a joint</a:t>
            </a:r>
          </a:p>
          <a:p>
            <a:r>
              <a:rPr lang="en-US" dirty="0"/>
              <a:t>Blue indicates low probability of a joint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7</a:t>
            </a:fld>
            <a:endParaRPr lang="en-US" sz="16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5071" y="4307768"/>
            <a:ext cx="7291207" cy="148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4113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methodology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85" y="1935921"/>
            <a:ext cx="10584180" cy="361528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8</a:t>
            </a:fld>
            <a:endParaRPr lang="en-US" sz="16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43628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Image Pose Estimation Results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675" y="1935921"/>
            <a:ext cx="9143999" cy="457200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z="1600" smtClean="0"/>
              <a:t>9</a:t>
            </a:fld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36463660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TM04033921[[fn=Damask]]</Template>
  <TotalTime>2497</TotalTime>
  <Words>774</Words>
  <Application>Microsoft Office PowerPoint</Application>
  <PresentationFormat>Widescreen</PresentationFormat>
  <Paragraphs>141</Paragraphs>
  <Slides>16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Bookman Old Style</vt:lpstr>
      <vt:lpstr>Calibri</vt:lpstr>
      <vt:lpstr>Rockwell</vt:lpstr>
      <vt:lpstr>Damask</vt:lpstr>
      <vt:lpstr>Pose Estimation in hockey videos using convolutional neural networks</vt:lpstr>
      <vt:lpstr>What are some challenges when evaluating hockey player performance?</vt:lpstr>
      <vt:lpstr>Previous Works</vt:lpstr>
      <vt:lpstr>Pose Estimation</vt:lpstr>
      <vt:lpstr>Convolutional Neural Networks (CNNs)</vt:lpstr>
      <vt:lpstr>Convolutional Neural NeTworks</vt:lpstr>
      <vt:lpstr>Heatmaps</vt:lpstr>
      <vt:lpstr>methodology</vt:lpstr>
      <vt:lpstr>Image Pose Estimation Results</vt:lpstr>
      <vt:lpstr>Image pose Estimation Results</vt:lpstr>
      <vt:lpstr>Image Pose Estimation Results</vt:lpstr>
      <vt:lpstr>Image Pose Estimation Results</vt:lpstr>
      <vt:lpstr>Video Pose Estimation Results</vt:lpstr>
      <vt:lpstr>Impact</vt:lpstr>
      <vt:lpstr>Impact: Action Recognition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Pose Estimation in hockey videos using convolutional neural networks</dc:title>
  <dc:creator>helmut neher</dc:creator>
  <cp:lastModifiedBy>Michael Schuckers</cp:lastModifiedBy>
  <cp:revision>76</cp:revision>
  <dcterms:created xsi:type="dcterms:W3CDTF">2017-05-02T13:39:52Z</dcterms:created>
  <dcterms:modified xsi:type="dcterms:W3CDTF">2017-05-09T12:36:28Z</dcterms:modified>
</cp:coreProperties>
</file>