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9" r:id="rId4"/>
    <p:sldId id="257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8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9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C3D8E5-6E4E-4E2F-8BDA-156A3D569FC6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30C541-1F24-47B4-A532-0AC25BE4F5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Beyond +/-: </a:t>
            </a:r>
            <a:br>
              <a:rPr lang="en-US" sz="2400" dirty="0" smtClean="0"/>
            </a:br>
            <a:r>
              <a:rPr lang="en-US" sz="2400" dirty="0" smtClean="0"/>
              <a:t>A Rating System to Compare NHL Players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7010400" cy="76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Dennis F. Lock</a:t>
            </a:r>
          </a:p>
          <a:p>
            <a:r>
              <a:rPr lang="en-US" dirty="0" smtClean="0"/>
              <a:t>Michael E. </a:t>
            </a:r>
            <a:r>
              <a:rPr lang="en-US" dirty="0" smtClean="0"/>
              <a:t>Schuckers</a:t>
            </a:r>
          </a:p>
          <a:p>
            <a:r>
              <a:rPr lang="en-US" dirty="0" smtClean="0"/>
              <a:t>St. Lawrence University</a:t>
            </a:r>
            <a:endParaRPr lang="en-US" dirty="0"/>
          </a:p>
        </p:txBody>
      </p:sp>
      <p:pic>
        <p:nvPicPr>
          <p:cNvPr id="4" name="Picture 3" descr="nhl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57200"/>
            <a:ext cx="2667000" cy="3028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Play Values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0" name="Equation" r:id="rId3" imgW="114120" imgH="21564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219200"/>
          <a:ext cx="603504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219200"/>
                <a:gridCol w="1249680"/>
                <a:gridCol w="1508760"/>
              </a:tblGrid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Play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GS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(k)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(k)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Blocked Shot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0.0164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*0.0957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Faceoff Won (Def)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0.0027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-0.0017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Faceoff Won (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Neu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0.0006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0.0007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Faceoff Won (Off)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0.0119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0.0009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0.0110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Giveaway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0.0021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0.0247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-0.0226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--------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--------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0.0039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0.0085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-0.0046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Missed Shot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0.0125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0.0029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0.0094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Penalty (2)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0.0225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0.1759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-0.1534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Shot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0.0171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0.0024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*0.1226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Takeaway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0.0203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0.0029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0.0174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5715000"/>
            <a:ext cx="8458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* Indicates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adjustment for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9000" y="5715000"/>
          <a:ext cx="1905000" cy="628650"/>
        </p:xfrm>
        <a:graphic>
          <a:graphicData uri="http://schemas.openxmlformats.org/presentationml/2006/ole">
            <p:oleObj spid="_x0000_s22531" name="Equation" r:id="rId4" imgW="12697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Gathering Data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play-by-play and matching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time on ice data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provided for the 1,230 games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by the NHL we create an on ice matrix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(359,322 plays x 1,053 players).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Each Play every player will receive a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1 if the player is on the ice for the home team,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-1 if the player is on the ice for the away team,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0 if the player is not present on the ice</a:t>
            </a:r>
          </a:p>
          <a:p>
            <a:pPr lvl="1">
              <a:spcBef>
                <a:spcPts val="0"/>
              </a:spcBef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Also using the play-by-play and using the play values created by our model discussed previously we create a vector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(359,322 plays) with the value for each play.</a:t>
            </a:r>
          </a:p>
          <a:p>
            <a:pPr lvl="1">
              <a:spcBef>
                <a:spcPts val="0"/>
              </a:spcBef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Where for the home team the value of the play is its value, but for the away team the value of the play is (-1) times its value.</a:t>
            </a:r>
          </a:p>
          <a:p>
            <a:pPr lvl="2"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Ex./ Missed shot home = 0.0094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      Missed shot away = -0.0094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Expanded Plus/minus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Using our on ice matrix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our play value vector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we can create an expanded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plus/minus rating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vector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1,053 players that played in the 2006/2007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season,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accounting for all plays.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For traditional plus minus the only plays involved would be goals, and all elements of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would be plus or minus 1.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2362200"/>
          <a:ext cx="1143000" cy="381000"/>
        </p:xfrm>
        <a:graphic>
          <a:graphicData uri="http://schemas.openxmlformats.org/presentationml/2006/ole">
            <p:oleObj spid="_x0000_s24578" name="Equation" r:id="rId3" imgW="5713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Expanded Plus/minus Top Ten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2" name="Equation" r:id="rId3" imgW="114120" imgH="21564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1371600"/>
          <a:ext cx="6324600" cy="43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114"/>
                <a:gridCol w="1277697"/>
                <a:gridCol w="1309639"/>
                <a:gridCol w="1581150"/>
              </a:tblGrid>
              <a:tr h="3948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Player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Team (#)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Position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J. Thornton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SJS (19)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142.9346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T. Holmstrom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DET (96)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125.197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P. Datsyuk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DET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(13)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121.8541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T. </a:t>
                      </a:r>
                      <a:r>
                        <a:rPr lang="en-US" sz="18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Selanne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ANA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(8)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121.7894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D. Boyle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TBL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(22)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118.0914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J. </a:t>
                      </a:r>
                      <a:r>
                        <a:rPr lang="en-US" sz="18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Cheechoo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SJS (14)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115.1877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D. Heatley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OTT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(15)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112.3418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D.</a:t>
                      </a:r>
                      <a:r>
                        <a:rPr lang="en-US" sz="18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Alfredsson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OTT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(11)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108.1482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J. </a:t>
                      </a:r>
                      <a:r>
                        <a:rPr lang="en-US" sz="18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Jagr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NYR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(68)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107.3668</a:t>
                      </a: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M.</a:t>
                      </a:r>
                      <a:r>
                        <a:rPr lang="en-US" sz="18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Schneider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DET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(23)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105.428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Least Squares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 (adjusting for other players 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ice)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With our play values, matrix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and vector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we create a model similar to Rosenbaum’s model for basketball,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the value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play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	1 if the player is on ice at home,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	-1 if the player is on ice away,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	0 if the player is not on ice.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the rating for player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Treating each play as an observation we have over 359,000 observations from the 2006/2007 season.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32100" y="2057400"/>
          <a:ext cx="3860800" cy="482600"/>
        </p:xfrm>
        <a:graphic>
          <a:graphicData uri="http://schemas.openxmlformats.org/presentationml/2006/ole">
            <p:oleObj spid="_x0000_s26626" name="Equation" r:id="rId3" imgW="1930320" imgH="241200" progId="Equation.3">
              <p:embed/>
            </p:oleObj>
          </a:graphicData>
        </a:graphic>
      </p:graphicFrame>
      <p:sp>
        <p:nvSpPr>
          <p:cNvPr id="5" name="Left Brace 4"/>
          <p:cNvSpPr/>
          <p:nvPr/>
        </p:nvSpPr>
        <p:spPr>
          <a:xfrm>
            <a:off x="3124200" y="3048000"/>
            <a:ext cx="152400" cy="9144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Least Squares Model Top Ten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8674" name="Equation" r:id="rId3" imgW="114120" imgH="21564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1371600"/>
          <a:ext cx="6324600" cy="43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114"/>
                <a:gridCol w="1277697"/>
                <a:gridCol w="1309639"/>
                <a:gridCol w="1581150"/>
              </a:tblGrid>
              <a:tr h="3948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Player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Team (#)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Position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T. </a:t>
                      </a:r>
                      <a:r>
                        <a:rPr lang="en-US" sz="18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Selanne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ANA (8)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0.0392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C. Perry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ANA (10)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0.0381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J. Staal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PIT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0.0365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T. Moen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ANA (32)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0.0356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C. Drury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BUF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23)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0.0354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S. Doan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PHX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0.0350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D. </a:t>
                      </a:r>
                      <a:r>
                        <a:rPr lang="en-US" sz="18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Sedin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VAN (22)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0.0342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O.</a:t>
                      </a:r>
                      <a:r>
                        <a:rPr lang="en-US" sz="18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Nolan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PHX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(11)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0.0340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S. Crosby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PIT (87)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0.0339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T. </a:t>
                      </a:r>
                      <a:r>
                        <a:rPr lang="en-US" sz="18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Vanek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BUF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0.0338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867400"/>
            <a:ext cx="8458200" cy="6096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*Won the Hart Memorial Trophy for league MVP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Observed - Expected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Model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our play values, matrix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vector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 create a model similar to Rosenbaum’s model for basketball,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1 if home team scored within k seconds</a:t>
            </a: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an indicator 	  -1 if away team scored within k seconds.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  0 if neither team scored within k seconds.</a:t>
            </a: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expected play value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play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1 if the player is on ice at home,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	-1 if the player is on ice away,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0 if the player is not on ice.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rating for player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Treating each play as an observation we have 359,322 observations from the 2006/2007 season.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71763" y="2057400"/>
          <a:ext cx="3724275" cy="390525"/>
        </p:xfrm>
        <a:graphic>
          <a:graphicData uri="http://schemas.openxmlformats.org/presentationml/2006/ole">
            <p:oleObj spid="_x0000_s30722" name="Equation" r:id="rId3" imgW="2298600" imgH="241200" progId="Equation.3">
              <p:embed/>
            </p:oleObj>
          </a:graphicData>
        </a:graphic>
      </p:graphicFrame>
      <p:sp>
        <p:nvSpPr>
          <p:cNvPr id="5" name="Left Brace 4"/>
          <p:cNvSpPr/>
          <p:nvPr/>
        </p:nvSpPr>
        <p:spPr>
          <a:xfrm>
            <a:off x="3124200" y="3810000"/>
            <a:ext cx="152400" cy="8382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4114800" y="2667000"/>
            <a:ext cx="152400" cy="8382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Observed - Expected Model Top Ten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9698" name="Equation" r:id="rId3" imgW="114120" imgH="21564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1371600"/>
          <a:ext cx="6324600" cy="43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114"/>
                <a:gridCol w="1277697"/>
                <a:gridCol w="1309639"/>
                <a:gridCol w="1581150"/>
              </a:tblGrid>
              <a:tr h="3948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Player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Team (#)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Position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i="1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T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Vanek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BUF (26)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0.0247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*S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Crosby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PIT (87)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0.0192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J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Madden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NJD (11)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0.0177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Gomez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NJD (23)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0.0176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Donovan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BOS (22)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0.0175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T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Zajac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NJD (19)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0.0170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J.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Staal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PIT (11)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0.0166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Talbot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PIT (25)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0.0146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O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Nolan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PHX (11)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0.0143</a:t>
                      </a:r>
                    </a:p>
                  </a:txBody>
                  <a:tcPr marL="68580" marR="68580" marT="0" marB="0" anchor="b"/>
                </a:tc>
              </a:tr>
              <a:tr h="3948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Pahlsson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ANA (26)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0.0140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867400"/>
            <a:ext cx="8458200" cy="6096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*Won the Hart Memorial Trophy for league MVP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accounts for goals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Expanded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 for most plays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Adjusted expanded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Least squares model, accounts for other players on ice.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Observed - Expected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Compares actual results to expected performance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Directions for Future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Recognizing special teams situations.</a:t>
            </a:r>
          </a:p>
          <a:p>
            <a:pPr lvl="1"/>
            <a:r>
              <a:rPr lang="en-US" sz="1900" dirty="0" err="1" smtClean="0"/>
              <a:t>i.e</a:t>
            </a:r>
            <a:r>
              <a:rPr lang="en-US" sz="1900" dirty="0" smtClean="0"/>
              <a:t> power play, penalty kill, etc.</a:t>
            </a:r>
          </a:p>
          <a:p>
            <a:pPr lvl="1"/>
            <a:endParaRPr lang="en-US" sz="1900" dirty="0" smtClean="0"/>
          </a:p>
          <a:p>
            <a:r>
              <a:rPr lang="en-US" sz="2200" dirty="0" smtClean="0"/>
              <a:t>Zone information for each play.</a:t>
            </a:r>
          </a:p>
          <a:p>
            <a:pPr lvl="1"/>
            <a:r>
              <a:rPr lang="en-US" sz="1900" dirty="0" smtClean="0"/>
              <a:t>Off, </a:t>
            </a:r>
            <a:r>
              <a:rPr lang="en-US" sz="1900" dirty="0" err="1" smtClean="0"/>
              <a:t>Neu</a:t>
            </a:r>
            <a:r>
              <a:rPr lang="en-US" sz="1900" dirty="0" smtClean="0"/>
              <a:t>, Def</a:t>
            </a:r>
          </a:p>
          <a:p>
            <a:pPr lvl="1"/>
            <a:endParaRPr lang="en-US" sz="1900" dirty="0" smtClean="0"/>
          </a:p>
          <a:p>
            <a:r>
              <a:rPr lang="en-US" sz="2200" dirty="0" smtClean="0"/>
              <a:t>Specific shot information for each shot</a:t>
            </a:r>
          </a:p>
          <a:p>
            <a:pPr lvl="1"/>
            <a:r>
              <a:rPr lang="en-US" sz="1900" dirty="0" smtClean="0"/>
              <a:t>Type of shot (wrist, slap, etc.), distance of shot.</a:t>
            </a:r>
          </a:p>
          <a:p>
            <a:pPr lvl="1"/>
            <a:endParaRPr lang="en-US" sz="1900" dirty="0" smtClean="0"/>
          </a:p>
          <a:p>
            <a:r>
              <a:rPr lang="en-US" sz="2200" dirty="0" smtClean="0"/>
              <a:t>Include shootout information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Understanding Plus/minus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time a goal or point is scored every player on the playing surface for the team scoring receives +1, and every player on the surface for the team being scored on receives -1.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 expand and utilize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plus/minus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develop a few unique rating systems to compare NHL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players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(forwards and defensemen, goalies excluded).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2770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accounts for goals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Expanded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 for most plays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Adjusted expanded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Least squares model, accounts for other players on ice.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Observed - Expected plus/minus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Compares actual results to expected performance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Previous Work by Dr. Dan T. Rosenbaum(2004)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Dr. Rosenbaum designed a method of using least squares and basketball plus/minus to evaluate NBA player performance.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model: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where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MARGIN =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100*(Points per possession for the home team –        			points per possession for the away team)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 i="1" baseline="-25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 if player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playing at home, </a:t>
            </a:r>
          </a:p>
          <a:p>
            <a:pPr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9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	-1 if player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playing away,</a:t>
            </a:r>
          </a:p>
          <a:p>
            <a:pPr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	0 if player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not playing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 Home court advantage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9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 measures the difference between player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the reference 	players, holding the other players constant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Treating each unit of time in a game without a substitution as an observation, he collected more than 60,000 from the 2002/2003, and 2003/2004 seasons.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2286000"/>
          <a:ext cx="4603750" cy="419100"/>
        </p:xfrm>
        <a:graphic>
          <a:graphicData uri="http://schemas.openxmlformats.org/presentationml/2006/ole">
            <p:oleObj spid="_x0000_s2052" name="Equation" r:id="rId4" imgW="2654280" imgH="241200" progId="Equation.3">
              <p:embed/>
            </p:oleObj>
          </a:graphicData>
        </a:graphic>
      </p:graphicFrame>
      <p:sp>
        <p:nvSpPr>
          <p:cNvPr id="8" name="Left Brace 7"/>
          <p:cNvSpPr/>
          <p:nvPr/>
        </p:nvSpPr>
        <p:spPr>
          <a:xfrm>
            <a:off x="2209800" y="3733800"/>
            <a:ext cx="152400" cy="7620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Transferring to the NHL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Ratio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points/substitutions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Far fewer points scored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NBA averages 197.48 points per game, while the NHL averaged 5.75 goals per game in 2006/2007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Many more substitutions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Treating each unit of time in a game without a substitution as an observation does not make much sense.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Solving the Low Scoring Average Problem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Since the scoring rate is so low in the NHL we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decide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method to determine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value for other plays which occur throughout each game.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 shows a list of the plays that the NHL records 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play-by-play file.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3962400"/>
          <a:ext cx="7696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Table 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Blocked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Shot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Face-Off(Def)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Face-Off(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Neu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Face-Off(Off)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Giveaway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Goal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Goalie Pulled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Hit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Missed Shot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Penalty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Shot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Stoppage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Takeaway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Determining Play Values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Goal : 1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Stoppage and Goalie Pulled : 0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Face-Off, Giveaway, Hit, Missed Shot, Penalty, Takeaway:</a:t>
            </a:r>
          </a:p>
          <a:p>
            <a:pPr lvl="1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where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Value of each play,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i,k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 Probability goal scored k seconds after play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G0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i,k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 Probability scored on k seconds after play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Shot, Blocked Shot:</a:t>
            </a:r>
          </a:p>
          <a:p>
            <a:pPr lvl="1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2" name="Equation" r:id="rId3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76600" y="2514600"/>
          <a:ext cx="2413000" cy="381000"/>
        </p:xfrm>
        <a:graphic>
          <a:graphicData uri="http://schemas.openxmlformats.org/presentationml/2006/ole">
            <p:oleObj spid="_x0000_s5123" name="Equation" r:id="rId4" imgW="144756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133600" y="4724400"/>
          <a:ext cx="4846637" cy="698500"/>
        </p:xfrm>
        <a:graphic>
          <a:graphicData uri="http://schemas.openxmlformats.org/presentationml/2006/ole">
            <p:oleObj spid="_x0000_s5124" name="Equation" r:id="rId5" imgW="2908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plays other then goal, stoppage, and goalie pulled: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penalties the value of k is determined by the length of a penalty, most commonly 120 seconds.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all other plays we determined the best value for k to be 10 seconds.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chose this value since after 10 seconds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i,k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)-P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i,k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fluctuate near zero.</a:t>
            </a:r>
          </a:p>
          <a:p>
            <a:pPr lvl="1"/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8" name="Equation" r:id="rId3" imgW="114120" imgH="21564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48000" y="1524000"/>
          <a:ext cx="2413000" cy="381000"/>
        </p:xfrm>
        <a:graphic>
          <a:graphicData uri="http://schemas.openxmlformats.org/presentationml/2006/ole">
            <p:oleObj spid="_x0000_s19462" name="Equation" r:id="rId4" imgW="1447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Equation" r:id="rId3" imgW="114120" imgH="215640" progId="Equation.3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6400" y="1219200"/>
            <a:ext cx="5135563" cy="568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Figure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Change in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r>
              <a:rPr kumimoji="0" lang="en-US" sz="1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i,k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)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–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r>
              <a:rPr kumimoji="0" lang="en-US" sz="1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i,k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Times New Roman" pitchFamily="18" charset="0"/>
                <a:cs typeface="Arial" pitchFamily="34" charset="0"/>
              </a:rPr>
              <a:t>k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seconds following an event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95800" y="1752600"/>
            <a:ext cx="2895600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Shot	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2D9FE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Faceoff(Off)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Hit	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Faceoff(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Neu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Takeaway	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Faceoff(Def)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-Giveaway	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Missed Shot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Blocked Shot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PaperGraph.ep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066800"/>
            <a:ext cx="7315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Play Value Example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Ex./ takeaway: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Using our formula for the value of a takeaway,</a:t>
            </a:r>
          </a:p>
          <a:p>
            <a:pPr lvl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	and the play-by-play provided by the NHL we examine all 17,634 takeaways from the 1,230 games of the 2006/2007 season.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these takeaways we discovered that the team committing a takeaway scored within 10 seconds in 359 occasions, and got scored on in 51.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</a:t>
            </a:r>
          </a:p>
          <a:p>
            <a:pPr lvl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Therefore the value for a takeaway is 0.0174.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2" name="Equation" r:id="rId3" imgW="114120" imgH="21564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581400" y="2286000"/>
          <a:ext cx="2413000" cy="381000"/>
        </p:xfrm>
        <a:graphic>
          <a:graphicData uri="http://schemas.openxmlformats.org/presentationml/2006/ole">
            <p:oleObj spid="_x0000_s20484" name="Equation" r:id="rId4" imgW="1447560" imgH="2286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600200" y="4724400"/>
          <a:ext cx="7239000" cy="698500"/>
        </p:xfrm>
        <a:graphic>
          <a:graphicData uri="http://schemas.openxmlformats.org/presentationml/2006/ole">
            <p:oleObj spid="_x0000_s20485" name="Equation" r:id="rId5" imgW="4343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2005</TotalTime>
  <Words>1099</Words>
  <Application>Microsoft Office PowerPoint</Application>
  <PresentationFormat>On-screen Show (4:3)</PresentationFormat>
  <Paragraphs>377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Origin</vt:lpstr>
      <vt:lpstr>Equation</vt:lpstr>
      <vt:lpstr>Microsoft Equation 3.0</vt:lpstr>
      <vt:lpstr>Beyond +/-:  A Rating System to Compare NHL Players</vt:lpstr>
      <vt:lpstr>Understanding Plus/minus</vt:lpstr>
      <vt:lpstr>Previous Work by Dr. Dan T. Rosenbaum(2004)</vt:lpstr>
      <vt:lpstr>Problem Transferring to the NHL</vt:lpstr>
      <vt:lpstr>Solving the Low Scoring Average Problem</vt:lpstr>
      <vt:lpstr>Determining Play Values</vt:lpstr>
      <vt:lpstr>Value for k</vt:lpstr>
      <vt:lpstr>Value for k</vt:lpstr>
      <vt:lpstr>Play Value Example</vt:lpstr>
      <vt:lpstr>Play Values</vt:lpstr>
      <vt:lpstr>Gathering Data</vt:lpstr>
      <vt:lpstr>Expanded Plus/minus</vt:lpstr>
      <vt:lpstr>Expanded Plus/minus Top Ten</vt:lpstr>
      <vt:lpstr>Least Squares Model (adjusting for other players on ice)</vt:lpstr>
      <vt:lpstr>Least Squares Model Top Ten</vt:lpstr>
      <vt:lpstr>Observed - Expected Model</vt:lpstr>
      <vt:lpstr>Observed - Expected Model Top Ten</vt:lpstr>
      <vt:lpstr>Summary</vt:lpstr>
      <vt:lpstr>Directions for Future Work</vt:lpstr>
      <vt:lpstr>Summary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+/-:  A Rating System to Compare NHL Players</dc:title>
  <dc:creator>Dennis</dc:creator>
  <cp:lastModifiedBy>Dennis</cp:lastModifiedBy>
  <cp:revision>15</cp:revision>
  <dcterms:created xsi:type="dcterms:W3CDTF">2009-07-28T19:08:47Z</dcterms:created>
  <dcterms:modified xsi:type="dcterms:W3CDTF">2009-07-30T23:27:49Z</dcterms:modified>
</cp:coreProperties>
</file>