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75" r:id="rId3"/>
    <p:sldId id="259" r:id="rId4"/>
    <p:sldId id="257" r:id="rId5"/>
    <p:sldId id="260" r:id="rId6"/>
    <p:sldId id="261" r:id="rId7"/>
    <p:sldId id="263" r:id="rId8"/>
    <p:sldId id="262" r:id="rId9"/>
    <p:sldId id="264" r:id="rId10"/>
    <p:sldId id="266" r:id="rId11"/>
    <p:sldId id="267" r:id="rId12"/>
    <p:sldId id="268" r:id="rId13"/>
    <p:sldId id="269" r:id="rId14"/>
    <p:sldId id="270" r:id="rId15"/>
    <p:sldId id="271" r:id="rId16"/>
    <p:sldId id="273" r:id="rId17"/>
    <p:sldId id="272" r:id="rId18"/>
    <p:sldId id="278" r:id="rId19"/>
    <p:sldId id="276" r:id="rId20"/>
    <p:sldId id="277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2D9FE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55" autoAdjust="0"/>
    <p:restoredTop sz="94660"/>
  </p:normalViewPr>
  <p:slideViewPr>
    <p:cSldViewPr>
      <p:cViewPr varScale="1">
        <p:scale>
          <a:sx n="88" d="100"/>
          <a:sy n="88" d="100"/>
        </p:scale>
        <p:origin x="-105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image" Target="../media/image3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3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5.wmf"/><Relationship Id="rId1" Type="http://schemas.openxmlformats.org/officeDocument/2006/relationships/image" Target="../media/image3.w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image" Target="../media/image3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70C3D8E5-6E4E-4E2F-8BDA-156A3D569FC6}" type="datetimeFigureOut">
              <a:rPr lang="en-US" smtClean="0"/>
              <a:pPr/>
              <a:t>7/30/2009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3630C541-1F24-47B4-A532-0AC25BE4F51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Rectangle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Rectangle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C3D8E5-6E4E-4E2F-8BDA-156A3D569FC6}" type="datetimeFigureOut">
              <a:rPr lang="en-US" smtClean="0"/>
              <a:pPr/>
              <a:t>7/30/2009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30C541-1F24-47B4-A532-0AC25BE4F5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C3D8E5-6E4E-4E2F-8BDA-156A3D569FC6}" type="datetimeFigureOut">
              <a:rPr lang="en-US" smtClean="0"/>
              <a:pPr/>
              <a:t>7/30/2009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30C541-1F24-47B4-A532-0AC25BE4F51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Isosceles Triangle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C3D8E5-6E4E-4E2F-8BDA-156A3D569FC6}" type="datetimeFigureOut">
              <a:rPr lang="en-US" smtClean="0"/>
              <a:pPr/>
              <a:t>7/30/2009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30C541-1F24-47B4-A532-0AC25BE4F51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70C3D8E5-6E4E-4E2F-8BDA-156A3D569FC6}" type="datetimeFigureOut">
              <a:rPr lang="en-US" smtClean="0"/>
              <a:pPr/>
              <a:t>7/30/2009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3630C541-1F24-47B4-A532-0AC25BE4F51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C3D8E5-6E4E-4E2F-8BDA-156A3D569FC6}" type="datetimeFigureOut">
              <a:rPr lang="en-US" smtClean="0"/>
              <a:pPr/>
              <a:t>7/30/2009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30C541-1F24-47B4-A532-0AC25BE4F51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C3D8E5-6E4E-4E2F-8BDA-156A3D569FC6}" type="datetimeFigureOut">
              <a:rPr lang="en-US" smtClean="0"/>
              <a:pPr/>
              <a:t>7/30/2009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30C541-1F24-47B4-A532-0AC25BE4F51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C3D8E5-6E4E-4E2F-8BDA-156A3D569FC6}" type="datetimeFigureOut">
              <a:rPr lang="en-US" smtClean="0"/>
              <a:pPr/>
              <a:t>7/30/2009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30C541-1F24-47B4-A532-0AC25BE4F51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C3D8E5-6E4E-4E2F-8BDA-156A3D569FC6}" type="datetimeFigureOut">
              <a:rPr lang="en-US" smtClean="0"/>
              <a:pPr/>
              <a:t>7/30/2009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30C541-1F24-47B4-A532-0AC25BE4F51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C3D8E5-6E4E-4E2F-8BDA-156A3D569FC6}" type="datetimeFigureOut">
              <a:rPr lang="en-US" smtClean="0"/>
              <a:pPr/>
              <a:t>7/30/2009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30C541-1F24-47B4-A532-0AC25BE4F51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C3D8E5-6E4E-4E2F-8BDA-156A3D569FC6}" type="datetimeFigureOut">
              <a:rPr lang="en-US" smtClean="0"/>
              <a:pPr/>
              <a:t>7/30/2009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30C541-1F24-47B4-A532-0AC25BE4F51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70C3D8E5-6E4E-4E2F-8BDA-156A3D569FC6}" type="datetimeFigureOut">
              <a:rPr lang="en-US" smtClean="0"/>
              <a:pPr/>
              <a:t>7/30/2009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3630C541-1F24-47B4-A532-0AC25BE4F51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4" Type="http://schemas.openxmlformats.org/officeDocument/2006/relationships/oleObject" Target="../embeddings/oleObject16.bin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4.v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5.v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3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5" Type="http://schemas.openxmlformats.org/officeDocument/2006/relationships/oleObject" Target="../embeddings/oleObject8.bin"/><Relationship Id="rId4" Type="http://schemas.openxmlformats.org/officeDocument/2006/relationships/oleObject" Target="../embeddings/oleObject7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4" Type="http://schemas.openxmlformats.org/officeDocument/2006/relationships/oleObject" Target="../embeddings/oleObject10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7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5" Type="http://schemas.openxmlformats.org/officeDocument/2006/relationships/oleObject" Target="../embeddings/oleObject14.bin"/><Relationship Id="rId4" Type="http://schemas.openxmlformats.org/officeDocument/2006/relationships/oleObject" Target="../embeddings/oleObject13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2400" dirty="0" smtClean="0"/>
              <a:t>Beyond +/-: </a:t>
            </a:r>
            <a:br>
              <a:rPr lang="en-US" sz="2400" dirty="0" smtClean="0"/>
            </a:br>
            <a:r>
              <a:rPr lang="en-US" sz="2400" dirty="0" smtClean="0"/>
              <a:t>A Rating System to Compare NHL Players</a:t>
            </a:r>
            <a:endParaRPr lang="en-US" sz="2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5029200"/>
            <a:ext cx="7010400" cy="762000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Dennis F. Lock</a:t>
            </a:r>
          </a:p>
          <a:p>
            <a:r>
              <a:rPr lang="en-US" dirty="0" smtClean="0"/>
              <a:t>Michael E. </a:t>
            </a:r>
            <a:r>
              <a:rPr lang="en-US" dirty="0" smtClean="0"/>
              <a:t>Schuckers</a:t>
            </a:r>
          </a:p>
          <a:p>
            <a:r>
              <a:rPr lang="en-US" dirty="0" smtClean="0"/>
              <a:t>St. Lawrence University</a:t>
            </a:r>
            <a:endParaRPr lang="en-US" dirty="0"/>
          </a:p>
        </p:txBody>
      </p:sp>
      <p:pic>
        <p:nvPicPr>
          <p:cNvPr id="4" name="Picture 3" descr="nhl_logo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71800" y="457200"/>
            <a:ext cx="2667000" cy="302815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Play Values</a:t>
            </a:r>
            <a:endParaRPr lang="en-US" sz="28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458200" cy="493776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			</a:t>
            </a: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p:oleObj spid="_x0000_s22530" name="Equation" r:id="rId3" imgW="114120" imgH="215640" progId="Equation.3">
              <p:embed/>
            </p:oleObj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762000" y="1219200"/>
          <a:ext cx="6035040" cy="4419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/>
                <a:gridCol w="1219200"/>
                <a:gridCol w="1249680"/>
                <a:gridCol w="1508760"/>
              </a:tblGrid>
              <a:tr h="36830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Play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P</a:t>
                      </a:r>
                      <a:r>
                        <a:rPr lang="en-US" baseline="-25000" dirty="0" smtClean="0">
                          <a:latin typeface="Times New Roman" pitchFamily="18" charset="0"/>
                          <a:cs typeface="Times New Roman" pitchFamily="18" charset="0"/>
                        </a:rPr>
                        <a:t>GS</a:t>
                      </a:r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(k)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P</a:t>
                      </a:r>
                      <a:r>
                        <a:rPr lang="en-US" baseline="-25000" dirty="0" smtClean="0">
                          <a:latin typeface="Times New Roman" pitchFamily="18" charset="0"/>
                          <a:cs typeface="Times New Roman" pitchFamily="18" charset="0"/>
                        </a:rPr>
                        <a:t>GO</a:t>
                      </a:r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(k)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Value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6830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Blocked Shot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0.0040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0.0164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*0.0957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6830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Faceoff Won (Def)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0.0011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0.0027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-0.0017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6830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Faceoff Won (</a:t>
                      </a:r>
                      <a:r>
                        <a:rPr lang="en-US" dirty="0" err="1" smtClean="0">
                          <a:latin typeface="Times New Roman" pitchFamily="18" charset="0"/>
                          <a:cs typeface="Times New Roman" pitchFamily="18" charset="0"/>
                        </a:rPr>
                        <a:t>Neu</a:t>
                      </a:r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0.0013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0.0006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0.0007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6830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Faceoff Won (Off)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0.0119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0.0009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0.0110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6830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Giveaway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0.0021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0.0247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-0.0226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6830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Goal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--------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--------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6830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Hit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0.0039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0.0085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-0.0046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6830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Missed Shot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0.0125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0.0029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0.0094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6830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Penalty (2)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0.0225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0.1759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-0.1534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6830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Shot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0.0171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0.0024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*0.1226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6830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Takeaway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0.0203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0.0029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0.0174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Content Placeholder 2"/>
          <p:cNvSpPr txBox="1">
            <a:spLocks/>
          </p:cNvSpPr>
          <p:nvPr/>
        </p:nvSpPr>
        <p:spPr>
          <a:xfrm>
            <a:off x="685800" y="5715000"/>
            <a:ext cx="8458200" cy="6096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6000"/>
              <a:buFont typeface="Wingdings 3"/>
              <a:buChar char=""/>
              <a:tabLst/>
              <a:defRPr/>
            </a:pPr>
            <a:r>
              <a:rPr lang="en-US" noProof="0" dirty="0" smtClean="0">
                <a:latin typeface="Times New Roman" pitchFamily="18" charset="0"/>
                <a:cs typeface="Times New Roman" pitchFamily="18" charset="0"/>
              </a:rPr>
              <a:t>* Indicates </a:t>
            </a:r>
            <a:r>
              <a:rPr lang="en-US" noProof="0" dirty="0" smtClean="0">
                <a:latin typeface="Times New Roman" pitchFamily="18" charset="0"/>
                <a:cs typeface="Times New Roman" pitchFamily="18" charset="0"/>
              </a:rPr>
              <a:t>adjustment for </a:t>
            </a:r>
            <a:endParaRPr kumimoji="0" lang="en-US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3429000" y="5715000"/>
          <a:ext cx="1905000" cy="628650"/>
        </p:xfrm>
        <a:graphic>
          <a:graphicData uri="http://schemas.openxmlformats.org/presentationml/2006/ole">
            <p:oleObj spid="_x0000_s22531" name="Equation" r:id="rId4" imgW="1269720" imgH="4190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Gathering Data</a:t>
            </a:r>
            <a:endParaRPr lang="en-US" sz="28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458200" cy="4937760"/>
          </a:xfrm>
        </p:spPr>
        <p:txBody>
          <a:bodyPr>
            <a:normAutofit lnSpcReduction="10000"/>
          </a:bodyPr>
          <a:lstStyle/>
          <a:p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Using 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each play-by-play and matching 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time on ice data 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provided for the 1,230 games 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by the NHL we create an on ice matrix </a:t>
            </a:r>
            <a:r>
              <a:rPr lang="en-US" sz="2200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(359,322 plays x 1,053 players).</a:t>
            </a:r>
          </a:p>
          <a:p>
            <a:pPr lvl="1">
              <a:spcBef>
                <a:spcPts val="0"/>
              </a:spcBef>
            </a:pP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For Each Play every player will receive a</a:t>
            </a:r>
          </a:p>
          <a:p>
            <a:pPr lvl="1">
              <a:spcBef>
                <a:spcPts val="0"/>
              </a:spcBef>
              <a:buNone/>
            </a:pP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		1 if the player is on the ice for the home team,</a:t>
            </a:r>
          </a:p>
          <a:p>
            <a:pPr lvl="1">
              <a:spcBef>
                <a:spcPts val="0"/>
              </a:spcBef>
              <a:buNone/>
            </a:pP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		-1 if the player is on the ice for the away team,</a:t>
            </a:r>
          </a:p>
          <a:p>
            <a:pPr lvl="1">
              <a:spcBef>
                <a:spcPts val="0"/>
              </a:spcBef>
              <a:buNone/>
            </a:pP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		0 if the player is not present on the ice</a:t>
            </a:r>
          </a:p>
          <a:p>
            <a:pPr lvl="1">
              <a:spcBef>
                <a:spcPts val="0"/>
              </a:spcBef>
              <a:buNone/>
            </a:pPr>
            <a:endParaRPr lang="en-US" sz="1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0"/>
              </a:spcBef>
            </a:pP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Also using the play-by-play and using the play values created by our model discussed previously we create a vector </a:t>
            </a:r>
            <a:r>
              <a:rPr lang="en-US" sz="2200" i="1" dirty="0" smtClean="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(359,322 plays) with the value for each play.</a:t>
            </a:r>
          </a:p>
          <a:p>
            <a:pPr lvl="1">
              <a:spcBef>
                <a:spcPts val="0"/>
              </a:spcBef>
            </a:pPr>
            <a:r>
              <a:rPr lang="en-US" sz="1900" dirty="0" smtClean="0">
                <a:latin typeface="Times New Roman" pitchFamily="18" charset="0"/>
                <a:cs typeface="Times New Roman" pitchFamily="18" charset="0"/>
              </a:rPr>
              <a:t>Where for the home team the value of the play is its value, but for the away team the value of the play is (-1) times its value.</a:t>
            </a:r>
          </a:p>
          <a:p>
            <a:pPr lvl="2">
              <a:spcBef>
                <a:spcPts val="0"/>
              </a:spcBef>
            </a:pP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Ex./ Missed shot home = 0.0094</a:t>
            </a:r>
          </a:p>
          <a:p>
            <a:pPr lvl="2">
              <a:spcBef>
                <a:spcPts val="0"/>
              </a:spcBef>
              <a:buNone/>
            </a:pP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		      Missed shot away = -0.0094</a:t>
            </a:r>
            <a:endParaRPr lang="en-US" sz="1200" dirty="0" smtClean="0">
              <a:latin typeface="Times New Roman" pitchFamily="18" charset="0"/>
              <a:cs typeface="Times New Roman" pitchFamily="18" charset="0"/>
            </a:endParaRPr>
          </a:p>
          <a:p>
            <a:pPr lvl="1">
              <a:buNone/>
            </a:pP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			</a:t>
            </a:r>
          </a:p>
          <a:p>
            <a:pPr>
              <a:buNone/>
            </a:pP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			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Expanded Plus/minus</a:t>
            </a:r>
            <a:endParaRPr lang="en-US" sz="28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458200" cy="4937760"/>
          </a:xfrm>
        </p:spPr>
        <p:txBody>
          <a:bodyPr>
            <a:normAutofit lnSpcReduction="10000"/>
          </a:bodyPr>
          <a:lstStyle/>
          <a:p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Using our on ice matrix </a:t>
            </a:r>
            <a:r>
              <a:rPr lang="en-US" sz="2200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and our play value vector </a:t>
            </a:r>
            <a:r>
              <a:rPr lang="en-US" sz="2200" i="1" dirty="0" smtClean="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we can create an expanded 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plus/minus rating 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vector </a:t>
            </a:r>
            <a:r>
              <a:rPr lang="en-US" sz="2200" i="1" dirty="0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for 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all of 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the 1,053 players that played in the 2006/2007 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season, 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accounting for all plays.</a:t>
            </a:r>
          </a:p>
          <a:p>
            <a:endParaRPr lang="en-US" sz="2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2200" dirty="0" smtClean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en-US" sz="1900" dirty="0" smtClean="0">
                <a:latin typeface="Times New Roman" pitchFamily="18" charset="0"/>
                <a:cs typeface="Times New Roman" pitchFamily="18" charset="0"/>
              </a:rPr>
              <a:t>For traditional plus minus the only plays involved would be goals, and all elements of </a:t>
            </a:r>
            <a:r>
              <a:rPr lang="en-US" sz="1900" i="1" dirty="0" smtClean="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sz="1900" dirty="0" smtClean="0">
                <a:latin typeface="Times New Roman" pitchFamily="18" charset="0"/>
                <a:cs typeface="Times New Roman" pitchFamily="18" charset="0"/>
              </a:rPr>
              <a:t> would be plus or minus 1.</a:t>
            </a:r>
          </a:p>
          <a:p>
            <a:endParaRPr lang="en-US" sz="22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22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200" dirty="0" smtClean="0">
              <a:latin typeface="Times New Roman" pitchFamily="18" charset="0"/>
              <a:cs typeface="Times New Roman" pitchFamily="18" charset="0"/>
            </a:endParaRPr>
          </a:p>
          <a:p>
            <a:pPr lvl="1">
              <a:buNone/>
            </a:pPr>
            <a:endParaRPr lang="en-US" sz="1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			</a:t>
            </a: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3657600" y="2362200"/>
          <a:ext cx="1143000" cy="381000"/>
        </p:xfrm>
        <a:graphic>
          <a:graphicData uri="http://schemas.openxmlformats.org/presentationml/2006/ole">
            <p:oleObj spid="_x0000_s24578" name="Equation" r:id="rId3" imgW="571320" imgH="1904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Expanded Plus/minus Top Ten</a:t>
            </a:r>
            <a:endParaRPr lang="en-US" sz="2800" i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p:oleObj spid="_x0000_s25602" name="Equation" r:id="rId3" imgW="114120" imgH="215640" progId="Equation.3">
              <p:embed/>
            </p:oleObj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1219200" y="1371600"/>
          <a:ext cx="6324600" cy="43434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56114"/>
                <a:gridCol w="1277697"/>
                <a:gridCol w="1309639"/>
                <a:gridCol w="1581150"/>
              </a:tblGrid>
              <a:tr h="394855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Player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Team (#)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Position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i="1" dirty="0" smtClean="0">
                          <a:latin typeface="Times New Roman" pitchFamily="18" charset="0"/>
                          <a:cs typeface="Times New Roman" pitchFamily="18" charset="0"/>
                        </a:rPr>
                        <a:t>R</a:t>
                      </a:r>
                      <a:endParaRPr lang="en-US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94855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 J. Thornton</a:t>
                      </a:r>
                      <a:endParaRPr lang="en-US" sz="18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SJS (19)</a:t>
                      </a:r>
                      <a:endParaRPr 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C</a:t>
                      </a:r>
                      <a:endParaRPr 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142.9346</a:t>
                      </a:r>
                    </a:p>
                  </a:txBody>
                  <a:tcPr marL="9525" marR="9525" marT="9525" marB="0" anchor="b"/>
                </a:tc>
              </a:tr>
              <a:tr h="394855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 T. Holmstrom</a:t>
                      </a:r>
                      <a:endParaRPr lang="en-US" sz="18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DET (96)</a:t>
                      </a:r>
                      <a:endParaRPr 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RW</a:t>
                      </a:r>
                      <a:endParaRPr 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latin typeface="Times New Roman" pitchFamily="18" charset="0"/>
                          <a:cs typeface="Times New Roman" pitchFamily="18" charset="0"/>
                        </a:rPr>
                        <a:t>125.197</a:t>
                      </a:r>
                    </a:p>
                  </a:txBody>
                  <a:tcPr marL="9525" marR="9525" marT="9525" marB="0" anchor="b"/>
                </a:tc>
              </a:tr>
              <a:tr h="394855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 P. Datsyuk</a:t>
                      </a:r>
                      <a:endParaRPr lang="en-US" sz="18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DET</a:t>
                      </a:r>
                      <a:r>
                        <a:rPr lang="en-US" sz="1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(13)</a:t>
                      </a:r>
                      <a:endParaRPr 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C</a:t>
                      </a:r>
                      <a:endParaRPr 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latin typeface="Times New Roman" pitchFamily="18" charset="0"/>
                          <a:cs typeface="Times New Roman" pitchFamily="18" charset="0"/>
                        </a:rPr>
                        <a:t>121.8541</a:t>
                      </a:r>
                    </a:p>
                  </a:txBody>
                  <a:tcPr marL="9525" marR="9525" marT="9525" marB="0" anchor="b"/>
                </a:tc>
              </a:tr>
              <a:tr h="394855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 T. </a:t>
                      </a:r>
                      <a:r>
                        <a:rPr lang="en-US" sz="1800" b="0" i="0" u="none" strike="noStrike" dirty="0" err="1" smtClean="0">
                          <a:latin typeface="Times New Roman" pitchFamily="18" charset="0"/>
                          <a:cs typeface="Times New Roman" pitchFamily="18" charset="0"/>
                        </a:rPr>
                        <a:t>Selanne</a:t>
                      </a:r>
                      <a:endParaRPr lang="en-US" sz="18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ANA</a:t>
                      </a:r>
                      <a:r>
                        <a:rPr lang="en-US" sz="1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(8)</a:t>
                      </a:r>
                      <a:endParaRPr 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RW</a:t>
                      </a:r>
                      <a:endParaRPr 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latin typeface="Times New Roman" pitchFamily="18" charset="0"/>
                          <a:cs typeface="Times New Roman" pitchFamily="18" charset="0"/>
                        </a:rPr>
                        <a:t>121.7894</a:t>
                      </a:r>
                    </a:p>
                  </a:txBody>
                  <a:tcPr marL="9525" marR="9525" marT="9525" marB="0" anchor="b"/>
                </a:tc>
              </a:tr>
              <a:tr h="394855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 D. Boyle</a:t>
                      </a:r>
                      <a:endParaRPr lang="en-US" sz="18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TBL</a:t>
                      </a:r>
                      <a:r>
                        <a:rPr lang="en-US" sz="1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(22)</a:t>
                      </a:r>
                      <a:endParaRPr 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D</a:t>
                      </a:r>
                      <a:endParaRPr 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latin typeface="Times New Roman" pitchFamily="18" charset="0"/>
                          <a:cs typeface="Times New Roman" pitchFamily="18" charset="0"/>
                        </a:rPr>
                        <a:t>118.0914</a:t>
                      </a:r>
                    </a:p>
                  </a:txBody>
                  <a:tcPr marL="9525" marR="9525" marT="9525" marB="0" anchor="b"/>
                </a:tc>
              </a:tr>
              <a:tr h="394855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 J. </a:t>
                      </a:r>
                      <a:r>
                        <a:rPr lang="en-US" sz="1800" b="0" i="0" u="none" strike="noStrike" dirty="0" err="1" smtClean="0">
                          <a:latin typeface="Times New Roman" pitchFamily="18" charset="0"/>
                          <a:cs typeface="Times New Roman" pitchFamily="18" charset="0"/>
                        </a:rPr>
                        <a:t>Cheechoo</a:t>
                      </a:r>
                      <a:endParaRPr lang="en-US" sz="18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SJS (14)</a:t>
                      </a:r>
                      <a:endParaRPr 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RW</a:t>
                      </a:r>
                      <a:endParaRPr 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latin typeface="Times New Roman" pitchFamily="18" charset="0"/>
                          <a:cs typeface="Times New Roman" pitchFamily="18" charset="0"/>
                        </a:rPr>
                        <a:t>115.1877</a:t>
                      </a:r>
                    </a:p>
                  </a:txBody>
                  <a:tcPr marL="9525" marR="9525" marT="9525" marB="0" anchor="b"/>
                </a:tc>
              </a:tr>
              <a:tr h="394855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 D. Heatley</a:t>
                      </a:r>
                      <a:endParaRPr lang="en-US" sz="18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OTT</a:t>
                      </a:r>
                      <a:r>
                        <a:rPr lang="en-US" sz="1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(15)</a:t>
                      </a:r>
                      <a:endParaRPr 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LW</a:t>
                      </a:r>
                      <a:endParaRPr 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latin typeface="Times New Roman" pitchFamily="18" charset="0"/>
                          <a:cs typeface="Times New Roman" pitchFamily="18" charset="0"/>
                        </a:rPr>
                        <a:t>112.3418</a:t>
                      </a:r>
                    </a:p>
                  </a:txBody>
                  <a:tcPr marL="9525" marR="9525" marT="9525" marB="0" anchor="b"/>
                </a:tc>
              </a:tr>
              <a:tr h="394855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 D.</a:t>
                      </a:r>
                      <a:r>
                        <a:rPr lang="en-US" sz="1800" b="0" i="0" u="none" strike="noStrike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8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Alfredsson</a:t>
                      </a:r>
                      <a:endParaRPr lang="en-US" sz="18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OTT</a:t>
                      </a:r>
                      <a:r>
                        <a:rPr lang="en-US" sz="1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(11)</a:t>
                      </a:r>
                      <a:endParaRPr 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RW</a:t>
                      </a:r>
                      <a:endParaRPr 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108.1482</a:t>
                      </a:r>
                    </a:p>
                  </a:txBody>
                  <a:tcPr marL="9525" marR="9525" marT="9525" marB="0" anchor="b"/>
                </a:tc>
              </a:tr>
              <a:tr h="394855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 J. </a:t>
                      </a:r>
                      <a:r>
                        <a:rPr lang="en-US" sz="1800" b="0" i="0" u="none" strike="noStrike" dirty="0" err="1" smtClean="0">
                          <a:latin typeface="Times New Roman" pitchFamily="18" charset="0"/>
                          <a:cs typeface="Times New Roman" pitchFamily="18" charset="0"/>
                        </a:rPr>
                        <a:t>Jagr</a:t>
                      </a:r>
                      <a:endParaRPr lang="en-US" sz="18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NYR</a:t>
                      </a:r>
                      <a:r>
                        <a:rPr lang="en-US" sz="1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(68)</a:t>
                      </a:r>
                      <a:endParaRPr 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RW</a:t>
                      </a:r>
                      <a:endParaRPr 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107.3668</a:t>
                      </a:r>
                    </a:p>
                  </a:txBody>
                  <a:tcPr marL="9525" marR="9525" marT="9525" marB="0" anchor="b"/>
                </a:tc>
              </a:tr>
              <a:tr h="394855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 M.</a:t>
                      </a:r>
                      <a:r>
                        <a:rPr lang="en-US" sz="1800" b="0" i="0" u="none" strike="noStrike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8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Schneider</a:t>
                      </a:r>
                      <a:endParaRPr lang="en-US" sz="18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DET</a:t>
                      </a:r>
                      <a:r>
                        <a:rPr lang="en-US" sz="1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(23)</a:t>
                      </a:r>
                      <a:endParaRPr 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D</a:t>
                      </a:r>
                      <a:endParaRPr 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105.428</a:t>
                      </a: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Least Squares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Model (adjusting for other players on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ice)</a:t>
            </a:r>
            <a:endParaRPr lang="en-US" sz="28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458200" cy="4937760"/>
          </a:xfrm>
        </p:spPr>
        <p:txBody>
          <a:bodyPr>
            <a:noAutofit/>
          </a:bodyPr>
          <a:lstStyle/>
          <a:p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With our play values, matrix </a:t>
            </a:r>
            <a:r>
              <a:rPr lang="en-US" sz="2200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, and vector </a:t>
            </a:r>
            <a:r>
              <a:rPr lang="en-US" sz="2200" i="1" dirty="0" smtClean="0">
                <a:latin typeface="Times New Roman" pitchFamily="18" charset="0"/>
                <a:cs typeface="Times New Roman" pitchFamily="18" charset="0"/>
              </a:rPr>
              <a:t>Y 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we create a model similar to Rosenbaum’s model for basketball,</a:t>
            </a:r>
          </a:p>
          <a:p>
            <a:endParaRPr lang="en-US" sz="1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		</a:t>
            </a:r>
            <a:endParaRPr lang="en-US" sz="1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where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:	</a:t>
            </a:r>
            <a:r>
              <a:rPr lang="en-US" sz="2200" i="1" dirty="0" smtClean="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sz="2200" i="1" baseline="-25000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is the value 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of 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play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spcBef>
                <a:spcPts val="0"/>
              </a:spcBef>
              <a:buNone/>
            </a:pP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				1 if the player is on ice at home,</a:t>
            </a:r>
          </a:p>
          <a:p>
            <a:pPr>
              <a:spcBef>
                <a:spcPts val="0"/>
              </a:spcBef>
              <a:buNone/>
            </a:pP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			</a:t>
            </a:r>
            <a:r>
              <a:rPr lang="en-US" sz="22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i="1" dirty="0" err="1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2200" i="1" baseline="-25000" dirty="0" err="1" smtClean="0">
                <a:latin typeface="Times New Roman" pitchFamily="18" charset="0"/>
                <a:cs typeface="Times New Roman" pitchFamily="18" charset="0"/>
              </a:rPr>
              <a:t>i,j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is 	-1 if the player is on ice away,</a:t>
            </a:r>
          </a:p>
          <a:p>
            <a:pPr>
              <a:spcBef>
                <a:spcPts val="0"/>
              </a:spcBef>
              <a:buNone/>
            </a:pP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				0 if the player is not on ice.</a:t>
            </a:r>
          </a:p>
          <a:p>
            <a:pPr>
              <a:spcBef>
                <a:spcPts val="0"/>
              </a:spcBef>
              <a:buNone/>
            </a:pP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			</a:t>
            </a:r>
            <a:r>
              <a:rPr lang="en-US" sz="2200" i="1" dirty="0" err="1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2200" i="1" baseline="-25000" dirty="0" err="1" smtClean="0">
                <a:latin typeface="Times New Roman" pitchFamily="18" charset="0"/>
                <a:cs typeface="Times New Roman" pitchFamily="18" charset="0"/>
              </a:rPr>
              <a:t>j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is the rating for player </a:t>
            </a:r>
            <a:r>
              <a:rPr lang="en-US" sz="2200" i="1" dirty="0" smtClean="0">
                <a:latin typeface="Times New Roman" pitchFamily="18" charset="0"/>
                <a:cs typeface="Times New Roman" pitchFamily="18" charset="0"/>
              </a:rPr>
              <a:t>j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spcBef>
                <a:spcPts val="0"/>
              </a:spcBef>
              <a:buNone/>
            </a:pPr>
            <a:endParaRPr lang="en-US" sz="2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0"/>
              </a:spcBef>
            </a:pP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Treating each play as an observation we have over 359,000 observations from the 2006/2007 season.</a:t>
            </a:r>
            <a:endParaRPr lang="en-US" sz="22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1200" dirty="0" smtClean="0">
              <a:latin typeface="Times New Roman" pitchFamily="18" charset="0"/>
              <a:cs typeface="Times New Roman" pitchFamily="18" charset="0"/>
            </a:endParaRPr>
          </a:p>
          <a:p>
            <a:pPr lvl="1">
              <a:buNone/>
            </a:pP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			</a:t>
            </a:r>
          </a:p>
          <a:p>
            <a:pPr>
              <a:buNone/>
            </a:pP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			</a:t>
            </a: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2832100" y="2057400"/>
          <a:ext cx="3860800" cy="482600"/>
        </p:xfrm>
        <a:graphic>
          <a:graphicData uri="http://schemas.openxmlformats.org/presentationml/2006/ole">
            <p:oleObj spid="_x0000_s26626" name="Equation" r:id="rId3" imgW="1930320" imgH="241200" progId="Equation.3">
              <p:embed/>
            </p:oleObj>
          </a:graphicData>
        </a:graphic>
      </p:graphicFrame>
      <p:sp>
        <p:nvSpPr>
          <p:cNvPr id="5" name="Left Brace 4"/>
          <p:cNvSpPr/>
          <p:nvPr/>
        </p:nvSpPr>
        <p:spPr>
          <a:xfrm>
            <a:off x="3124200" y="3048000"/>
            <a:ext cx="152400" cy="914400"/>
          </a:xfrm>
          <a:prstGeom prst="leftBrac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Least Squares Model Top Ten</a:t>
            </a:r>
            <a:endParaRPr lang="en-US" sz="2800" i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p:oleObj spid="_x0000_s28674" name="Equation" r:id="rId3" imgW="114120" imgH="215640" progId="Equation.3">
              <p:embed/>
            </p:oleObj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1219200" y="1371600"/>
          <a:ext cx="6324600" cy="43434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56114"/>
                <a:gridCol w="1277697"/>
                <a:gridCol w="1309639"/>
                <a:gridCol w="1581150"/>
              </a:tblGrid>
              <a:tr h="394855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Player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Team (#)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Position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i="1" dirty="0" smtClean="0">
                          <a:latin typeface="Times New Roman" pitchFamily="18" charset="0"/>
                          <a:cs typeface="Times New Roman" pitchFamily="18" charset="0"/>
                        </a:rPr>
                        <a:t>b</a:t>
                      </a:r>
                      <a:endParaRPr lang="en-US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94855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 T. </a:t>
                      </a:r>
                      <a:r>
                        <a:rPr lang="en-US" sz="1800" b="0" i="0" u="none" strike="noStrike" dirty="0" err="1" smtClean="0">
                          <a:latin typeface="Times New Roman" pitchFamily="18" charset="0"/>
                          <a:cs typeface="Times New Roman" pitchFamily="18" charset="0"/>
                        </a:rPr>
                        <a:t>Selanne</a:t>
                      </a:r>
                      <a:endParaRPr lang="en-US" sz="18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ANA (8)</a:t>
                      </a:r>
                      <a:endParaRPr 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RW</a:t>
                      </a:r>
                      <a:endParaRPr 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0.0392</a:t>
                      </a:r>
                      <a:endParaRPr lang="en-US" sz="18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394855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 C. Perry</a:t>
                      </a:r>
                      <a:endParaRPr lang="en-US" sz="18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ANA (10)</a:t>
                      </a:r>
                      <a:endParaRPr 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RW</a:t>
                      </a:r>
                      <a:endParaRPr 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0.0381</a:t>
                      </a:r>
                      <a:endParaRPr lang="en-US" sz="18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394855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 J. Staal</a:t>
                      </a:r>
                      <a:endParaRPr lang="en-US" sz="18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PIT </a:t>
                      </a:r>
                      <a:r>
                        <a:rPr lang="en-US" sz="1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(</a:t>
                      </a:r>
                      <a:r>
                        <a:rPr lang="en-US" sz="1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11)</a:t>
                      </a:r>
                      <a:endParaRPr 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C</a:t>
                      </a:r>
                      <a:endParaRPr 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0.0365</a:t>
                      </a:r>
                      <a:endParaRPr lang="en-US" sz="18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394855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 T. Moen</a:t>
                      </a:r>
                      <a:endParaRPr lang="en-US" sz="18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ANA (32)</a:t>
                      </a:r>
                      <a:endParaRPr 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LW</a:t>
                      </a:r>
                      <a:endParaRPr 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0.0356</a:t>
                      </a:r>
                      <a:endParaRPr lang="en-US" sz="18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394855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 C. Drury</a:t>
                      </a:r>
                      <a:endParaRPr lang="en-US" sz="18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BUF </a:t>
                      </a:r>
                      <a:r>
                        <a:rPr lang="en-US" sz="1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(</a:t>
                      </a:r>
                      <a:r>
                        <a:rPr lang="en-US" sz="1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23)</a:t>
                      </a:r>
                      <a:endParaRPr 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RW</a:t>
                      </a:r>
                      <a:endParaRPr 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0.0354</a:t>
                      </a:r>
                      <a:endParaRPr lang="en-US" sz="18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394855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 S. Doan</a:t>
                      </a:r>
                      <a:endParaRPr lang="en-US" sz="18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PHX </a:t>
                      </a:r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(</a:t>
                      </a:r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19)</a:t>
                      </a:r>
                      <a:endParaRPr 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RW</a:t>
                      </a:r>
                      <a:endParaRPr 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0.0350</a:t>
                      </a:r>
                      <a:endParaRPr lang="en-US" sz="18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394855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 D. </a:t>
                      </a:r>
                      <a:r>
                        <a:rPr lang="en-US" sz="1800" b="0" i="0" u="none" strike="noStrike" dirty="0" err="1" smtClean="0">
                          <a:latin typeface="Times New Roman" pitchFamily="18" charset="0"/>
                          <a:cs typeface="Times New Roman" pitchFamily="18" charset="0"/>
                        </a:rPr>
                        <a:t>Sedin</a:t>
                      </a:r>
                      <a:endParaRPr lang="en-US" sz="18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VAN (22)</a:t>
                      </a:r>
                      <a:endParaRPr 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RW</a:t>
                      </a:r>
                      <a:endParaRPr 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0.0342</a:t>
                      </a:r>
                      <a:endParaRPr lang="en-US" sz="18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394855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 O.</a:t>
                      </a:r>
                      <a:r>
                        <a:rPr lang="en-US" sz="1800" b="0" i="0" u="none" strike="noStrike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8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Nolan</a:t>
                      </a:r>
                      <a:endParaRPr lang="en-US" sz="18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PHX </a:t>
                      </a:r>
                      <a:r>
                        <a:rPr lang="en-US" sz="1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(11)</a:t>
                      </a:r>
                      <a:endParaRPr 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RW</a:t>
                      </a:r>
                      <a:endParaRPr 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0.0340</a:t>
                      </a:r>
                      <a:endParaRPr lang="en-US" sz="18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394855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8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*</a:t>
                      </a:r>
                      <a:r>
                        <a:rPr lang="en-US" sz="18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S. Crosby</a:t>
                      </a:r>
                      <a:endParaRPr lang="en-US" sz="18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PIT (87)</a:t>
                      </a:r>
                      <a:endParaRPr 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C</a:t>
                      </a:r>
                      <a:endParaRPr 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0.0339</a:t>
                      </a:r>
                      <a:endParaRPr lang="en-US" sz="18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394855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 T. </a:t>
                      </a:r>
                      <a:r>
                        <a:rPr lang="en-US" sz="1800" b="0" i="0" u="none" strike="noStrike" dirty="0" err="1" smtClean="0">
                          <a:latin typeface="Times New Roman" pitchFamily="18" charset="0"/>
                          <a:cs typeface="Times New Roman" pitchFamily="18" charset="0"/>
                        </a:rPr>
                        <a:t>Vanek</a:t>
                      </a:r>
                      <a:endParaRPr lang="en-US" sz="18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BUF </a:t>
                      </a:r>
                      <a:r>
                        <a:rPr lang="en-US" sz="1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(</a:t>
                      </a:r>
                      <a:r>
                        <a:rPr lang="en-US" sz="1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26)</a:t>
                      </a:r>
                      <a:endParaRPr 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LW</a:t>
                      </a:r>
                      <a:endParaRPr 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0.0338</a:t>
                      </a:r>
                      <a:endParaRPr lang="en-US" sz="18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6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5867400"/>
            <a:ext cx="8458200" cy="609600"/>
          </a:xfrm>
        </p:spPr>
        <p:txBody>
          <a:bodyPr>
            <a:normAutofit fontScale="25000" lnSpcReduction="20000"/>
          </a:bodyPr>
          <a:lstStyle/>
          <a:p>
            <a:r>
              <a:rPr lang="en-US" sz="8800" dirty="0" smtClean="0">
                <a:latin typeface="Times New Roman" pitchFamily="18" charset="0"/>
                <a:cs typeface="Times New Roman" pitchFamily="18" charset="0"/>
              </a:rPr>
              <a:t>*Won the Hart Memorial Trophy for league MVP</a:t>
            </a:r>
            <a:r>
              <a:rPr lang="en-US" sz="8800" dirty="0" smtClean="0">
                <a:latin typeface="Times New Roman" pitchFamily="18" charset="0"/>
                <a:cs typeface="Times New Roman" pitchFamily="18" charset="0"/>
              </a:rPr>
              <a:t>.  </a:t>
            </a:r>
            <a:endParaRPr lang="en-US" sz="88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1200" dirty="0" smtClean="0">
              <a:latin typeface="Times New Roman" pitchFamily="18" charset="0"/>
              <a:cs typeface="Times New Roman" pitchFamily="18" charset="0"/>
            </a:endParaRPr>
          </a:p>
          <a:p>
            <a:pPr lvl="1">
              <a:buNone/>
            </a:pP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			</a:t>
            </a:r>
          </a:p>
          <a:p>
            <a:pPr>
              <a:buNone/>
            </a:pP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			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Observed - Expected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Model</a:t>
            </a:r>
            <a:endParaRPr lang="en-US" sz="28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458200" cy="4937760"/>
          </a:xfrm>
        </p:spPr>
        <p:txBody>
          <a:bodyPr>
            <a:noAutofit/>
          </a:bodyPr>
          <a:lstStyle/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With our play values, matrix 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and vector 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Y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we create a model similar to Rosenbaum’s model for basketball,</a:t>
            </a:r>
          </a:p>
          <a:p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0"/>
              </a:spcBef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		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0"/>
              </a:spcBef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where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:	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		  1 if home team scored within k seconds</a:t>
            </a:r>
          </a:p>
          <a:p>
            <a:pPr>
              <a:spcBef>
                <a:spcPts val="0"/>
              </a:spcBef>
              <a:buNone/>
            </a:pP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2000" i="1" baseline="-25000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is an indicator 	  -1 if away team scored within k seconds.</a:t>
            </a:r>
          </a:p>
          <a:p>
            <a:pPr>
              <a:spcBef>
                <a:spcPts val="0"/>
              </a:spcBef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					  0 if neither team scored within k seconds.</a:t>
            </a:r>
          </a:p>
          <a:p>
            <a:pPr>
              <a:spcBef>
                <a:spcPts val="0"/>
              </a:spcBef>
              <a:buNone/>
            </a:pP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sz="2000" i="1" baseline="-25000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000" baseline="-25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is the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expected play value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for play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spcBef>
                <a:spcPts val="0"/>
              </a:spcBef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				1 if the player is on ice at home,</a:t>
            </a:r>
          </a:p>
          <a:p>
            <a:pPr>
              <a:spcBef>
                <a:spcPts val="0"/>
              </a:spcBef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			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2000" i="1" baseline="-25000" dirty="0" err="1" smtClean="0">
                <a:latin typeface="Times New Roman" pitchFamily="18" charset="0"/>
                <a:cs typeface="Times New Roman" pitchFamily="18" charset="0"/>
              </a:rPr>
              <a:t>i,j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is 	-1 if the player is on ice away,</a:t>
            </a:r>
          </a:p>
          <a:p>
            <a:pPr>
              <a:spcBef>
                <a:spcPts val="0"/>
              </a:spcBef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				0 if the player is not on ice.</a:t>
            </a:r>
          </a:p>
          <a:p>
            <a:pPr>
              <a:spcBef>
                <a:spcPts val="0"/>
              </a:spcBef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			</a:t>
            </a:r>
            <a:r>
              <a:rPr lang="el-GR" sz="2000" i="1" dirty="0" smtClean="0">
                <a:latin typeface="Times New Roman" pitchFamily="18" charset="0"/>
                <a:cs typeface="Times New Roman" pitchFamily="18" charset="0"/>
              </a:rPr>
              <a:t>β</a:t>
            </a:r>
            <a:r>
              <a:rPr lang="en-US" sz="2000" i="1" baseline="-25000" dirty="0" smtClean="0">
                <a:latin typeface="Times New Roman" pitchFamily="18" charset="0"/>
                <a:cs typeface="Times New Roman" pitchFamily="18" charset="0"/>
              </a:rPr>
              <a:t>j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is the rating for player 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j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spcBef>
                <a:spcPts val="0"/>
              </a:spcBef>
              <a:buNone/>
            </a:pP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0"/>
              </a:spcBef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Treating each play as an observation we have 359,322 observations from the 2006/2007 season.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lvl="1"/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1200" dirty="0" smtClean="0">
              <a:latin typeface="Times New Roman" pitchFamily="18" charset="0"/>
              <a:cs typeface="Times New Roman" pitchFamily="18" charset="0"/>
            </a:endParaRPr>
          </a:p>
          <a:p>
            <a:pPr lvl="1">
              <a:buNone/>
            </a:pP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			</a:t>
            </a:r>
          </a:p>
          <a:p>
            <a:pPr>
              <a:buNone/>
            </a:pP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			</a:t>
            </a: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2671763" y="2057400"/>
          <a:ext cx="3724275" cy="390525"/>
        </p:xfrm>
        <a:graphic>
          <a:graphicData uri="http://schemas.openxmlformats.org/presentationml/2006/ole">
            <p:oleObj spid="_x0000_s30722" name="Equation" r:id="rId3" imgW="2298600" imgH="241200" progId="Equation.3">
              <p:embed/>
            </p:oleObj>
          </a:graphicData>
        </a:graphic>
      </p:graphicFrame>
      <p:sp>
        <p:nvSpPr>
          <p:cNvPr id="5" name="Left Brace 4"/>
          <p:cNvSpPr/>
          <p:nvPr/>
        </p:nvSpPr>
        <p:spPr>
          <a:xfrm>
            <a:off x="3124200" y="3810000"/>
            <a:ext cx="152400" cy="838200"/>
          </a:xfrm>
          <a:prstGeom prst="leftBrac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Left Brace 5"/>
          <p:cNvSpPr/>
          <p:nvPr/>
        </p:nvSpPr>
        <p:spPr>
          <a:xfrm>
            <a:off x="4114800" y="2667000"/>
            <a:ext cx="152400" cy="838200"/>
          </a:xfrm>
          <a:prstGeom prst="leftBrac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Observed - Expected Model Top Ten</a:t>
            </a:r>
            <a:endParaRPr lang="en-US" sz="2800" i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p:oleObj spid="_x0000_s29698" name="Equation" r:id="rId3" imgW="114120" imgH="215640" progId="Equation.3">
              <p:embed/>
            </p:oleObj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1219200" y="1371600"/>
          <a:ext cx="6324600" cy="43434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56114"/>
                <a:gridCol w="1277697"/>
                <a:gridCol w="1309639"/>
                <a:gridCol w="1581150"/>
              </a:tblGrid>
              <a:tr h="394855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Player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Team (#)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Position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l-GR" i="1" dirty="0" smtClean="0">
                          <a:latin typeface="Times New Roman" pitchFamily="18" charset="0"/>
                          <a:cs typeface="Times New Roman" pitchFamily="18" charset="0"/>
                        </a:rPr>
                        <a:t>β</a:t>
                      </a:r>
                      <a:endParaRPr lang="en-US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94855"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800" dirty="0" smtClean="0">
                          <a:latin typeface="Times New Roman"/>
                          <a:ea typeface="Calibri"/>
                          <a:cs typeface="Times New Roman"/>
                        </a:rPr>
                        <a:t> T</a:t>
                      </a:r>
                      <a:r>
                        <a:rPr lang="en-US" sz="1800" dirty="0">
                          <a:latin typeface="Times New Roman"/>
                          <a:ea typeface="Calibri"/>
                          <a:cs typeface="Times New Roman"/>
                        </a:rPr>
                        <a:t>. </a:t>
                      </a:r>
                      <a:r>
                        <a:rPr lang="en-US" sz="1800" dirty="0" err="1">
                          <a:latin typeface="Times New Roman"/>
                          <a:ea typeface="Calibri"/>
                          <a:cs typeface="Times New Roman"/>
                        </a:rPr>
                        <a:t>Vanek</a:t>
                      </a:r>
                      <a:endParaRPr lang="en-US" sz="1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BUF (26)</a:t>
                      </a:r>
                      <a:endParaRPr 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LW</a:t>
                      </a:r>
                      <a:endParaRPr 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800" dirty="0">
                          <a:latin typeface="Times New Roman"/>
                          <a:ea typeface="Calibri"/>
                          <a:cs typeface="Times New Roman"/>
                        </a:rPr>
                        <a:t>0.0247</a:t>
                      </a:r>
                    </a:p>
                  </a:txBody>
                  <a:tcPr marL="68580" marR="68580" marT="0" marB="0" anchor="b"/>
                </a:tc>
              </a:tr>
              <a:tr h="394855"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800" dirty="0" smtClean="0">
                          <a:latin typeface="Times New Roman"/>
                          <a:ea typeface="Calibri"/>
                          <a:cs typeface="Times New Roman"/>
                        </a:rPr>
                        <a:t> *S</a:t>
                      </a:r>
                      <a:r>
                        <a:rPr lang="en-US" sz="1800" dirty="0">
                          <a:latin typeface="Times New Roman"/>
                          <a:ea typeface="Calibri"/>
                          <a:cs typeface="Times New Roman"/>
                        </a:rPr>
                        <a:t>. Crosby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PIT (87)</a:t>
                      </a:r>
                      <a:endParaRPr 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C</a:t>
                      </a:r>
                      <a:endParaRPr 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800">
                          <a:latin typeface="Times New Roman"/>
                          <a:ea typeface="Calibri"/>
                          <a:cs typeface="Times New Roman"/>
                        </a:rPr>
                        <a:t>0.0192</a:t>
                      </a:r>
                    </a:p>
                  </a:txBody>
                  <a:tcPr marL="68580" marR="68580" marT="0" marB="0" anchor="b"/>
                </a:tc>
              </a:tr>
              <a:tr h="394855"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800" dirty="0" smtClean="0">
                          <a:latin typeface="Times New Roman"/>
                          <a:ea typeface="Calibri"/>
                          <a:cs typeface="Times New Roman"/>
                        </a:rPr>
                        <a:t> J</a:t>
                      </a:r>
                      <a:r>
                        <a:rPr lang="en-US" sz="1800" dirty="0">
                          <a:latin typeface="Times New Roman"/>
                          <a:ea typeface="Calibri"/>
                          <a:cs typeface="Times New Roman"/>
                        </a:rPr>
                        <a:t>. Madden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NJD (11)</a:t>
                      </a:r>
                      <a:endParaRPr 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C</a:t>
                      </a:r>
                      <a:endParaRPr 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800" dirty="0">
                          <a:latin typeface="Times New Roman"/>
                          <a:ea typeface="Calibri"/>
                          <a:cs typeface="Times New Roman"/>
                        </a:rPr>
                        <a:t>0.0177</a:t>
                      </a:r>
                    </a:p>
                  </a:txBody>
                  <a:tcPr marL="68580" marR="68580" marT="0" marB="0" anchor="b"/>
                </a:tc>
              </a:tr>
              <a:tr h="394855"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800" dirty="0" smtClean="0">
                          <a:latin typeface="Times New Roman"/>
                          <a:ea typeface="Calibri"/>
                          <a:cs typeface="Times New Roman"/>
                        </a:rPr>
                        <a:t> S</a:t>
                      </a:r>
                      <a:r>
                        <a:rPr lang="en-US" sz="1800" dirty="0">
                          <a:latin typeface="Times New Roman"/>
                          <a:ea typeface="Calibri"/>
                          <a:cs typeface="Times New Roman"/>
                        </a:rPr>
                        <a:t>. Gomez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NJD (23)</a:t>
                      </a:r>
                      <a:endParaRPr 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C</a:t>
                      </a:r>
                      <a:endParaRPr 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800">
                          <a:latin typeface="Times New Roman"/>
                          <a:ea typeface="Calibri"/>
                          <a:cs typeface="Times New Roman"/>
                        </a:rPr>
                        <a:t>0.0176</a:t>
                      </a:r>
                    </a:p>
                  </a:txBody>
                  <a:tcPr marL="68580" marR="68580" marT="0" marB="0" anchor="b"/>
                </a:tc>
              </a:tr>
              <a:tr h="394855"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800" dirty="0" smtClean="0">
                          <a:latin typeface="Times New Roman"/>
                          <a:ea typeface="Calibri"/>
                          <a:cs typeface="Times New Roman"/>
                        </a:rPr>
                        <a:t> S</a:t>
                      </a:r>
                      <a:r>
                        <a:rPr lang="en-US" sz="1800" dirty="0">
                          <a:latin typeface="Times New Roman"/>
                          <a:ea typeface="Calibri"/>
                          <a:cs typeface="Times New Roman"/>
                        </a:rPr>
                        <a:t>. Donovan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BOS (22)</a:t>
                      </a:r>
                      <a:endParaRPr 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RW</a:t>
                      </a:r>
                      <a:endParaRPr 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800">
                          <a:latin typeface="Times New Roman"/>
                          <a:ea typeface="Calibri"/>
                          <a:cs typeface="Times New Roman"/>
                        </a:rPr>
                        <a:t>0.0175</a:t>
                      </a:r>
                    </a:p>
                  </a:txBody>
                  <a:tcPr marL="68580" marR="68580" marT="0" marB="0" anchor="b"/>
                </a:tc>
              </a:tr>
              <a:tr h="394855"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800" dirty="0" smtClean="0">
                          <a:latin typeface="Times New Roman"/>
                          <a:ea typeface="Calibri"/>
                          <a:cs typeface="Times New Roman"/>
                        </a:rPr>
                        <a:t> T</a:t>
                      </a:r>
                      <a:r>
                        <a:rPr lang="en-US" sz="1800" dirty="0">
                          <a:latin typeface="Times New Roman"/>
                          <a:ea typeface="Calibri"/>
                          <a:cs typeface="Times New Roman"/>
                        </a:rPr>
                        <a:t>. </a:t>
                      </a:r>
                      <a:r>
                        <a:rPr lang="en-US" sz="1800" dirty="0" err="1">
                          <a:latin typeface="Times New Roman"/>
                          <a:ea typeface="Calibri"/>
                          <a:cs typeface="Times New Roman"/>
                        </a:rPr>
                        <a:t>Zajac</a:t>
                      </a:r>
                      <a:endParaRPr lang="en-US" sz="1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NJD (19)</a:t>
                      </a:r>
                      <a:endParaRPr 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C</a:t>
                      </a:r>
                      <a:endParaRPr 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800">
                          <a:latin typeface="Times New Roman"/>
                          <a:ea typeface="Calibri"/>
                          <a:cs typeface="Times New Roman"/>
                        </a:rPr>
                        <a:t>0.0170</a:t>
                      </a:r>
                    </a:p>
                  </a:txBody>
                  <a:tcPr marL="68580" marR="68580" marT="0" marB="0" anchor="b"/>
                </a:tc>
              </a:tr>
              <a:tr h="394855"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800" dirty="0" smtClean="0">
                          <a:latin typeface="Times New Roman"/>
                          <a:ea typeface="Calibri"/>
                          <a:cs typeface="Times New Roman"/>
                        </a:rPr>
                        <a:t> J. </a:t>
                      </a:r>
                      <a:r>
                        <a:rPr lang="en-US" sz="1800" dirty="0">
                          <a:latin typeface="Times New Roman"/>
                          <a:ea typeface="Calibri"/>
                          <a:cs typeface="Times New Roman"/>
                        </a:rPr>
                        <a:t>Staal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PIT (11)</a:t>
                      </a:r>
                      <a:endParaRPr 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C</a:t>
                      </a:r>
                      <a:endParaRPr 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800">
                          <a:latin typeface="Times New Roman"/>
                          <a:ea typeface="Calibri"/>
                          <a:cs typeface="Times New Roman"/>
                        </a:rPr>
                        <a:t>0.0166</a:t>
                      </a:r>
                    </a:p>
                  </a:txBody>
                  <a:tcPr marL="68580" marR="68580" marT="0" marB="0" anchor="b"/>
                </a:tc>
              </a:tr>
              <a:tr h="394855"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800" dirty="0" smtClean="0">
                          <a:latin typeface="Times New Roman"/>
                          <a:ea typeface="Calibri"/>
                          <a:cs typeface="Times New Roman"/>
                        </a:rPr>
                        <a:t> M</a:t>
                      </a:r>
                      <a:r>
                        <a:rPr lang="en-US" sz="1800" dirty="0">
                          <a:latin typeface="Times New Roman"/>
                          <a:ea typeface="Calibri"/>
                          <a:cs typeface="Times New Roman"/>
                        </a:rPr>
                        <a:t>. Talbot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PIT (25)</a:t>
                      </a:r>
                      <a:endParaRPr 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C</a:t>
                      </a:r>
                      <a:endParaRPr 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800">
                          <a:latin typeface="Times New Roman"/>
                          <a:ea typeface="Calibri"/>
                          <a:cs typeface="Times New Roman"/>
                        </a:rPr>
                        <a:t>0.0146</a:t>
                      </a:r>
                    </a:p>
                  </a:txBody>
                  <a:tcPr marL="68580" marR="68580" marT="0" marB="0" anchor="b"/>
                </a:tc>
              </a:tr>
              <a:tr h="394855"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800" dirty="0" smtClean="0">
                          <a:latin typeface="Times New Roman"/>
                          <a:ea typeface="Calibri"/>
                          <a:cs typeface="Times New Roman"/>
                        </a:rPr>
                        <a:t> O</a:t>
                      </a:r>
                      <a:r>
                        <a:rPr lang="en-US" sz="1800" dirty="0">
                          <a:latin typeface="Times New Roman"/>
                          <a:ea typeface="Calibri"/>
                          <a:cs typeface="Times New Roman"/>
                        </a:rPr>
                        <a:t>. Nolan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PHX (11)</a:t>
                      </a:r>
                      <a:endParaRPr 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RW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800" dirty="0">
                          <a:latin typeface="Times New Roman"/>
                          <a:ea typeface="Calibri"/>
                          <a:cs typeface="Times New Roman"/>
                        </a:rPr>
                        <a:t>0.0143</a:t>
                      </a:r>
                    </a:p>
                  </a:txBody>
                  <a:tcPr marL="68580" marR="68580" marT="0" marB="0" anchor="b"/>
                </a:tc>
              </a:tr>
              <a:tr h="394855"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800" dirty="0" smtClean="0">
                          <a:latin typeface="Times New Roman"/>
                          <a:ea typeface="Calibri"/>
                          <a:cs typeface="Times New Roman"/>
                        </a:rPr>
                        <a:t> S</a:t>
                      </a:r>
                      <a:r>
                        <a:rPr lang="en-US" sz="1800" dirty="0">
                          <a:latin typeface="Times New Roman"/>
                          <a:ea typeface="Calibri"/>
                          <a:cs typeface="Times New Roman"/>
                        </a:rPr>
                        <a:t>. </a:t>
                      </a:r>
                      <a:r>
                        <a:rPr lang="en-US" sz="1800" dirty="0" err="1">
                          <a:latin typeface="Times New Roman"/>
                          <a:ea typeface="Calibri"/>
                          <a:cs typeface="Times New Roman"/>
                        </a:rPr>
                        <a:t>Pahlsson</a:t>
                      </a:r>
                      <a:endParaRPr lang="en-US" sz="1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ANA (26)</a:t>
                      </a:r>
                      <a:endParaRPr 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C</a:t>
                      </a:r>
                      <a:endParaRPr 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800" dirty="0">
                          <a:latin typeface="Times New Roman"/>
                          <a:ea typeface="Calibri"/>
                          <a:cs typeface="Times New Roman"/>
                        </a:rPr>
                        <a:t>0.0140</a:t>
                      </a:r>
                    </a:p>
                  </a:txBody>
                  <a:tcPr marL="68580" marR="68580" marT="0" marB="0" anchor="b"/>
                </a:tc>
              </a:tr>
            </a:tbl>
          </a:graphicData>
        </a:graphic>
      </p:graphicFrame>
      <p:sp>
        <p:nvSpPr>
          <p:cNvPr id="6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5867400"/>
            <a:ext cx="8458200" cy="609600"/>
          </a:xfrm>
        </p:spPr>
        <p:txBody>
          <a:bodyPr>
            <a:normAutofit fontScale="25000" lnSpcReduction="20000"/>
          </a:bodyPr>
          <a:lstStyle/>
          <a:p>
            <a:r>
              <a:rPr lang="en-US" sz="8800" dirty="0" smtClean="0">
                <a:latin typeface="Times New Roman" pitchFamily="18" charset="0"/>
                <a:cs typeface="Times New Roman" pitchFamily="18" charset="0"/>
              </a:rPr>
              <a:t>*Won the Hart Memorial Trophy for league MVP</a:t>
            </a:r>
            <a:r>
              <a:rPr lang="en-US" sz="8800" dirty="0" smtClean="0">
                <a:latin typeface="Times New Roman" pitchFamily="18" charset="0"/>
                <a:cs typeface="Times New Roman" pitchFamily="18" charset="0"/>
              </a:rPr>
              <a:t>.  </a:t>
            </a:r>
            <a:endParaRPr lang="en-US" sz="88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1200" dirty="0" smtClean="0">
              <a:latin typeface="Times New Roman" pitchFamily="18" charset="0"/>
              <a:cs typeface="Times New Roman" pitchFamily="18" charset="0"/>
            </a:endParaRPr>
          </a:p>
          <a:p>
            <a:pPr lvl="1">
              <a:buNone/>
            </a:pP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			</a:t>
            </a:r>
          </a:p>
          <a:p>
            <a:pPr>
              <a:buNone/>
            </a:pP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			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Summary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Traditional plus/minus</a:t>
            </a:r>
          </a:p>
          <a:p>
            <a:pPr lvl="1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Only accounts for goals</a:t>
            </a:r>
          </a:p>
          <a:p>
            <a:pPr lvl="1"/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Expanded plus/minus</a:t>
            </a:r>
          </a:p>
          <a:p>
            <a:pPr lvl="1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Accounts for most plays</a:t>
            </a:r>
          </a:p>
          <a:p>
            <a:pPr lvl="1"/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Adjusted expanded plus/minus</a:t>
            </a:r>
          </a:p>
          <a:p>
            <a:pPr lvl="1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Least squares model, accounts for other players on ice.</a:t>
            </a:r>
          </a:p>
          <a:p>
            <a:pPr lvl="1"/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Observed - Expected plus/minus</a:t>
            </a:r>
          </a:p>
          <a:p>
            <a:pPr lvl="1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Compares actual results to expected performance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Directions for Future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W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ork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2200" dirty="0" smtClean="0"/>
              <a:t>Recognizing special teams situations.</a:t>
            </a:r>
          </a:p>
          <a:p>
            <a:pPr lvl="1"/>
            <a:r>
              <a:rPr lang="en-US" sz="1900" dirty="0" err="1" smtClean="0"/>
              <a:t>i.e</a:t>
            </a:r>
            <a:r>
              <a:rPr lang="en-US" sz="1900" dirty="0" smtClean="0"/>
              <a:t> power play, penalty kill, etc.</a:t>
            </a:r>
          </a:p>
          <a:p>
            <a:pPr lvl="1"/>
            <a:endParaRPr lang="en-US" sz="1900" dirty="0" smtClean="0"/>
          </a:p>
          <a:p>
            <a:r>
              <a:rPr lang="en-US" sz="2200" dirty="0" smtClean="0"/>
              <a:t>Zone information for each play.</a:t>
            </a:r>
          </a:p>
          <a:p>
            <a:pPr lvl="1"/>
            <a:r>
              <a:rPr lang="en-US" sz="1900" dirty="0" smtClean="0"/>
              <a:t>Off, </a:t>
            </a:r>
            <a:r>
              <a:rPr lang="en-US" sz="1900" dirty="0" err="1" smtClean="0"/>
              <a:t>Neu</a:t>
            </a:r>
            <a:r>
              <a:rPr lang="en-US" sz="1900" dirty="0" smtClean="0"/>
              <a:t>, Def</a:t>
            </a:r>
          </a:p>
          <a:p>
            <a:pPr lvl="1"/>
            <a:endParaRPr lang="en-US" sz="1900" dirty="0" smtClean="0"/>
          </a:p>
          <a:p>
            <a:r>
              <a:rPr lang="en-US" sz="2200" dirty="0" smtClean="0"/>
              <a:t>Specific shot information for each shot</a:t>
            </a:r>
          </a:p>
          <a:p>
            <a:pPr lvl="1"/>
            <a:r>
              <a:rPr lang="en-US" sz="1900" dirty="0" smtClean="0"/>
              <a:t>Type of shot (wrist, slap, etc.), distance of shot.</a:t>
            </a:r>
          </a:p>
          <a:p>
            <a:pPr lvl="1"/>
            <a:endParaRPr lang="en-US" sz="1900" dirty="0" smtClean="0"/>
          </a:p>
          <a:p>
            <a:r>
              <a:rPr lang="en-US" sz="2200" dirty="0" smtClean="0"/>
              <a:t>Include shootout information</a:t>
            </a:r>
          </a:p>
          <a:p>
            <a:endParaRPr lang="en-US" sz="22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Understanding Plus/minus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endParaRPr lang="en-US" sz="2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Each time a goal or point is scored every player on the playing surface for the team scoring receives +1, and every player on the surface for the team being scored on receives -1.</a:t>
            </a:r>
          </a:p>
          <a:p>
            <a:endParaRPr lang="en-US" sz="2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We expand and utilize the 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notion 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of 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plus/minus to 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develop a few unique rating systems to compare NHL 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players 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(forwards and defensemen, goalies excluded).</a:t>
            </a:r>
            <a:endParaRPr lang="en-US" sz="22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1700" dirty="0" smtClean="0">
              <a:latin typeface="Times New Roman" pitchFamily="18" charset="0"/>
              <a:cs typeface="Times New Roman" pitchFamily="18" charset="0"/>
            </a:endParaRPr>
          </a:p>
          <a:p>
            <a:pPr lvl="1">
              <a:buNone/>
            </a:pPr>
            <a:endParaRPr lang="en-US" sz="1700" dirty="0" smtClean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p:oleObj spid="_x0000_s32770" name="Equation" r:id="rId3" imgW="114120" imgH="2156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Summary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Traditional plus/minus</a:t>
            </a:r>
          </a:p>
          <a:p>
            <a:pPr lvl="1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Only accounts for goals</a:t>
            </a:r>
          </a:p>
          <a:p>
            <a:pPr lvl="1"/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Expanded plus/minus</a:t>
            </a:r>
          </a:p>
          <a:p>
            <a:pPr lvl="1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Accounts for most plays</a:t>
            </a:r>
          </a:p>
          <a:p>
            <a:pPr lvl="1"/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Adjusted expanded plus/minus</a:t>
            </a:r>
          </a:p>
          <a:p>
            <a:pPr lvl="1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Least squares model, accounts for other players on ice.</a:t>
            </a:r>
          </a:p>
          <a:p>
            <a:pPr lvl="1"/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Observed - Expected plus/minus</a:t>
            </a:r>
          </a:p>
          <a:p>
            <a:pPr lvl="1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Compares actual results to expected performance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Previous Work by Dr. Dan T. Rosenbaum(2004)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5105400"/>
          </a:xfrm>
        </p:spPr>
        <p:txBody>
          <a:bodyPr>
            <a:noAutofit/>
          </a:bodyPr>
          <a:lstStyle/>
          <a:p>
            <a:r>
              <a:rPr lang="en-US" sz="1900" dirty="0" smtClean="0">
                <a:latin typeface="Times New Roman" pitchFamily="18" charset="0"/>
                <a:cs typeface="Times New Roman" pitchFamily="18" charset="0"/>
              </a:rPr>
              <a:t>Dr. Rosenbaum designed a method of using least squares and basketball plus/minus to evaluate NBA player performance.</a:t>
            </a:r>
          </a:p>
          <a:p>
            <a:r>
              <a:rPr lang="en-US" sz="1900" dirty="0" smtClean="0">
                <a:latin typeface="Times New Roman" pitchFamily="18" charset="0"/>
                <a:cs typeface="Times New Roman" pitchFamily="18" charset="0"/>
              </a:rPr>
              <a:t>His </a:t>
            </a:r>
            <a:r>
              <a:rPr lang="en-US" sz="1900" dirty="0" smtClean="0">
                <a:latin typeface="Times New Roman" pitchFamily="18" charset="0"/>
                <a:cs typeface="Times New Roman" pitchFamily="18" charset="0"/>
              </a:rPr>
              <a:t>model:</a:t>
            </a:r>
            <a:endParaRPr lang="en-US" sz="19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19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1900" dirty="0" smtClean="0">
                <a:latin typeface="Times New Roman" pitchFamily="18" charset="0"/>
                <a:cs typeface="Times New Roman" pitchFamily="18" charset="0"/>
              </a:rPr>
              <a:t>	where</a:t>
            </a:r>
          </a:p>
          <a:p>
            <a:pPr>
              <a:buNone/>
            </a:pPr>
            <a:r>
              <a:rPr lang="en-US" sz="1900" dirty="0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en-US" sz="1900" i="1" dirty="0" smtClean="0">
                <a:latin typeface="Times New Roman" pitchFamily="18" charset="0"/>
                <a:cs typeface="Times New Roman" pitchFamily="18" charset="0"/>
              </a:rPr>
              <a:t>MARGIN = </a:t>
            </a:r>
            <a:r>
              <a:rPr lang="en-US" sz="1900" dirty="0" smtClean="0">
                <a:latin typeface="Times New Roman" pitchFamily="18" charset="0"/>
                <a:cs typeface="Times New Roman" pitchFamily="18" charset="0"/>
              </a:rPr>
              <a:t>100*(Points per possession for the home team –        			points per possession for the away team)</a:t>
            </a:r>
          </a:p>
          <a:p>
            <a:pPr>
              <a:buNone/>
            </a:pPr>
            <a:r>
              <a:rPr lang="en-US" sz="1900" dirty="0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en-US" sz="1900" i="1" baseline="-25000" dirty="0" smtClean="0">
                <a:latin typeface="Times New Roman" pitchFamily="18" charset="0"/>
                <a:cs typeface="Times New Roman" pitchFamily="18" charset="0"/>
              </a:rPr>
              <a:t> 	</a:t>
            </a:r>
            <a:r>
              <a:rPr lang="en-US" sz="19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900" dirty="0" smtClean="0">
                <a:latin typeface="Times New Roman" pitchFamily="18" charset="0"/>
                <a:cs typeface="Times New Roman" pitchFamily="18" charset="0"/>
              </a:rPr>
              <a:t>1 if player </a:t>
            </a:r>
            <a:r>
              <a:rPr lang="en-US" sz="1900" dirty="0" smtClean="0">
                <a:latin typeface="Times New Roman" pitchFamily="18" charset="0"/>
                <a:cs typeface="Times New Roman" pitchFamily="18" charset="0"/>
              </a:rPr>
              <a:t>j </a:t>
            </a:r>
            <a:r>
              <a:rPr lang="en-US" sz="1900" dirty="0" smtClean="0">
                <a:latin typeface="Times New Roman" pitchFamily="18" charset="0"/>
                <a:cs typeface="Times New Roman" pitchFamily="18" charset="0"/>
              </a:rPr>
              <a:t>is playing at home, </a:t>
            </a:r>
          </a:p>
          <a:p>
            <a:pPr>
              <a:spcBef>
                <a:spcPts val="0"/>
              </a:spcBef>
              <a:buNone/>
            </a:pPr>
            <a:r>
              <a:rPr lang="en-US" sz="1900" dirty="0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en-US" sz="19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900" i="1" dirty="0" err="1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1900" i="1" baseline="-25000" dirty="0" err="1" smtClean="0">
                <a:latin typeface="Times New Roman" pitchFamily="18" charset="0"/>
                <a:cs typeface="Times New Roman" pitchFamily="18" charset="0"/>
              </a:rPr>
              <a:t>j</a:t>
            </a:r>
            <a:r>
              <a:rPr lang="en-US" sz="1900" i="1" baseline="-25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9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900" dirty="0" smtClean="0">
                <a:latin typeface="Times New Roman" pitchFamily="18" charset="0"/>
                <a:cs typeface="Times New Roman" pitchFamily="18" charset="0"/>
              </a:rPr>
              <a:t>is	-1 if player </a:t>
            </a:r>
            <a:r>
              <a:rPr lang="en-US" sz="1900" dirty="0" smtClean="0">
                <a:latin typeface="Times New Roman" pitchFamily="18" charset="0"/>
                <a:cs typeface="Times New Roman" pitchFamily="18" charset="0"/>
              </a:rPr>
              <a:t>j </a:t>
            </a:r>
            <a:r>
              <a:rPr lang="en-US" sz="1900" dirty="0" smtClean="0">
                <a:latin typeface="Times New Roman" pitchFamily="18" charset="0"/>
                <a:cs typeface="Times New Roman" pitchFamily="18" charset="0"/>
              </a:rPr>
              <a:t>is playing away,</a:t>
            </a:r>
          </a:p>
          <a:p>
            <a:pPr>
              <a:spcBef>
                <a:spcPts val="0"/>
              </a:spcBef>
              <a:buNone/>
            </a:pPr>
            <a:r>
              <a:rPr lang="en-US" sz="1900" dirty="0" smtClean="0">
                <a:latin typeface="Times New Roman" pitchFamily="18" charset="0"/>
                <a:cs typeface="Times New Roman" pitchFamily="18" charset="0"/>
              </a:rPr>
              <a:t>			0 if player </a:t>
            </a:r>
            <a:r>
              <a:rPr lang="en-US" sz="1900" dirty="0" smtClean="0">
                <a:latin typeface="Times New Roman" pitchFamily="18" charset="0"/>
                <a:cs typeface="Times New Roman" pitchFamily="18" charset="0"/>
              </a:rPr>
              <a:t>j </a:t>
            </a:r>
            <a:r>
              <a:rPr lang="en-US" sz="1900" dirty="0" smtClean="0">
                <a:latin typeface="Times New Roman" pitchFamily="18" charset="0"/>
                <a:cs typeface="Times New Roman" pitchFamily="18" charset="0"/>
              </a:rPr>
              <a:t>is not playing</a:t>
            </a:r>
          </a:p>
          <a:p>
            <a:pPr>
              <a:buNone/>
            </a:pPr>
            <a:r>
              <a:rPr lang="en-US" sz="1900" dirty="0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en-US" sz="1900" i="1" dirty="0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1900" i="1" baseline="-25000" dirty="0" smtClean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en-US" sz="19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900" dirty="0" smtClean="0">
                <a:latin typeface="Times New Roman" pitchFamily="18" charset="0"/>
                <a:cs typeface="Times New Roman" pitchFamily="18" charset="0"/>
              </a:rPr>
              <a:t>= Home court advantage</a:t>
            </a:r>
          </a:p>
          <a:p>
            <a:pPr>
              <a:buNone/>
            </a:pPr>
            <a:r>
              <a:rPr lang="en-US" sz="1900" dirty="0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en-US" sz="1900" i="1" dirty="0" err="1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1900" i="1" baseline="-25000" dirty="0" err="1" smtClean="0">
                <a:latin typeface="Times New Roman" pitchFamily="18" charset="0"/>
                <a:cs typeface="Times New Roman" pitchFamily="18" charset="0"/>
              </a:rPr>
              <a:t>j</a:t>
            </a:r>
            <a:r>
              <a:rPr lang="en-US" sz="1900" i="1" baseline="-25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900" dirty="0" smtClean="0">
                <a:latin typeface="Times New Roman" pitchFamily="18" charset="0"/>
                <a:cs typeface="Times New Roman" pitchFamily="18" charset="0"/>
              </a:rPr>
              <a:t>= measures the difference between player </a:t>
            </a:r>
            <a:r>
              <a:rPr lang="en-US" sz="1900" dirty="0" smtClean="0">
                <a:latin typeface="Times New Roman" pitchFamily="18" charset="0"/>
                <a:cs typeface="Times New Roman" pitchFamily="18" charset="0"/>
              </a:rPr>
              <a:t>j </a:t>
            </a:r>
            <a:r>
              <a:rPr lang="en-US" sz="1900" dirty="0" smtClean="0">
                <a:latin typeface="Times New Roman" pitchFamily="18" charset="0"/>
                <a:cs typeface="Times New Roman" pitchFamily="18" charset="0"/>
              </a:rPr>
              <a:t>and the reference 	players, holding the other players constant</a:t>
            </a:r>
            <a:r>
              <a:rPr lang="en-US" sz="19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1900" dirty="0" smtClean="0">
                <a:latin typeface="Times New Roman" pitchFamily="18" charset="0"/>
                <a:cs typeface="Times New Roman" pitchFamily="18" charset="0"/>
              </a:rPr>
              <a:t>Treating each unit of time in a game without a substitution as an observation, he collected more than 60,000 from the 2002/2003, and 2003/2004 seasons.</a:t>
            </a:r>
            <a:endParaRPr lang="en-US" sz="19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000" dirty="0" smtClean="0"/>
              <a:t/>
            </a:r>
            <a:br>
              <a:rPr lang="en-US" sz="2000" dirty="0" smtClean="0"/>
            </a:b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p:oleObj spid="_x0000_s2050" name="Equation" r:id="rId3" imgW="114120" imgH="215640" progId="Equation.3">
              <p:embed/>
            </p:oleObj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1905000" y="2286000"/>
          <a:ext cx="4603750" cy="419100"/>
        </p:xfrm>
        <a:graphic>
          <a:graphicData uri="http://schemas.openxmlformats.org/presentationml/2006/ole">
            <p:oleObj spid="_x0000_s2052" name="Equation" r:id="rId4" imgW="2654280" imgH="241200" progId="Equation.3">
              <p:embed/>
            </p:oleObj>
          </a:graphicData>
        </a:graphic>
      </p:graphicFrame>
      <p:sp>
        <p:nvSpPr>
          <p:cNvPr id="8" name="Left Brace 7"/>
          <p:cNvSpPr/>
          <p:nvPr/>
        </p:nvSpPr>
        <p:spPr>
          <a:xfrm>
            <a:off x="2209800" y="3733800"/>
            <a:ext cx="152400" cy="762000"/>
          </a:xfrm>
          <a:prstGeom prst="leftBrac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Problem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Transferring to the NHL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endParaRPr lang="en-US" sz="2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Ratio of 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points/substitutions</a:t>
            </a:r>
          </a:p>
          <a:p>
            <a:pPr lvl="1"/>
            <a:r>
              <a:rPr lang="en-US" sz="1900" dirty="0" smtClean="0">
                <a:latin typeface="Times New Roman" pitchFamily="18" charset="0"/>
                <a:cs typeface="Times New Roman" pitchFamily="18" charset="0"/>
              </a:rPr>
              <a:t>Far fewer points scored</a:t>
            </a:r>
            <a:endParaRPr lang="en-US" sz="1900" dirty="0" smtClean="0">
              <a:latin typeface="Times New Roman" pitchFamily="18" charset="0"/>
              <a:cs typeface="Times New Roman" pitchFamily="18" charset="0"/>
            </a:endParaRPr>
          </a:p>
          <a:p>
            <a:pPr lvl="2"/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The NBA averages 197.48 points per game, while the NHL averaged 5.75 goals per game in 2006/2007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1"/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Many more substitutions</a:t>
            </a:r>
            <a:endParaRPr lang="en-US" sz="1700" dirty="0" smtClean="0">
              <a:latin typeface="Times New Roman" pitchFamily="18" charset="0"/>
              <a:cs typeface="Times New Roman" pitchFamily="18" charset="0"/>
            </a:endParaRPr>
          </a:p>
          <a:p>
            <a:pPr lvl="2"/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Treating each unit of time in a game without a substitution as an observation does not make much sense.</a:t>
            </a:r>
            <a:endParaRPr lang="en-US" sz="1600" dirty="0" smtClean="0">
              <a:latin typeface="Times New Roman" pitchFamily="18" charset="0"/>
              <a:cs typeface="Times New Roman" pitchFamily="18" charset="0"/>
            </a:endParaRPr>
          </a:p>
          <a:p>
            <a:pPr lvl="1">
              <a:buNone/>
            </a:pPr>
            <a:endParaRPr lang="en-US" sz="1700" dirty="0" smtClean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p:oleObj spid="_x0000_s1027" name="Equation" r:id="rId3" imgW="114120" imgH="2156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Solving the Low Scoring Average Problem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endParaRPr lang="en-US" sz="2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Since the scoring rate is so low in the NHL we 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decide to 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include 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method to determine 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a value for other plays which occur throughout each game.</a:t>
            </a:r>
          </a:p>
          <a:p>
            <a:endParaRPr lang="en-US" sz="2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Table 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1 shows a list of the plays that the NHL records in 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each play-by-play file.</a:t>
            </a:r>
            <a:endParaRPr lang="en-US" sz="1900" dirty="0" smtClean="0">
              <a:latin typeface="Times New Roman" pitchFamily="18" charset="0"/>
              <a:cs typeface="Times New Roman" pitchFamily="18" charset="0"/>
            </a:endParaRPr>
          </a:p>
          <a:p>
            <a:pPr lvl="1">
              <a:buNone/>
            </a:pPr>
            <a:r>
              <a:rPr lang="en-US" sz="1900" dirty="0" smtClean="0">
                <a:latin typeface="Times New Roman" pitchFamily="18" charset="0"/>
                <a:cs typeface="Times New Roman" pitchFamily="18" charset="0"/>
              </a:rPr>
              <a:t>				</a:t>
            </a: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p:oleObj spid="_x0000_s4098" name="Equation" r:id="rId3" imgW="114120" imgH="215640" progId="Equation.3">
              <p:embed/>
            </p:oleObj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838200" y="3962400"/>
          <a:ext cx="76962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39240"/>
                <a:gridCol w="1539240"/>
                <a:gridCol w="1539240"/>
                <a:gridCol w="1539240"/>
                <a:gridCol w="1539240"/>
              </a:tblGrid>
              <a:tr h="370840">
                <a:tc gridSpan="5"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Table 1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Blocked</a:t>
                      </a:r>
                      <a:r>
                        <a:rPr lang="en-US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Shot</a:t>
                      </a:r>
                      <a:endParaRPr lang="en-US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Face-Off(Def)</a:t>
                      </a:r>
                      <a:endParaRPr lang="en-US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Face-Off(</a:t>
                      </a:r>
                      <a:r>
                        <a:rPr lang="en-US" sz="16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Neu</a:t>
                      </a:r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lang="en-US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Face-Off(Off)</a:t>
                      </a:r>
                      <a:endParaRPr lang="en-US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Giveaway</a:t>
                      </a:r>
                      <a:endParaRPr lang="en-US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Goal</a:t>
                      </a:r>
                      <a:endParaRPr lang="en-US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Goalie Pulled</a:t>
                      </a:r>
                      <a:endParaRPr lang="en-US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Hit</a:t>
                      </a:r>
                      <a:endParaRPr lang="en-US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Missed Shot</a:t>
                      </a:r>
                      <a:endParaRPr lang="en-US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Penalty</a:t>
                      </a:r>
                      <a:endParaRPr lang="en-US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Shot</a:t>
                      </a:r>
                      <a:endParaRPr lang="en-US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Stoppage</a:t>
                      </a:r>
                      <a:endParaRPr lang="en-US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Takeaway</a:t>
                      </a:r>
                      <a:endParaRPr lang="en-US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Determining Play Values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458200" cy="4937760"/>
          </a:xfrm>
        </p:spPr>
        <p:txBody>
          <a:bodyPr>
            <a:normAutofit/>
          </a:bodyPr>
          <a:lstStyle/>
          <a:p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Goal : 1</a:t>
            </a:r>
          </a:p>
          <a:p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Stoppage and Goalie Pulled : 0</a:t>
            </a:r>
          </a:p>
          <a:p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Face-Off, Giveaway, Hit, Missed Shot, Penalty, Takeaway:</a:t>
            </a:r>
          </a:p>
          <a:p>
            <a:pPr lvl="1">
              <a:buNone/>
            </a:pPr>
            <a:r>
              <a:rPr lang="en-US" sz="1900" dirty="0" smtClean="0">
                <a:latin typeface="Times New Roman" pitchFamily="18" charset="0"/>
                <a:cs typeface="Times New Roman" pitchFamily="18" charset="0"/>
              </a:rPr>
              <a:t>		</a:t>
            </a:r>
          </a:p>
          <a:p>
            <a:pPr>
              <a:buNone/>
            </a:pP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	where</a:t>
            </a:r>
          </a:p>
          <a:p>
            <a:pPr>
              <a:spcBef>
                <a:spcPts val="0"/>
              </a:spcBef>
              <a:buNone/>
            </a:pP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en-US" sz="2200" i="1" dirty="0" smtClean="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sz="2200" i="1" baseline="-25000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= Value of each play,</a:t>
            </a:r>
          </a:p>
          <a:p>
            <a:pPr>
              <a:spcBef>
                <a:spcPts val="0"/>
              </a:spcBef>
              <a:buNone/>
            </a:pP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en-US" sz="2200" i="1" dirty="0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sz="2200" i="1" baseline="-25000" dirty="0" smtClean="0">
                <a:latin typeface="Times New Roman" pitchFamily="18" charset="0"/>
                <a:cs typeface="Times New Roman" pitchFamily="18" charset="0"/>
              </a:rPr>
              <a:t>GS</a:t>
            </a:r>
            <a:r>
              <a:rPr lang="en-US" sz="2200" i="1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200" i="1" dirty="0" err="1" smtClean="0">
                <a:latin typeface="Times New Roman" pitchFamily="18" charset="0"/>
                <a:cs typeface="Times New Roman" pitchFamily="18" charset="0"/>
              </a:rPr>
              <a:t>i,k</a:t>
            </a:r>
            <a:r>
              <a:rPr lang="en-US" sz="2200" i="1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= Probability goal scored k seconds after play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>
              <a:spcBef>
                <a:spcPts val="0"/>
              </a:spcBef>
              <a:buNone/>
            </a:pP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en-US" sz="2200" i="1" dirty="0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sz="2200" i="1" baseline="-25000" dirty="0" smtClean="0">
                <a:latin typeface="Times New Roman" pitchFamily="18" charset="0"/>
                <a:cs typeface="Times New Roman" pitchFamily="18" charset="0"/>
              </a:rPr>
              <a:t>G0</a:t>
            </a:r>
            <a:r>
              <a:rPr lang="en-US" sz="2200" i="1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200" i="1" dirty="0" err="1" smtClean="0">
                <a:latin typeface="Times New Roman" pitchFamily="18" charset="0"/>
                <a:cs typeface="Times New Roman" pitchFamily="18" charset="0"/>
              </a:rPr>
              <a:t>i,k</a:t>
            </a:r>
            <a:r>
              <a:rPr lang="en-US" sz="2200" i="1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= Probability scored on k seconds after play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Shot, Blocked Shot:</a:t>
            </a:r>
          </a:p>
          <a:p>
            <a:pPr lvl="1">
              <a:buNone/>
            </a:pPr>
            <a:r>
              <a:rPr lang="en-US" sz="1900" dirty="0" smtClean="0">
                <a:latin typeface="Times New Roman" pitchFamily="18" charset="0"/>
                <a:cs typeface="Times New Roman" pitchFamily="18" charset="0"/>
              </a:rPr>
              <a:t>				</a:t>
            </a: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p:oleObj spid="_x0000_s5122" name="Equation" r:id="rId3" imgW="114120" imgH="215640" progId="Equation.3">
              <p:embed/>
            </p:oleObj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3276600" y="2514600"/>
          <a:ext cx="2413000" cy="381000"/>
        </p:xfrm>
        <a:graphic>
          <a:graphicData uri="http://schemas.openxmlformats.org/presentationml/2006/ole">
            <p:oleObj spid="_x0000_s5123" name="Equation" r:id="rId4" imgW="1447560" imgH="228600" progId="Equation.3">
              <p:embed/>
            </p:oleObj>
          </a:graphicData>
        </a:graphic>
      </p:graphicFrame>
      <p:graphicFrame>
        <p:nvGraphicFramePr>
          <p:cNvPr id="5124" name="Object 4"/>
          <p:cNvGraphicFramePr>
            <a:graphicFrameLocks noChangeAspect="1"/>
          </p:cNvGraphicFramePr>
          <p:nvPr/>
        </p:nvGraphicFramePr>
        <p:xfrm>
          <a:off x="2133600" y="4724400"/>
          <a:ext cx="4846637" cy="698500"/>
        </p:xfrm>
        <a:graphic>
          <a:graphicData uri="http://schemas.openxmlformats.org/presentationml/2006/ole">
            <p:oleObj spid="_x0000_s5124" name="Equation" r:id="rId5" imgW="2908080" imgH="4190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Value for 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k</a:t>
            </a:r>
            <a:endParaRPr lang="en-US" sz="28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458200" cy="4937760"/>
          </a:xfrm>
        </p:spPr>
        <p:txBody>
          <a:bodyPr>
            <a:normAutofit/>
          </a:bodyPr>
          <a:lstStyle/>
          <a:p>
            <a:endParaRPr lang="en-US" sz="22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Value of 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k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for plays other then goal, stoppage, and goalie pulled:</a:t>
            </a:r>
          </a:p>
          <a:p>
            <a:pPr lvl="1"/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For penalties the value of k is determined by the length of a penalty, most commonly 120 seconds.</a:t>
            </a:r>
          </a:p>
          <a:p>
            <a:pPr lvl="1"/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For all other plays we determined the best value for k to be 10 seconds.</a:t>
            </a:r>
          </a:p>
          <a:p>
            <a:pPr lvl="2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We chose this value since after 10 seconds the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change in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i="1" baseline="-25000" dirty="0" smtClean="0">
                <a:latin typeface="Times New Roman" pitchFamily="18" charset="0"/>
                <a:cs typeface="Times New Roman" pitchFamily="18" charset="0"/>
              </a:rPr>
              <a:t>GS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i,k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)-P</a:t>
            </a:r>
            <a:r>
              <a:rPr lang="en-US" i="1" baseline="-25000" dirty="0" smtClean="0">
                <a:latin typeface="Times New Roman" pitchFamily="18" charset="0"/>
                <a:cs typeface="Times New Roman" pitchFamily="18" charset="0"/>
              </a:rPr>
              <a:t>GO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i,k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appears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to fluctuate near zero.</a:t>
            </a:r>
          </a:p>
          <a:p>
            <a:pPr lvl="1"/>
            <a:endParaRPr lang="en-US" sz="19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			</a:t>
            </a: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p:oleObj spid="_x0000_s19458" name="Equation" r:id="rId3" imgW="114120" imgH="215640" progId="Equation.3">
              <p:embed/>
            </p:oleObj>
          </a:graphicData>
        </a:graphic>
      </p:graphicFrame>
      <p:graphicFrame>
        <p:nvGraphicFramePr>
          <p:cNvPr id="19462" name="Object 6"/>
          <p:cNvGraphicFramePr>
            <a:graphicFrameLocks noChangeAspect="1"/>
          </p:cNvGraphicFramePr>
          <p:nvPr/>
        </p:nvGraphicFramePr>
        <p:xfrm>
          <a:off x="3048000" y="1524000"/>
          <a:ext cx="2413000" cy="381000"/>
        </p:xfrm>
        <a:graphic>
          <a:graphicData uri="http://schemas.openxmlformats.org/presentationml/2006/ole">
            <p:oleObj spid="_x0000_s19462" name="Equation" r:id="rId4" imgW="1447560" imgH="2286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Value for 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k</a:t>
            </a:r>
            <a:endParaRPr lang="en-US" sz="2800" i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p:oleObj spid="_x0000_s18434" name="Equation" r:id="rId3" imgW="114120" imgH="215640" progId="Equation.3">
              <p:embed/>
            </p:oleObj>
          </a:graphicData>
        </a:graphic>
      </p:graphicFrame>
      <p:sp>
        <p:nvSpPr>
          <p:cNvPr id="18437" name="Text Box 5"/>
          <p:cNvSpPr txBox="1">
            <a:spLocks noChangeArrowheads="1"/>
          </p:cNvSpPr>
          <p:nvPr/>
        </p:nvSpPr>
        <p:spPr bwMode="auto">
          <a:xfrm>
            <a:off x="1676400" y="1219200"/>
            <a:ext cx="5135563" cy="568325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Arial" pitchFamily="34" charset="0"/>
              </a:rPr>
              <a:t>Figure 1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Arial" pitchFamily="34" charset="0"/>
              </a:rPr>
              <a:t>Change in </a:t>
            </a: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Arial" pitchFamily="34" charset="0"/>
              </a:rPr>
              <a:t>P</a:t>
            </a:r>
            <a:r>
              <a:rPr kumimoji="0" lang="en-US" sz="1200" b="1" i="0" u="none" strike="noStrike" cap="none" normalizeH="0" baseline="-25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Arial" pitchFamily="34" charset="0"/>
              </a:rPr>
              <a:t>GS</a:t>
            </a: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Arial" pitchFamily="34" charset="0"/>
              </a:rPr>
              <a:t>(</a:t>
            </a:r>
            <a:r>
              <a:rPr kumimoji="0" lang="en-US" sz="1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Arial" pitchFamily="34" charset="0"/>
              </a:rPr>
              <a:t>i,k</a:t>
            </a: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Arial" pitchFamily="34" charset="0"/>
              </a:rPr>
              <a:t>) </a:t>
            </a: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Arial" pitchFamily="34" charset="0"/>
              </a:rPr>
              <a:t>– </a:t>
            </a: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Arial" pitchFamily="34" charset="0"/>
              </a:rPr>
              <a:t>P</a:t>
            </a:r>
            <a:r>
              <a:rPr kumimoji="0" lang="en-US" sz="1200" b="1" i="0" u="none" strike="noStrike" cap="none" normalizeH="0" baseline="-25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Arial" pitchFamily="34" charset="0"/>
              </a:rPr>
              <a:t>GO</a:t>
            </a: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Arial" pitchFamily="34" charset="0"/>
              </a:rPr>
              <a:t>(</a:t>
            </a:r>
            <a:r>
              <a:rPr kumimoji="0" lang="en-US" sz="1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Arial" pitchFamily="34" charset="0"/>
              </a:rPr>
              <a:t>i,k</a:t>
            </a: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Arial" pitchFamily="34" charset="0"/>
              </a:rPr>
              <a:t>) </a:t>
            </a:r>
            <a:r>
              <a:rPr lang="en-US" sz="1200" b="1" dirty="0" smtClean="0">
                <a:latin typeface="Times New Roman" pitchFamily="18" charset="0"/>
                <a:cs typeface="Arial" pitchFamily="34" charset="0"/>
              </a:rPr>
              <a:t>k</a:t>
            </a: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Arial" pitchFamily="34" charset="0"/>
              </a:rPr>
              <a:t> </a:t>
            </a: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Arial" pitchFamily="34" charset="0"/>
              </a:rPr>
              <a:t>seconds following an event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8438" name="Text Box 6"/>
          <p:cNvSpPr txBox="1">
            <a:spLocks noChangeArrowheads="1"/>
          </p:cNvSpPr>
          <p:nvPr/>
        </p:nvSpPr>
        <p:spPr bwMode="auto">
          <a:xfrm>
            <a:off x="4495800" y="1752600"/>
            <a:ext cx="2895600" cy="12573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i="0" u="none" strike="noStrike" cap="none" normalizeH="0" baseline="0" dirty="0" smtClean="0">
                <a:ln>
                  <a:noFill/>
                </a:ln>
                <a:solidFill>
                  <a:srgbClr val="92D050"/>
                </a:solidFill>
                <a:effectLst/>
                <a:latin typeface="Times New Roman" pitchFamily="18" charset="0"/>
                <a:cs typeface="Arial" pitchFamily="34" charset="0"/>
              </a:rPr>
              <a:t>-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Arial" pitchFamily="34" charset="0"/>
              </a:rPr>
              <a:t>Shot	  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2D9FE"/>
                </a:solidFill>
                <a:effectLst/>
                <a:latin typeface="Times New Roman" pitchFamily="18" charset="0"/>
                <a:cs typeface="Arial" pitchFamily="34" charset="0"/>
              </a:rPr>
              <a:t>-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Arial" pitchFamily="34" charset="0"/>
              </a:rPr>
              <a:t>Faceoff(Off)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cs typeface="Arial" pitchFamily="34" charset="0"/>
              </a:rPr>
              <a:t>-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Arial" pitchFamily="34" charset="0"/>
              </a:rPr>
              <a:t>Hit	  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D60093"/>
                </a:solidFill>
                <a:effectLst/>
                <a:latin typeface="Times New Roman" pitchFamily="18" charset="0"/>
                <a:cs typeface="Arial" pitchFamily="34" charset="0"/>
              </a:rPr>
              <a:t>-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Arial" pitchFamily="34" charset="0"/>
              </a:rPr>
              <a:t>Faceoff(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Arial" pitchFamily="34" charset="0"/>
              </a:rPr>
              <a:t>Neu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Arial" pitchFamily="34" charset="0"/>
              </a:rPr>
              <a:t>)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A6A6A6"/>
                </a:solidFill>
                <a:effectLst/>
                <a:latin typeface="Times New Roman" pitchFamily="18" charset="0"/>
                <a:cs typeface="Arial" pitchFamily="34" charset="0"/>
              </a:rPr>
              <a:t>-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Arial" pitchFamily="34" charset="0"/>
              </a:rPr>
              <a:t>Takeaway	  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Times New Roman" pitchFamily="18" charset="0"/>
                <a:cs typeface="Arial" pitchFamily="34" charset="0"/>
              </a:rPr>
              <a:t>-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Arial" pitchFamily="34" charset="0"/>
              </a:rPr>
              <a:t>Faceoff(Def)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Arial" pitchFamily="34" charset="0"/>
              </a:rPr>
              <a:t>-Giveaway	  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Arial" pitchFamily="34" charset="0"/>
              </a:rPr>
              <a:t>-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Arial" pitchFamily="34" charset="0"/>
              </a:rPr>
              <a:t>Missed Shot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8000"/>
                </a:solidFill>
                <a:effectLst/>
                <a:latin typeface="Times New Roman" pitchFamily="18" charset="0"/>
                <a:cs typeface="Arial" pitchFamily="34" charset="0"/>
              </a:rPr>
              <a:t>-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Arial" pitchFamily="34" charset="0"/>
              </a:rPr>
              <a:t>Blocked Shot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7" name="Picture 6" descr="PaperGraph.eps"/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09600" y="1066800"/>
            <a:ext cx="7315200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Play Value Example</a:t>
            </a:r>
            <a:endParaRPr lang="en-US" sz="28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458200" cy="4937760"/>
          </a:xfrm>
        </p:spPr>
        <p:txBody>
          <a:bodyPr>
            <a:no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Ex./ takeaway: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Using our formula for the value of a takeaway,</a:t>
            </a:r>
          </a:p>
          <a:p>
            <a:pPr lvl="1"/>
            <a:endParaRPr lang="en-US" sz="2200" dirty="0" smtClean="0">
              <a:latin typeface="Times New Roman" pitchFamily="18" charset="0"/>
              <a:cs typeface="Times New Roman" pitchFamily="18" charset="0"/>
            </a:endParaRPr>
          </a:p>
          <a:p>
            <a:pPr lvl="1"/>
            <a:endParaRPr lang="en-US" sz="2200" dirty="0" smtClean="0">
              <a:latin typeface="Times New Roman" pitchFamily="18" charset="0"/>
              <a:cs typeface="Times New Roman" pitchFamily="18" charset="0"/>
            </a:endParaRPr>
          </a:p>
          <a:p>
            <a:pPr lvl="1">
              <a:buNone/>
            </a:pP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	and the play-by-play provided by the NHL we examine all 17,634 takeaways from the 1,230 games of the 2006/2007 season.</a:t>
            </a:r>
          </a:p>
          <a:p>
            <a:pPr lvl="1"/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From these takeaways we discovered that the team committing a takeaway scored within 10 seconds in 359 occasions, and got scored on in 51.</a:t>
            </a:r>
          </a:p>
          <a:p>
            <a:pPr lvl="1"/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So</a:t>
            </a:r>
          </a:p>
          <a:p>
            <a:pPr lvl="1"/>
            <a:endParaRPr lang="en-US" sz="2200" dirty="0" smtClean="0">
              <a:latin typeface="Times New Roman" pitchFamily="18" charset="0"/>
              <a:cs typeface="Times New Roman" pitchFamily="18" charset="0"/>
            </a:endParaRPr>
          </a:p>
          <a:p>
            <a:pPr lvl="1">
              <a:buNone/>
            </a:pP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	Therefore the value for a takeaway is 0.0174.</a:t>
            </a:r>
          </a:p>
          <a:p>
            <a:pPr>
              <a:buNone/>
            </a:pP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			</a:t>
            </a: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p:oleObj spid="_x0000_s20482" name="Equation" r:id="rId3" imgW="114120" imgH="215640" progId="Equation.3">
              <p:embed/>
            </p:oleObj>
          </a:graphicData>
        </a:graphic>
      </p:graphicFrame>
      <p:graphicFrame>
        <p:nvGraphicFramePr>
          <p:cNvPr id="20484" name="Object 4"/>
          <p:cNvGraphicFramePr>
            <a:graphicFrameLocks noChangeAspect="1"/>
          </p:cNvGraphicFramePr>
          <p:nvPr/>
        </p:nvGraphicFramePr>
        <p:xfrm>
          <a:off x="3581400" y="2286000"/>
          <a:ext cx="2413000" cy="381000"/>
        </p:xfrm>
        <a:graphic>
          <a:graphicData uri="http://schemas.openxmlformats.org/presentationml/2006/ole">
            <p:oleObj spid="_x0000_s20484" name="Equation" r:id="rId4" imgW="1447560" imgH="228600" progId="Equation.3">
              <p:embed/>
            </p:oleObj>
          </a:graphicData>
        </a:graphic>
      </p:graphicFrame>
      <p:graphicFrame>
        <p:nvGraphicFramePr>
          <p:cNvPr id="20485" name="Object 5"/>
          <p:cNvGraphicFramePr>
            <a:graphicFrameLocks noChangeAspect="1"/>
          </p:cNvGraphicFramePr>
          <p:nvPr/>
        </p:nvGraphicFramePr>
        <p:xfrm>
          <a:off x="1600200" y="4724400"/>
          <a:ext cx="7239000" cy="698500"/>
        </p:xfrm>
        <a:graphic>
          <a:graphicData uri="http://schemas.openxmlformats.org/presentationml/2006/ole">
            <p:oleObj spid="_x0000_s20485" name="Equation" r:id="rId5" imgW="4343400" imgH="4190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2005</TotalTime>
  <Words>1099</Words>
  <Application>Microsoft Office PowerPoint</Application>
  <PresentationFormat>On-screen Show (4:3)</PresentationFormat>
  <Paragraphs>377</Paragraphs>
  <Slides>20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20</vt:i4>
      </vt:variant>
    </vt:vector>
  </HeadingPairs>
  <TitlesOfParts>
    <vt:vector size="23" baseType="lpstr">
      <vt:lpstr>Origin</vt:lpstr>
      <vt:lpstr>Equation</vt:lpstr>
      <vt:lpstr>Microsoft Equation 3.0</vt:lpstr>
      <vt:lpstr>Beyond +/-:  A Rating System to Compare NHL Players</vt:lpstr>
      <vt:lpstr>Understanding Plus/minus</vt:lpstr>
      <vt:lpstr>Previous Work by Dr. Dan T. Rosenbaum(2004)</vt:lpstr>
      <vt:lpstr>Problem Transferring to the NHL</vt:lpstr>
      <vt:lpstr>Solving the Low Scoring Average Problem</vt:lpstr>
      <vt:lpstr>Determining Play Values</vt:lpstr>
      <vt:lpstr>Value for k</vt:lpstr>
      <vt:lpstr>Value for k</vt:lpstr>
      <vt:lpstr>Play Value Example</vt:lpstr>
      <vt:lpstr>Play Values</vt:lpstr>
      <vt:lpstr>Gathering Data</vt:lpstr>
      <vt:lpstr>Expanded Plus/minus</vt:lpstr>
      <vt:lpstr>Expanded Plus/minus Top Ten</vt:lpstr>
      <vt:lpstr>Least Squares Model (adjusting for other players on ice)</vt:lpstr>
      <vt:lpstr>Least Squares Model Top Ten</vt:lpstr>
      <vt:lpstr>Observed - Expected Model</vt:lpstr>
      <vt:lpstr>Observed - Expected Model Top Ten</vt:lpstr>
      <vt:lpstr>Summary</vt:lpstr>
      <vt:lpstr>Directions for Future Work</vt:lpstr>
      <vt:lpstr>Summary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Beyond +/-:  A Rating System to Compare NHL Players</dc:title>
  <dc:creator>Dennis</dc:creator>
  <cp:lastModifiedBy>Dennis</cp:lastModifiedBy>
  <cp:revision>15</cp:revision>
  <dcterms:created xsi:type="dcterms:W3CDTF">2009-07-28T19:08:47Z</dcterms:created>
  <dcterms:modified xsi:type="dcterms:W3CDTF">2009-07-30T23:27:49Z</dcterms:modified>
</cp:coreProperties>
</file>