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5" r:id="rId3"/>
    <p:sldId id="321" r:id="rId4"/>
    <p:sldId id="310" r:id="rId5"/>
    <p:sldId id="314" r:id="rId6"/>
    <p:sldId id="330" r:id="rId7"/>
    <p:sldId id="331" r:id="rId8"/>
    <p:sldId id="332" r:id="rId9"/>
    <p:sldId id="335" r:id="rId10"/>
    <p:sldId id="336" r:id="rId11"/>
    <p:sldId id="33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7" autoAdjust="0"/>
    <p:restoredTop sz="91144" autoAdjust="0"/>
  </p:normalViewPr>
  <p:slideViewPr>
    <p:cSldViewPr snapToGrid="0" snapToObjects="1" showGuides="1">
      <p:cViewPr>
        <p:scale>
          <a:sx n="110" d="100"/>
          <a:sy n="110" d="100"/>
        </p:scale>
        <p:origin x="-592" y="560"/>
      </p:cViewPr>
      <p:guideLst>
        <p:guide orient="horz" pos="1665"/>
        <p:guide pos="46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5BB3A-A6ED-9241-AED2-93F8B9D857BE}" type="datetimeFigureOut">
              <a:rPr lang="en-US" smtClean="0"/>
              <a:t>5/5/17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C0F1F-45F4-5046-B3A3-5522F03652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187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F20CD-A255-0C4A-9A3A-62F20D7CD975}" type="datetimeFigureOut">
              <a:rPr lang="en-US" smtClean="0"/>
              <a:t>5/5/17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55D20-9200-C84B-B173-CE9A5AD1DE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5099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015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dirty="0" smtClean="0"/>
              <a:t>Of</a:t>
            </a:r>
            <a:r>
              <a:rPr lang="en-US" baseline="0" dirty="0" smtClean="0"/>
              <a:t> course, there are some problems with just looking at goals: the first is one we talk about a lot. Goals are rare and essentially random events (because of all the different sources of variance that go into scoring) </a:t>
            </a:r>
          </a:p>
          <a:p>
            <a:r>
              <a:rPr lang="en-US" baseline="0" dirty="0" smtClean="0"/>
              <a:t>The second issue, which is less talked about I think, is that individuals score goals, but teams win games </a:t>
            </a:r>
          </a:p>
          <a:p>
            <a:r>
              <a:rPr lang="en-US" baseline="0" dirty="0" smtClean="0"/>
              <a:t>	</a:t>
            </a:r>
            <a:r>
              <a:rPr lang="en-US" baseline="0" dirty="0" smtClean="0">
                <a:sym typeface="Wingdings"/>
              </a:rPr>
              <a:t> And this makes things complicated, because we draft players as individuals, but what ultimately matters is what a team of these individuals do </a:t>
            </a:r>
            <a:r>
              <a:rPr lang="en-US" i="1" baseline="0" dirty="0" smtClean="0">
                <a:sym typeface="Wingdings"/>
              </a:rPr>
              <a:t>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83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84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288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11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11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11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67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55D20-9200-C84B-B173-CE9A5AD1DED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8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9D17-CE53-A949-BF8D-2457DF3378EF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2F8E7-D91A-1743-8855-F619777C51A2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8188-4396-1640-BF9C-CA760E6818CD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922A-4155-8E42-BAF6-88C284B5B9C6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9284-1916-F54B-B3A2-F299E1773105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EC96884-F721-9546-AA9A-0B8D9C244A68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6B36-BA5F-1D47-8922-B13D7673B90B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67556-8D79-3748-BAB0-124C21B5A356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95A6-1716-9E40-8FF7-185C4A6761B5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5E6D-4DC1-1441-92E6-9716663407E1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261758E-CAD4-7445-9BE4-821F8E3A5CD3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FE0B9E4-80B7-FE45-A0DC-C6C6357E7CFD}" type="datetime1">
              <a:rPr lang="en-US" smtClean="0"/>
              <a:t>5/5/17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76400D-FA0C-F94E-AA9B-4E6EE6A63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64" r:id="rId4"/>
    <p:sldLayoutId id="2147484565" r:id="rId5"/>
    <p:sldLayoutId id="2147484566" r:id="rId6"/>
    <p:sldLayoutId id="2147484567" r:id="rId7"/>
    <p:sldLayoutId id="2147484568" r:id="rId8"/>
    <p:sldLayoutId id="2147484569" r:id="rId9"/>
    <p:sldLayoutId id="2147484570" r:id="rId10"/>
    <p:sldLayoutId id="21474845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jablans@umd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package" Target="../embeddings/Microsoft_Word_Document3.docx"/><Relationship Id="rId5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536" y="3292757"/>
            <a:ext cx="8549062" cy="259132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200" b="0" dirty="0" smtClean="0"/>
              <a:t>Sophie Jablansky</a:t>
            </a:r>
            <a:endParaRPr lang="en-US" dirty="0"/>
          </a:p>
          <a:p>
            <a:pPr algn="ctr"/>
            <a:r>
              <a:rPr lang="en-US" b="0" dirty="0" smtClean="0"/>
              <a:t>University of Maryland</a:t>
            </a:r>
          </a:p>
          <a:p>
            <a:pPr algn="ctr"/>
            <a:endParaRPr lang="en-US" b="0" dirty="0"/>
          </a:p>
          <a:p>
            <a:pPr algn="ctr"/>
            <a:endParaRPr lang="en-US" b="0" dirty="0"/>
          </a:p>
          <a:p>
            <a:pPr algn="ctr"/>
            <a:r>
              <a:rPr lang="en-US" b="0" dirty="0" smtClean="0"/>
              <a:t>Ottawa Hockey Analytics Conference</a:t>
            </a:r>
          </a:p>
          <a:p>
            <a:pPr algn="ctr"/>
            <a:r>
              <a:rPr lang="en-US" b="0" dirty="0" smtClean="0"/>
              <a:t>May 6, 2017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536" y="257233"/>
            <a:ext cx="8685626" cy="1961929"/>
          </a:xfrm>
        </p:spPr>
        <p:txBody>
          <a:bodyPr>
            <a:noAutofit/>
          </a:bodyPr>
          <a:lstStyle/>
          <a:p>
            <a:pPr algn="ctr"/>
            <a:r>
              <a:rPr lang="en-US" sz="3000" cap="none" dirty="0" smtClean="0"/>
              <a:t>Multilevel Modeling in Hockey Analytics: Untangling Individual and Team Performance In Even-Strength, Power Play, and Short Handed Situations</a:t>
            </a:r>
            <a:endParaRPr lang="en-US" sz="3000" cap="none" dirty="0"/>
          </a:p>
        </p:txBody>
      </p:sp>
    </p:spTree>
    <p:extLst>
      <p:ext uri="{BB962C8B-B14F-4D97-AF65-F5344CB8AC3E}">
        <p14:creationId xmlns:p14="http://schemas.microsoft.com/office/powerpoint/2010/main" val="33663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73228"/>
            <a:ext cx="8503920" cy="459204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Consider moving away from the shot quantity vs. shot quality debate, and look more at the broader circumstances preceding goals, including: </a:t>
            </a:r>
          </a:p>
          <a:p>
            <a:pPr lvl="1"/>
            <a:r>
              <a:rPr lang="en-US" sz="1800" dirty="0" smtClean="0"/>
              <a:t>Spatial tracking </a:t>
            </a:r>
          </a:p>
          <a:p>
            <a:pPr lvl="1"/>
            <a:r>
              <a:rPr lang="en-US" sz="1800" dirty="0" smtClean="0"/>
              <a:t>Player communication and coordination </a:t>
            </a:r>
          </a:p>
          <a:p>
            <a:pPr lvl="1"/>
            <a:r>
              <a:rPr lang="en-US" sz="1800" dirty="0" smtClean="0"/>
              <a:t>Overlap in players’ mental models 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Acknowledge the inherent conflict between the way performance is evaluated (i.e., wins/losses) and the way statistics are counted (i.e., by individual)</a:t>
            </a:r>
          </a:p>
          <a:p>
            <a:pPr lvl="1"/>
            <a:r>
              <a:rPr lang="en-US" sz="1800" dirty="0" smtClean="0"/>
              <a:t>If a team is more than the sum of its parts, then individual player stats are not necessarily the end-all be-all </a:t>
            </a:r>
          </a:p>
          <a:p>
            <a:pPr lvl="1"/>
            <a:r>
              <a:rPr lang="en-US" sz="1800" dirty="0"/>
              <a:t>Analysts may want to find a way to measure emergent properties of the team or the impact of combinations of players </a:t>
            </a:r>
          </a:p>
          <a:p>
            <a:pPr marL="274320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190777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607255"/>
            <a:ext cx="8503920" cy="3426563"/>
          </a:xfrm>
          <a:ln>
            <a:solidFill>
              <a:srgbClr val="D16349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Special thanks to the following folks for their helpful comments and critiques: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274320" lvl="1" indent="0" algn="ctr">
              <a:buNone/>
            </a:pPr>
            <a:r>
              <a:rPr lang="en-US" sz="2800" dirty="0" smtClean="0"/>
              <a:t>Sam Jablansky</a:t>
            </a:r>
          </a:p>
          <a:p>
            <a:pPr marL="274320" lvl="1" indent="0" algn="ctr">
              <a:buNone/>
            </a:pPr>
            <a:r>
              <a:rPr lang="en-US" sz="2800" dirty="0" smtClean="0"/>
              <a:t>Paul Jablansky</a:t>
            </a:r>
          </a:p>
          <a:p>
            <a:pPr marL="274320" lvl="1" indent="0" algn="ctr">
              <a:buNone/>
            </a:pPr>
            <a:r>
              <a:rPr lang="en-US" sz="2800" dirty="0" smtClean="0"/>
              <a:t>Matt </a:t>
            </a:r>
            <a:r>
              <a:rPr lang="en-US" sz="2800" dirty="0" err="1" smtClean="0"/>
              <a:t>Barstead</a:t>
            </a:r>
            <a:endParaRPr lang="en-US" sz="2800" dirty="0" smtClean="0"/>
          </a:p>
          <a:p>
            <a:pPr marL="274320" lvl="1" indent="0" algn="ctr">
              <a:buNone/>
            </a:pPr>
            <a:r>
              <a:rPr lang="en-US" sz="2800" dirty="0" smtClean="0"/>
              <a:t>JP </a:t>
            </a:r>
            <a:r>
              <a:rPr lang="en-US" sz="2800" dirty="0" err="1" smtClean="0"/>
              <a:t>Landi</a:t>
            </a:r>
            <a:endParaRPr lang="en-US" sz="2800" dirty="0" smtClean="0"/>
          </a:p>
          <a:p>
            <a:pPr marL="274320" lvl="1" indent="0" algn="ctr">
              <a:buNone/>
            </a:pPr>
            <a:endParaRPr lang="en-US" sz="2800" dirty="0"/>
          </a:p>
          <a:p>
            <a:pPr marL="274320" lvl="1" indent="0" algn="ctr">
              <a:buNone/>
            </a:pPr>
            <a:r>
              <a:rPr lang="en-US" sz="2800" dirty="0" smtClean="0"/>
              <a:t>For more info, email me at </a:t>
            </a:r>
            <a:r>
              <a:rPr lang="en-US" sz="2800" b="1" dirty="0" smtClean="0">
                <a:hlinkClick r:id="rId2"/>
              </a:rPr>
              <a:t>sjablans@umd.edu</a:t>
            </a:r>
            <a:r>
              <a:rPr lang="en-US" sz="2800" dirty="0"/>
              <a:t> </a:t>
            </a:r>
          </a:p>
          <a:p>
            <a:pPr marL="274320" lvl="1" indent="0" algn="ctr">
              <a:buNone/>
            </a:pPr>
            <a:r>
              <a:rPr lang="en-US" sz="2800" dirty="0" smtClean="0"/>
              <a:t>Or follow me at </a:t>
            </a:r>
            <a:r>
              <a:rPr lang="en-US" sz="2800" b="1" dirty="0" smtClean="0"/>
              <a:t>@sophiejablansky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07571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3" y="1582343"/>
            <a:ext cx="5807616" cy="4571385"/>
          </a:xfrm>
        </p:spPr>
        <p:txBody>
          <a:bodyPr>
            <a:noAutofit/>
          </a:bodyPr>
          <a:lstStyle/>
          <a:p>
            <a:r>
              <a:rPr lang="en-US" sz="1800" dirty="0" smtClean="0"/>
              <a:t>According to Alan Ryder (2008), winning is what ultimately matters, which points to goals as an important metric of team success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1800" dirty="0" smtClean="0"/>
              <a:t>There are two major issues with using goals in this way: </a:t>
            </a:r>
          </a:p>
          <a:p>
            <a:pPr lvl="1"/>
            <a:r>
              <a:rPr lang="en-US" sz="1600" dirty="0"/>
              <a:t>Goals are considered rare and random events </a:t>
            </a:r>
            <a:r>
              <a:rPr lang="en-US" sz="1400" dirty="0" smtClean="0"/>
              <a:t>(Ryder, 2004)</a:t>
            </a:r>
          </a:p>
          <a:p>
            <a:pPr lvl="1"/>
            <a:r>
              <a:rPr lang="en-US" sz="1600" dirty="0" smtClean="0"/>
              <a:t>Goals are attributed to </a:t>
            </a:r>
            <a:r>
              <a:rPr lang="en-US" sz="1600" i="1" dirty="0" smtClean="0"/>
              <a:t>individuals</a:t>
            </a:r>
            <a:r>
              <a:rPr lang="en-US" sz="1600" dirty="0" smtClean="0"/>
              <a:t>, </a:t>
            </a:r>
            <a:r>
              <a:rPr lang="en-US" sz="1600" dirty="0"/>
              <a:t>but </a:t>
            </a:r>
            <a:r>
              <a:rPr lang="en-US" sz="1600" dirty="0" smtClean="0"/>
              <a:t>wins are attributed to </a:t>
            </a:r>
            <a:r>
              <a:rPr lang="en-US" sz="1600" i="1" dirty="0" smtClean="0"/>
              <a:t>teams</a:t>
            </a:r>
          </a:p>
          <a:p>
            <a:pPr marL="617220" lvl="1" indent="-342900">
              <a:buFont typeface="+mj-lt"/>
              <a:buAutoNum type="arabicPeriod"/>
            </a:pPr>
            <a:endParaRPr lang="en-US" sz="1600" dirty="0" smtClean="0"/>
          </a:p>
          <a:p>
            <a:r>
              <a:rPr lang="en-US" sz="1800" dirty="0" smtClean="0"/>
              <a:t>How do we resolve this? </a:t>
            </a:r>
          </a:p>
          <a:p>
            <a:pPr lvl="1"/>
            <a:r>
              <a:rPr lang="en-US" sz="1600" dirty="0" smtClean="0"/>
              <a:t>Examine shot metrics instead</a:t>
            </a:r>
            <a:r>
              <a:rPr lang="en-US" sz="1400" dirty="0" smtClean="0"/>
              <a:t> </a:t>
            </a:r>
            <a:r>
              <a:rPr lang="en-US" sz="1400" dirty="0"/>
              <a:t>(Vollman, 2016</a:t>
            </a:r>
            <a:r>
              <a:rPr lang="en-US" sz="1400" dirty="0" smtClean="0"/>
              <a:t>)</a:t>
            </a:r>
            <a:endParaRPr lang="en-US" sz="1500" dirty="0" smtClean="0"/>
          </a:p>
          <a:p>
            <a:pPr lvl="1"/>
            <a:r>
              <a:rPr lang="en-US" sz="1600" dirty="0" smtClean="0"/>
              <a:t>Determining which aspects of the individual and the team contribute to performance</a:t>
            </a:r>
            <a:endParaRPr 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7470" y="2600139"/>
            <a:ext cx="2705475" cy="161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98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456" y="182420"/>
            <a:ext cx="1642125" cy="108166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34911" y="1614745"/>
            <a:ext cx="6784725" cy="4954619"/>
          </a:xfrm>
          <a:prstGeom prst="rect">
            <a:avLst/>
          </a:prstGeom>
          <a:ln>
            <a:noFill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SOG and metrics dealing with possession (</a:t>
            </a:r>
            <a:r>
              <a:rPr lang="en-US" sz="1400" dirty="0" err="1"/>
              <a:t>Corsi</a:t>
            </a:r>
            <a:r>
              <a:rPr lang="en-US" sz="1400" dirty="0"/>
              <a:t>, Fenwick) have had limited success in predicting points </a:t>
            </a:r>
            <a:r>
              <a:rPr lang="en-US" sz="1100" dirty="0"/>
              <a:t>(Found, 2016)</a:t>
            </a:r>
            <a:r>
              <a:rPr lang="en-US" sz="1400" dirty="0"/>
              <a:t>, but </a:t>
            </a:r>
            <a:r>
              <a:rPr lang="en-US" sz="1400" b="1" dirty="0" smtClean="0"/>
              <a:t>scoring chances </a:t>
            </a:r>
            <a:r>
              <a:rPr lang="en-US" sz="1400" dirty="0"/>
              <a:t>may offer an </a:t>
            </a:r>
            <a:r>
              <a:rPr lang="en-US" sz="1400" dirty="0" smtClean="0"/>
              <a:t>improvement by dealing with shots that have a higher probability of scoring 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1400" dirty="0"/>
              <a:t>There is a distinction between a</a:t>
            </a:r>
            <a:r>
              <a:rPr lang="en-US" sz="1400" i="1" dirty="0"/>
              <a:t> team of experts </a:t>
            </a:r>
            <a:r>
              <a:rPr lang="en-US" sz="1400" dirty="0"/>
              <a:t>and an </a:t>
            </a:r>
            <a:r>
              <a:rPr lang="en-US" sz="1400" i="1" dirty="0"/>
              <a:t>expert team</a:t>
            </a:r>
            <a:r>
              <a:rPr lang="en-US" sz="1400" dirty="0"/>
              <a:t>, which </a:t>
            </a:r>
            <a:r>
              <a:rPr lang="en-US" sz="1400" dirty="0" smtClean="0"/>
              <a:t>suggests </a:t>
            </a:r>
            <a:r>
              <a:rPr lang="en-US" sz="1400" dirty="0"/>
              <a:t>that a team may be more than the sum of its parts </a:t>
            </a:r>
            <a:r>
              <a:rPr lang="en-US" sz="1200" dirty="0"/>
              <a:t>(Eccles, 2004</a:t>
            </a:r>
            <a:r>
              <a:rPr lang="en-US" sz="1200" dirty="0" smtClean="0"/>
              <a:t>)</a:t>
            </a:r>
          </a:p>
          <a:p>
            <a:endParaRPr lang="en-US" sz="1100" dirty="0"/>
          </a:p>
          <a:p>
            <a:r>
              <a:rPr lang="en-US" sz="1400" dirty="0"/>
              <a:t>I</a:t>
            </a:r>
            <a:r>
              <a:rPr lang="en-US" sz="1400" dirty="0" smtClean="0"/>
              <a:t>n </a:t>
            </a:r>
            <a:r>
              <a:rPr lang="en-US" sz="1400" dirty="0"/>
              <a:t>teams that are highly interdependent, team member contributions cannot simply be added together linearly to calculate team performance </a:t>
            </a:r>
            <a:r>
              <a:rPr lang="en-US" sz="1100" dirty="0"/>
              <a:t>(Kozlowski &amp; Chao, 2012</a:t>
            </a:r>
            <a:r>
              <a:rPr lang="en-US" sz="1100" dirty="0" smtClean="0"/>
              <a:t>), </a:t>
            </a:r>
            <a:r>
              <a:rPr lang="en-US" sz="1400" dirty="0" smtClean="0"/>
              <a:t>which is generally how WOWY and </a:t>
            </a:r>
            <a:r>
              <a:rPr lang="en-US" sz="1400" dirty="0" err="1" smtClean="0"/>
              <a:t>RelTM</a:t>
            </a:r>
            <a:r>
              <a:rPr lang="en-US" sz="1400" dirty="0" smtClean="0"/>
              <a:t> stats operate 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sz="1400" dirty="0" smtClean="0"/>
              <a:t>Multilevel modeling is a kind of regression analysis that bypasses the assumption of </a:t>
            </a:r>
            <a:r>
              <a:rPr lang="en-US" sz="1400" b="1" dirty="0" smtClean="0"/>
              <a:t>independent observations </a:t>
            </a:r>
            <a:r>
              <a:rPr lang="en-US" sz="1400" dirty="0" smtClean="0"/>
              <a:t>and helps break down individual-level and team-level sources of variance</a:t>
            </a:r>
          </a:p>
          <a:p>
            <a:endParaRPr lang="en-US" sz="1400" dirty="0" smtClean="0"/>
          </a:p>
          <a:p>
            <a:r>
              <a:rPr lang="en-US" sz="1400" dirty="0"/>
              <a:t>Although people seem to accept that shot quality is measurable and has an impact on goals </a:t>
            </a:r>
            <a:r>
              <a:rPr lang="en-US" sz="1200" dirty="0"/>
              <a:t>(Purdy, 2008; Vollman, 2014)</a:t>
            </a:r>
            <a:r>
              <a:rPr lang="en-US" sz="1400" dirty="0"/>
              <a:t>, they seem to be conflicted as to how important it is </a:t>
            </a:r>
          </a:p>
        </p:txBody>
      </p:sp>
      <p:sp>
        <p:nvSpPr>
          <p:cNvPr id="10" name="Right Bracket 9"/>
          <p:cNvSpPr/>
          <p:nvPr/>
        </p:nvSpPr>
        <p:spPr>
          <a:xfrm>
            <a:off x="7019636" y="1614745"/>
            <a:ext cx="292282" cy="781272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35346" y="1804909"/>
            <a:ext cx="146626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1. Examine shot metrics</a:t>
            </a:r>
            <a:endParaRPr lang="en-US" sz="1200" dirty="0"/>
          </a:p>
        </p:txBody>
      </p:sp>
      <p:sp>
        <p:nvSpPr>
          <p:cNvPr id="12" name="Right Bracket 11"/>
          <p:cNvSpPr/>
          <p:nvPr/>
        </p:nvSpPr>
        <p:spPr>
          <a:xfrm>
            <a:off x="7019636" y="2528455"/>
            <a:ext cx="292282" cy="1443181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35346" y="2818908"/>
            <a:ext cx="146626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2. Determine how individual and team coalesce into  performance</a:t>
            </a:r>
            <a:endParaRPr lang="en-US" sz="1200" dirty="0"/>
          </a:p>
        </p:txBody>
      </p:sp>
      <p:sp>
        <p:nvSpPr>
          <p:cNvPr id="14" name="Right Bracket 13"/>
          <p:cNvSpPr/>
          <p:nvPr/>
        </p:nvSpPr>
        <p:spPr>
          <a:xfrm>
            <a:off x="7069463" y="4097939"/>
            <a:ext cx="250953" cy="855061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435284" y="4340319"/>
            <a:ext cx="146632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How do we address this? </a:t>
            </a:r>
            <a:endParaRPr lang="en-US" sz="1200" dirty="0"/>
          </a:p>
        </p:txBody>
      </p:sp>
      <p:pic>
        <p:nvPicPr>
          <p:cNvPr id="16" name="Picture 15" descr="Screen Shot 2017-04-28 at 2.05.4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214" y="5866260"/>
            <a:ext cx="4732947" cy="38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5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To what extent….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smtClean="0"/>
              <a:t>… does a </a:t>
            </a:r>
            <a:r>
              <a:rPr lang="en-US" sz="2000" b="1" dirty="0" smtClean="0"/>
              <a:t>player’s scoring chances </a:t>
            </a:r>
            <a:r>
              <a:rPr lang="en-US" sz="2000" dirty="0" smtClean="0"/>
              <a:t>predict his season </a:t>
            </a:r>
            <a:r>
              <a:rPr lang="en-US" sz="2000" b="1" dirty="0" smtClean="0"/>
              <a:t>points</a:t>
            </a:r>
            <a:r>
              <a:rPr lang="en-US" sz="2000" dirty="0" smtClean="0"/>
              <a:t>, controlling for position and time on ice per game? </a:t>
            </a:r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smtClean="0"/>
              <a:t>… does the relation between a player’s scoring chances and season points </a:t>
            </a:r>
            <a:r>
              <a:rPr lang="en-US" sz="2000" b="1" dirty="0" smtClean="0"/>
              <a:t>vary by team</a:t>
            </a:r>
            <a:r>
              <a:rPr lang="en-US" sz="2000" dirty="0" smtClean="0"/>
              <a:t>? </a:t>
            </a:r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smtClean="0"/>
              <a:t>… do a </a:t>
            </a:r>
            <a:r>
              <a:rPr lang="en-US" sz="2000" b="1" dirty="0" smtClean="0"/>
              <a:t>team’s scoring chances </a:t>
            </a:r>
            <a:r>
              <a:rPr lang="en-US" sz="2000" dirty="0" smtClean="0"/>
              <a:t>predict individual player points? </a:t>
            </a:r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smtClean="0"/>
              <a:t>…. do these estimates differ by </a:t>
            </a:r>
            <a:r>
              <a:rPr lang="en-US" sz="2000" b="1" dirty="0" smtClean="0"/>
              <a:t>manpower situation</a:t>
            </a:r>
            <a:r>
              <a:rPr lang="en-US" sz="2000" dirty="0" smtClean="0"/>
              <a:t>?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0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4056" y="1475565"/>
            <a:ext cx="5876580" cy="4942682"/>
          </a:xfrm>
        </p:spPr>
        <p:txBody>
          <a:bodyPr>
            <a:normAutofit/>
          </a:bodyPr>
          <a:lstStyle/>
          <a:p>
            <a:r>
              <a:rPr lang="en-US" sz="1900" dirty="0" smtClean="0"/>
              <a:t>Data Source: </a:t>
            </a:r>
          </a:p>
          <a:p>
            <a:pPr lvl="1"/>
            <a:r>
              <a:rPr lang="en-US" sz="1600" dirty="0" smtClean="0"/>
              <a:t>2015-2016 season</a:t>
            </a:r>
          </a:p>
          <a:p>
            <a:pPr lvl="1"/>
            <a:r>
              <a:rPr lang="en-US" sz="1600" dirty="0"/>
              <a:t>Games played (GP) ≥ 40 of 82 regular season games</a:t>
            </a:r>
          </a:p>
          <a:p>
            <a:pPr lvl="1"/>
            <a:r>
              <a:rPr lang="en-US" sz="1600" dirty="0"/>
              <a:t>N=519 players, J= 30 teams</a:t>
            </a:r>
          </a:p>
          <a:p>
            <a:pPr lvl="1"/>
            <a:r>
              <a:rPr lang="en-US" sz="1600" dirty="0"/>
              <a:t>Player Points modeled as Poisson </a:t>
            </a:r>
            <a:r>
              <a:rPr lang="en-US" sz="1600" dirty="0" smtClean="0"/>
              <a:t>process</a:t>
            </a:r>
          </a:p>
          <a:p>
            <a:pPr marL="274320" lvl="1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900" dirty="0" smtClean="0"/>
              <a:t>Level 1 (</a:t>
            </a:r>
            <a:r>
              <a:rPr lang="en-US" sz="1900" b="1" dirty="0" smtClean="0"/>
              <a:t>individual</a:t>
            </a:r>
            <a:r>
              <a:rPr lang="en-US" sz="1900" dirty="0" smtClean="0"/>
              <a:t>) equation: </a:t>
            </a:r>
          </a:p>
          <a:p>
            <a:pPr marL="274320" lvl="1" indent="0">
              <a:buNone/>
            </a:pPr>
            <a:r>
              <a:rPr lang="en-US" sz="1500" dirty="0" err="1" smtClean="0"/>
              <a:t>η</a:t>
            </a:r>
            <a:r>
              <a:rPr lang="en-US" sz="1500" i="1" baseline="-25000" dirty="0" err="1" smtClean="0"/>
              <a:t>ij</a:t>
            </a:r>
            <a:r>
              <a:rPr lang="en-US" sz="1500" dirty="0" smtClean="0"/>
              <a:t> </a:t>
            </a:r>
            <a:r>
              <a:rPr lang="en-US" sz="1500" dirty="0"/>
              <a:t>= </a:t>
            </a:r>
            <a:r>
              <a:rPr lang="en-US" sz="1500" i="1" dirty="0"/>
              <a:t>β</a:t>
            </a:r>
            <a:r>
              <a:rPr lang="en-US" sz="1500" i="1" baseline="-25000" dirty="0"/>
              <a:t>0j</a:t>
            </a:r>
            <a:r>
              <a:rPr lang="en-US" sz="1500" dirty="0"/>
              <a:t> + </a:t>
            </a:r>
            <a:r>
              <a:rPr lang="en-US" sz="1500" i="1" dirty="0"/>
              <a:t>β</a:t>
            </a:r>
            <a:r>
              <a:rPr lang="en-US" sz="1500" i="1" baseline="-25000" dirty="0"/>
              <a:t>1j</a:t>
            </a:r>
            <a:r>
              <a:rPr lang="en-US" sz="1500" dirty="0"/>
              <a:t>*(</a:t>
            </a:r>
            <a:r>
              <a:rPr lang="en-US" sz="1500" i="1" dirty="0" smtClean="0"/>
              <a:t>Position</a:t>
            </a:r>
            <a:r>
              <a:rPr lang="en-US" sz="1500" i="1" baseline="-25000" dirty="0" smtClean="0"/>
              <a:t>ij</a:t>
            </a:r>
            <a:r>
              <a:rPr lang="en-US" sz="1500" dirty="0"/>
              <a:t>) + </a:t>
            </a:r>
            <a:r>
              <a:rPr lang="en-US" sz="1500" i="1" dirty="0"/>
              <a:t>β</a:t>
            </a:r>
            <a:r>
              <a:rPr lang="en-US" sz="1500" i="1" baseline="-25000" dirty="0"/>
              <a:t>2j</a:t>
            </a:r>
            <a:r>
              <a:rPr lang="en-US" sz="1500" dirty="0"/>
              <a:t>*</a:t>
            </a:r>
            <a:r>
              <a:rPr lang="en-US" sz="1500" dirty="0" smtClean="0"/>
              <a:t>(</a:t>
            </a:r>
            <a:r>
              <a:rPr lang="en-US" sz="1500" i="1" dirty="0" smtClean="0"/>
              <a:t>ScoringChances</a:t>
            </a:r>
            <a:r>
              <a:rPr lang="en-US" sz="1500" i="1" baseline="-25000" dirty="0" smtClean="0"/>
              <a:t>ij</a:t>
            </a:r>
            <a:r>
              <a:rPr lang="en-US" sz="1500" dirty="0"/>
              <a:t>) + </a:t>
            </a:r>
            <a:r>
              <a:rPr lang="en-US" sz="1500" i="1" dirty="0"/>
              <a:t>β</a:t>
            </a:r>
            <a:r>
              <a:rPr lang="en-US" sz="1500" i="1" baseline="-25000" dirty="0"/>
              <a:t>3j</a:t>
            </a:r>
            <a:r>
              <a:rPr lang="en-US" sz="1500" dirty="0" smtClean="0"/>
              <a:t>*(</a:t>
            </a:r>
            <a:r>
              <a:rPr lang="en-US" sz="1500" i="1" dirty="0" err="1" smtClean="0"/>
              <a:t>TOIG</a:t>
            </a:r>
            <a:r>
              <a:rPr lang="en-US" sz="1500" i="1" baseline="-25000" dirty="0" err="1" smtClean="0"/>
              <a:t>ij</a:t>
            </a:r>
            <a:r>
              <a:rPr lang="en-US" sz="1500" dirty="0" smtClean="0"/>
              <a:t>)</a:t>
            </a:r>
          </a:p>
          <a:p>
            <a:pPr marL="274320" lvl="1" indent="0">
              <a:buNone/>
            </a:pPr>
            <a:endParaRPr lang="en-US" sz="1500" dirty="0" smtClean="0"/>
          </a:p>
          <a:p>
            <a:pPr marL="594360" lvl="2" indent="0">
              <a:buNone/>
            </a:pPr>
            <a:endParaRPr lang="en-US" sz="1300" dirty="0" smtClean="0"/>
          </a:p>
          <a:p>
            <a:pPr marL="0" indent="0">
              <a:buNone/>
            </a:pPr>
            <a:r>
              <a:rPr lang="en-US" sz="1900" dirty="0" smtClean="0"/>
              <a:t>Level 2 (</a:t>
            </a:r>
            <a:r>
              <a:rPr lang="en-US" sz="1900" b="1" dirty="0" smtClean="0"/>
              <a:t>team</a:t>
            </a:r>
            <a:r>
              <a:rPr lang="en-US" sz="1900" dirty="0" smtClean="0"/>
              <a:t>) equations:</a:t>
            </a:r>
          </a:p>
          <a:p>
            <a:pPr marL="274320" lvl="1" indent="0">
              <a:buNone/>
            </a:pPr>
            <a:r>
              <a:rPr lang="en-US" sz="1500" i="1" dirty="0" smtClean="0"/>
              <a:t>β</a:t>
            </a:r>
            <a:r>
              <a:rPr lang="en-US" sz="1500" i="1" baseline="-25000" dirty="0" smtClean="0"/>
              <a:t>0j</a:t>
            </a:r>
            <a:r>
              <a:rPr lang="en-US" sz="1500" dirty="0" smtClean="0"/>
              <a:t> </a:t>
            </a:r>
            <a:r>
              <a:rPr lang="en-US" sz="1500" dirty="0"/>
              <a:t>= </a:t>
            </a:r>
            <a:r>
              <a:rPr lang="en-US" sz="1500" i="1" dirty="0"/>
              <a:t>γ</a:t>
            </a:r>
            <a:r>
              <a:rPr lang="en-US" sz="1500" i="1" baseline="-25000" dirty="0"/>
              <a:t>00</a:t>
            </a:r>
            <a:r>
              <a:rPr lang="en-US" sz="1500" dirty="0"/>
              <a:t> </a:t>
            </a:r>
            <a:r>
              <a:rPr lang="en-US" sz="1500" dirty="0" smtClean="0"/>
              <a:t>+ </a:t>
            </a:r>
            <a:r>
              <a:rPr lang="en-US" sz="1500" i="1" dirty="0" smtClean="0"/>
              <a:t>γ</a:t>
            </a:r>
            <a:r>
              <a:rPr lang="en-US" sz="1500" i="1" baseline="-25000" dirty="0" smtClean="0"/>
              <a:t>01</a:t>
            </a:r>
            <a:r>
              <a:rPr lang="en-US" sz="1500" dirty="0" smtClean="0"/>
              <a:t>Team_SC</a:t>
            </a:r>
            <a:r>
              <a:rPr lang="en-US" sz="1500" i="1" baseline="-25000" dirty="0" smtClean="0"/>
              <a:t>j</a:t>
            </a:r>
            <a:r>
              <a:rPr lang="en-US" sz="1500" dirty="0" smtClean="0"/>
              <a:t> + </a:t>
            </a:r>
            <a:r>
              <a:rPr lang="en-US" sz="1500" i="1" dirty="0" smtClean="0"/>
              <a:t>u</a:t>
            </a:r>
            <a:r>
              <a:rPr lang="en-US" sz="1500" i="1" baseline="-25000" dirty="0" smtClean="0"/>
              <a:t>0j</a:t>
            </a:r>
            <a:endParaRPr lang="en-US" sz="1500" dirty="0" smtClean="0"/>
          </a:p>
          <a:p>
            <a:pPr marL="274320" lvl="1" indent="0">
              <a:buNone/>
            </a:pPr>
            <a:r>
              <a:rPr lang="en-US" sz="1500" i="1" dirty="0" smtClean="0"/>
              <a:t>β</a:t>
            </a:r>
            <a:r>
              <a:rPr lang="en-US" sz="1500" i="1" baseline="-25000" dirty="0" smtClean="0"/>
              <a:t>1j</a:t>
            </a:r>
            <a:r>
              <a:rPr lang="en-US" sz="1500" dirty="0" smtClean="0"/>
              <a:t> = </a:t>
            </a:r>
            <a:r>
              <a:rPr lang="en-US" sz="1500" i="1" dirty="0" smtClean="0"/>
              <a:t>γ</a:t>
            </a:r>
            <a:r>
              <a:rPr lang="en-US" sz="1500" i="1" baseline="-25000" dirty="0" smtClean="0"/>
              <a:t>10</a:t>
            </a:r>
            <a:r>
              <a:rPr lang="en-US" sz="1500" dirty="0"/>
              <a:t> + </a:t>
            </a:r>
            <a:r>
              <a:rPr lang="en-US" sz="1500" i="1" dirty="0" smtClean="0"/>
              <a:t>u</a:t>
            </a:r>
            <a:r>
              <a:rPr lang="en-US" sz="1500" i="1" baseline="-25000" dirty="0"/>
              <a:t>1</a:t>
            </a:r>
            <a:r>
              <a:rPr lang="en-US" sz="1500" i="1" baseline="-25000" dirty="0" smtClean="0"/>
              <a:t>j</a:t>
            </a:r>
            <a:endParaRPr lang="en-US" sz="1500" dirty="0" smtClean="0"/>
          </a:p>
          <a:p>
            <a:pPr marL="274320" lvl="1" indent="0">
              <a:buNone/>
            </a:pPr>
            <a:r>
              <a:rPr lang="en-US" sz="1500" i="1" dirty="0" smtClean="0"/>
              <a:t>β</a:t>
            </a:r>
            <a:r>
              <a:rPr lang="en-US" sz="1500" i="1" baseline="-25000" dirty="0" smtClean="0"/>
              <a:t>2j</a:t>
            </a:r>
            <a:r>
              <a:rPr lang="en-US" sz="1500" dirty="0" smtClean="0"/>
              <a:t> = </a:t>
            </a:r>
            <a:r>
              <a:rPr lang="en-US" sz="1500" i="1" dirty="0" smtClean="0"/>
              <a:t>γ</a:t>
            </a:r>
            <a:r>
              <a:rPr lang="en-US" sz="1500" i="1" baseline="-25000" dirty="0" smtClean="0"/>
              <a:t>20</a:t>
            </a:r>
            <a:r>
              <a:rPr lang="en-US" sz="1500" dirty="0"/>
              <a:t> + </a:t>
            </a:r>
            <a:r>
              <a:rPr lang="en-US" sz="1500" i="1" dirty="0" smtClean="0"/>
              <a:t>γ</a:t>
            </a:r>
            <a:r>
              <a:rPr lang="en-US" sz="1500" i="1" baseline="-25000" dirty="0" smtClean="0"/>
              <a:t>21</a:t>
            </a:r>
            <a:r>
              <a:rPr lang="en-US" sz="1500" dirty="0" smtClean="0"/>
              <a:t>Team_SC</a:t>
            </a:r>
            <a:r>
              <a:rPr lang="en-US" sz="1500" i="1" baseline="-25000" dirty="0"/>
              <a:t>j</a:t>
            </a:r>
            <a:r>
              <a:rPr lang="en-US" sz="1500" dirty="0" smtClean="0"/>
              <a:t> </a:t>
            </a:r>
            <a:r>
              <a:rPr lang="en-US" sz="1500" dirty="0"/>
              <a:t>+ </a:t>
            </a:r>
            <a:r>
              <a:rPr lang="en-US" sz="1500" i="1" dirty="0" smtClean="0"/>
              <a:t>u</a:t>
            </a:r>
            <a:r>
              <a:rPr lang="en-US" sz="1500" i="1" baseline="-25000" dirty="0" smtClean="0"/>
              <a:t>2j</a:t>
            </a:r>
            <a:endParaRPr lang="en-US" sz="1500" dirty="0" smtClean="0"/>
          </a:p>
          <a:p>
            <a:pPr marL="274320" lvl="1" indent="0">
              <a:buNone/>
            </a:pPr>
            <a:r>
              <a:rPr lang="en-US" sz="1500" i="1" dirty="0" smtClean="0"/>
              <a:t>β</a:t>
            </a:r>
            <a:r>
              <a:rPr lang="en-US" sz="1500" i="1" baseline="-25000" dirty="0" smtClean="0"/>
              <a:t>3j</a:t>
            </a:r>
            <a:r>
              <a:rPr lang="en-US" sz="1500" dirty="0" smtClean="0"/>
              <a:t> </a:t>
            </a:r>
            <a:r>
              <a:rPr lang="en-US" sz="1500" dirty="0"/>
              <a:t>= </a:t>
            </a:r>
            <a:r>
              <a:rPr lang="en-US" sz="1500" i="1" dirty="0"/>
              <a:t>γ</a:t>
            </a:r>
            <a:r>
              <a:rPr lang="en-US" sz="1500" i="1" baseline="-25000" dirty="0"/>
              <a:t>30</a:t>
            </a:r>
            <a:r>
              <a:rPr lang="en-US" sz="1500" dirty="0"/>
              <a:t> + </a:t>
            </a:r>
            <a:r>
              <a:rPr lang="en-US" sz="1500" i="1" dirty="0"/>
              <a:t>u</a:t>
            </a:r>
            <a:r>
              <a:rPr lang="en-US" sz="1500" i="1" baseline="-25000" dirty="0"/>
              <a:t>3j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ight Bracket 5"/>
          <p:cNvSpPr/>
          <p:nvPr/>
        </p:nvSpPr>
        <p:spPr>
          <a:xfrm>
            <a:off x="5942262" y="3295352"/>
            <a:ext cx="280737" cy="849466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Bracket 6"/>
          <p:cNvSpPr/>
          <p:nvPr/>
        </p:nvSpPr>
        <p:spPr>
          <a:xfrm>
            <a:off x="5915530" y="4329545"/>
            <a:ext cx="307469" cy="1832587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6909" y="3262805"/>
            <a:ext cx="2566967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 player’s season points are a function of his position, scoring chances for, and time on ice per game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326909" y="4427066"/>
            <a:ext cx="2566968" cy="16004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relations of each predictor with season points is allowed to be different for different teams. </a:t>
            </a:r>
          </a:p>
          <a:p>
            <a:pPr algn="ctr"/>
            <a:r>
              <a:rPr lang="en-US" sz="1400" dirty="0" smtClean="0"/>
              <a:t>Team scoring chances are related to a player’s number of scoring chances and points.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632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269903"/>
              </p:ext>
            </p:extLst>
          </p:nvPr>
        </p:nvGraphicFramePr>
        <p:xfrm>
          <a:off x="1175932" y="1625020"/>
          <a:ext cx="7423599" cy="3538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Document" r:id="rId4" imgW="8369300" imgH="3987800" progId="Word.Document.12">
                  <p:embed/>
                </p:oleObj>
              </mc:Choice>
              <mc:Fallback>
                <p:oleObj name="Document" r:id="rId4" imgW="8369300" imgH="3987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5932" y="1625020"/>
                        <a:ext cx="7423599" cy="3538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526" y="5244183"/>
            <a:ext cx="736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Scoring chances significantly predicts player points in all three manpower situations, but is the </a:t>
            </a:r>
            <a:r>
              <a:rPr lang="en-US" sz="1400" b="1" dirty="0" smtClean="0"/>
              <a:t>strongest predictor when shorthanded. 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dirty="0"/>
              <a:t>Scoring </a:t>
            </a:r>
            <a:r>
              <a:rPr lang="en-US" sz="1400" dirty="0" smtClean="0"/>
              <a:t>chances </a:t>
            </a:r>
            <a:r>
              <a:rPr lang="en-US" sz="1400" dirty="0"/>
              <a:t>in SH situations may be breakaways or odd man rushes, which have a better chance of </a:t>
            </a:r>
            <a:r>
              <a:rPr lang="en-US" sz="1400" dirty="0" smtClean="0"/>
              <a:t>scoring. </a:t>
            </a:r>
            <a:endParaRPr lang="en-US" sz="1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40633"/>
            <a:ext cx="8534400" cy="762003"/>
          </a:xfrm>
        </p:spPr>
        <p:txBody>
          <a:bodyPr>
            <a:noAutofit/>
          </a:bodyPr>
          <a:lstStyle/>
          <a:p>
            <a:pPr marL="0" indent="0"/>
            <a:r>
              <a:rPr lang="en-US" sz="2000" b="1" dirty="0" smtClean="0"/>
              <a:t>Question 1: </a:t>
            </a:r>
            <a:r>
              <a:rPr lang="en-US" sz="2000" dirty="0" smtClean="0"/>
              <a:t>Does a </a:t>
            </a:r>
            <a:r>
              <a:rPr lang="en-US" sz="2000" b="1" dirty="0" smtClean="0"/>
              <a:t>player’s scoring </a:t>
            </a:r>
            <a:r>
              <a:rPr lang="en-US" sz="2000" b="1" dirty="0"/>
              <a:t>chances </a:t>
            </a:r>
            <a:r>
              <a:rPr lang="en-US" sz="2000" dirty="0"/>
              <a:t>predict season </a:t>
            </a:r>
            <a:r>
              <a:rPr lang="en-US" sz="2000" b="1" dirty="0"/>
              <a:t>points</a:t>
            </a:r>
            <a:r>
              <a:rPr lang="en-US" sz="2000" dirty="0"/>
              <a:t>, controlling for position and time on ice per game?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062781" y="3199918"/>
            <a:ext cx="778771" cy="20462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169199" y="3201733"/>
            <a:ext cx="778771" cy="20462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294086" y="3198553"/>
            <a:ext cx="778771" cy="20462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3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631564"/>
              </p:ext>
            </p:extLst>
          </p:nvPr>
        </p:nvGraphicFramePr>
        <p:xfrm>
          <a:off x="1175932" y="1625020"/>
          <a:ext cx="7423599" cy="3538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53" name="Document" r:id="rId4" imgW="8369300" imgH="3987800" progId="Word.Document.12">
                  <p:embed/>
                </p:oleObj>
              </mc:Choice>
              <mc:Fallback>
                <p:oleObj name="Document" r:id="rId4" imgW="8369300" imgH="3987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5932" y="1625020"/>
                        <a:ext cx="7423599" cy="3538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526" y="5243681"/>
            <a:ext cx="736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relation between a player’s </a:t>
            </a:r>
            <a:r>
              <a:rPr lang="en-US" sz="1400" dirty="0"/>
              <a:t>s</a:t>
            </a:r>
            <a:r>
              <a:rPr lang="en-US" sz="1400" dirty="0" smtClean="0"/>
              <a:t>coring </a:t>
            </a:r>
            <a:r>
              <a:rPr lang="en-US" sz="1400" dirty="0"/>
              <a:t>c</a:t>
            </a:r>
            <a:r>
              <a:rPr lang="en-US" sz="1400" dirty="0" smtClean="0"/>
              <a:t>hances and his season points </a:t>
            </a:r>
            <a:r>
              <a:rPr lang="en-US" sz="1400" b="1" dirty="0" smtClean="0"/>
              <a:t>varies by team</a:t>
            </a:r>
            <a:r>
              <a:rPr lang="en-US" sz="1400" dirty="0" smtClean="0"/>
              <a:t> in even-strength and power play, but not short handed, situations.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For some teams, creating chances is important for scoring goals, but other teams may not need conventional chances to score.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40633"/>
            <a:ext cx="8534400" cy="762003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Question 2: </a:t>
            </a:r>
            <a:r>
              <a:rPr lang="en-US" sz="2000" dirty="0" smtClean="0"/>
              <a:t>To what extent </a:t>
            </a:r>
            <a:r>
              <a:rPr lang="en-US" sz="2000" dirty="0"/>
              <a:t>does the relation between a player’s scoring chances and season points </a:t>
            </a:r>
            <a:r>
              <a:rPr lang="en-US" sz="2000" b="1" dirty="0"/>
              <a:t>vary by team</a:t>
            </a:r>
            <a:r>
              <a:rPr lang="en-US" sz="2000" dirty="0"/>
              <a:t>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105466" y="4503837"/>
            <a:ext cx="743343" cy="22726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220845" y="4503837"/>
            <a:ext cx="743343" cy="22726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363849" y="4503837"/>
            <a:ext cx="743343" cy="22726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4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9545" y="5185941"/>
            <a:ext cx="79894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 team’s scoring chances significantly predict an individual player’s season points in even-strength and short handed, but not power play, situations.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Being on a better team (i.e., </a:t>
            </a:r>
            <a:r>
              <a:rPr lang="en-US" sz="1400" dirty="0" smtClean="0"/>
              <a:t>that produces </a:t>
            </a:r>
            <a:r>
              <a:rPr lang="en-US" sz="1400" dirty="0" smtClean="0"/>
              <a:t>more scoring chances) does not matter for individual point production on the power play, likely because </a:t>
            </a:r>
            <a:r>
              <a:rPr lang="en-US" sz="1400" b="1" dirty="0" smtClean="0"/>
              <a:t>all</a:t>
            </a:r>
            <a:r>
              <a:rPr lang="en-US" sz="1400" dirty="0" smtClean="0"/>
              <a:t> teams have a man advantage to leverage.</a:t>
            </a:r>
          </a:p>
          <a:p>
            <a:pPr algn="ctr"/>
            <a:endParaRPr lang="en-US" sz="1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40633"/>
            <a:ext cx="8534400" cy="762003"/>
          </a:xfrm>
        </p:spPr>
        <p:txBody>
          <a:bodyPr>
            <a:noAutofit/>
          </a:bodyPr>
          <a:lstStyle/>
          <a:p>
            <a:pPr marL="514350" indent="-514350"/>
            <a:r>
              <a:rPr lang="en-US" sz="2000" b="1" dirty="0" smtClean="0"/>
              <a:t>Question 3: </a:t>
            </a:r>
            <a:r>
              <a:rPr lang="en-US" sz="2000" dirty="0" smtClean="0"/>
              <a:t>To what extent </a:t>
            </a:r>
            <a:r>
              <a:rPr lang="en-US" sz="2000" dirty="0"/>
              <a:t>do a </a:t>
            </a:r>
            <a:r>
              <a:rPr lang="en-US" sz="2000" b="1" dirty="0"/>
              <a:t>team’s scoring chances </a:t>
            </a:r>
            <a:r>
              <a:rPr lang="en-US" sz="2000" dirty="0"/>
              <a:t>predict individual player points?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075545" y="2259265"/>
            <a:ext cx="726782" cy="21571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209308" y="2259265"/>
            <a:ext cx="726782" cy="21571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319979" y="2259265"/>
            <a:ext cx="726782" cy="21571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973801"/>
              </p:ext>
            </p:extLst>
          </p:nvPr>
        </p:nvGraphicFramePr>
        <p:xfrm>
          <a:off x="1179040" y="1625020"/>
          <a:ext cx="7418235" cy="3535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6" name="Document" r:id="rId4" imgW="8369300" imgH="3987800" progId="Word.Document.12">
                  <p:embed/>
                </p:oleObj>
              </mc:Choice>
              <mc:Fallback>
                <p:oleObj name="Document" r:id="rId4" imgW="8369300" imgH="3987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9040" y="1625020"/>
                        <a:ext cx="7418235" cy="3535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386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Limitations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400D-FA0C-F94E-AA9B-4E6EE6A6399D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020466"/>
            <a:ext cx="8503920" cy="4317997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The </a:t>
            </a:r>
            <a:r>
              <a:rPr lang="en-US" sz="2000" dirty="0"/>
              <a:t>impact of scoring chances varies by manpower </a:t>
            </a:r>
            <a:r>
              <a:rPr lang="en-US" sz="2000" dirty="0" smtClean="0"/>
              <a:t>situation</a:t>
            </a:r>
          </a:p>
          <a:p>
            <a:pPr lvl="1"/>
            <a:r>
              <a:rPr lang="en-US" sz="1600" dirty="0" smtClean="0"/>
              <a:t>Scoring chances have a greater impact on predicted points when shorthanded </a:t>
            </a:r>
          </a:p>
          <a:p>
            <a:pPr lvl="1"/>
            <a:r>
              <a:rPr lang="en-US" sz="1600" dirty="0" smtClean="0"/>
              <a:t>Belonging to a team that produces more chances is associated with more individual points, except when on the power play </a:t>
            </a:r>
          </a:p>
          <a:p>
            <a:pPr lvl="1"/>
            <a:endParaRPr lang="en-US" sz="1700" dirty="0"/>
          </a:p>
          <a:p>
            <a:r>
              <a:rPr lang="en-US" sz="2000" dirty="0"/>
              <a:t>Scoring chances are important to the extent that teams are actually able to convert them into goals </a:t>
            </a:r>
          </a:p>
          <a:p>
            <a:pPr lvl="1"/>
            <a:r>
              <a:rPr lang="en-US" sz="1600" dirty="0"/>
              <a:t>Toronto was T-7</a:t>
            </a:r>
            <a:r>
              <a:rPr lang="en-US" sz="1600" baseline="30000" dirty="0"/>
              <a:t>th</a:t>
            </a:r>
            <a:r>
              <a:rPr lang="en-US" sz="1600" dirty="0"/>
              <a:t> in ES chances, T-1</a:t>
            </a:r>
            <a:r>
              <a:rPr lang="en-US" sz="1600" baseline="30000" dirty="0"/>
              <a:t>st</a:t>
            </a:r>
            <a:r>
              <a:rPr lang="en-US" sz="1600" dirty="0"/>
              <a:t> in PP chances, and T-9</a:t>
            </a:r>
            <a:r>
              <a:rPr lang="en-US" sz="1600" baseline="30000" dirty="0"/>
              <a:t>th</a:t>
            </a:r>
            <a:r>
              <a:rPr lang="en-US" sz="1600" dirty="0"/>
              <a:t> in SH chances, and ranked </a:t>
            </a:r>
            <a:r>
              <a:rPr lang="en-US" sz="1600" b="1" dirty="0"/>
              <a:t>29</a:t>
            </a:r>
            <a:r>
              <a:rPr lang="en-US" sz="1600" b="1" baseline="30000" dirty="0"/>
              <a:t>th</a:t>
            </a:r>
            <a:r>
              <a:rPr lang="en-US" sz="1600" b="1" dirty="0"/>
              <a:t> </a:t>
            </a:r>
            <a:r>
              <a:rPr lang="en-US" sz="1600" dirty="0"/>
              <a:t>in the league standings</a:t>
            </a:r>
          </a:p>
          <a:p>
            <a:pPr lvl="1"/>
            <a:r>
              <a:rPr lang="en-US" sz="1600" dirty="0"/>
              <a:t>Florida was T-28</a:t>
            </a:r>
            <a:r>
              <a:rPr lang="en-US" sz="1600" baseline="30000" dirty="0"/>
              <a:t>th</a:t>
            </a:r>
            <a:r>
              <a:rPr lang="en-US" sz="1600" dirty="0"/>
              <a:t> in ES chances, T-22</a:t>
            </a:r>
            <a:r>
              <a:rPr lang="en-US" sz="1600" baseline="30000" dirty="0"/>
              <a:t>nd</a:t>
            </a:r>
            <a:r>
              <a:rPr lang="en-US" sz="1600" dirty="0"/>
              <a:t> in PP chances, and T-22</a:t>
            </a:r>
            <a:r>
              <a:rPr lang="en-US" sz="1600" baseline="30000" dirty="0"/>
              <a:t>nd</a:t>
            </a:r>
            <a:r>
              <a:rPr lang="en-US" sz="1600" dirty="0"/>
              <a:t> in SH chances, and ranked </a:t>
            </a:r>
            <a:r>
              <a:rPr lang="en-US" sz="1600" b="1" dirty="0"/>
              <a:t>4</a:t>
            </a:r>
            <a:r>
              <a:rPr lang="en-US" sz="1600" b="1" baseline="30000" dirty="0"/>
              <a:t>th</a:t>
            </a:r>
            <a:r>
              <a:rPr lang="en-US" sz="1600" b="1" dirty="0"/>
              <a:t> </a:t>
            </a:r>
            <a:r>
              <a:rPr lang="en-US" sz="1600" dirty="0"/>
              <a:t>in the league standings</a:t>
            </a:r>
          </a:p>
          <a:p>
            <a:pPr lvl="1"/>
            <a:r>
              <a:rPr lang="en-US" sz="1600" dirty="0"/>
              <a:t>Different teams may utilize different styles of play </a:t>
            </a:r>
            <a:endParaRPr lang="en-US" sz="17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100" dirty="0"/>
              <a:t>Shortcomings of the models</a:t>
            </a:r>
          </a:p>
          <a:p>
            <a:pPr lvl="1"/>
            <a:r>
              <a:rPr lang="en-US" sz="1600" dirty="0"/>
              <a:t>Do not control for zone starts or </a:t>
            </a:r>
            <a:r>
              <a:rPr lang="en-US" sz="1600" dirty="0" smtClean="0"/>
              <a:t>exact shot </a:t>
            </a:r>
            <a:r>
              <a:rPr lang="en-US" sz="1600" dirty="0"/>
              <a:t>location</a:t>
            </a:r>
          </a:p>
          <a:p>
            <a:pPr lvl="1"/>
            <a:r>
              <a:rPr lang="en-US" sz="1600" dirty="0"/>
              <a:t>Scoring </a:t>
            </a:r>
            <a:r>
              <a:rPr lang="en-US" sz="1600" dirty="0" smtClean="0"/>
              <a:t>chances </a:t>
            </a:r>
            <a:r>
              <a:rPr lang="en-US" sz="1600" dirty="0"/>
              <a:t>has not always been consistently defined and may be subject to rink bias </a:t>
            </a:r>
          </a:p>
          <a:p>
            <a:pPr lvl="1"/>
            <a:r>
              <a:rPr lang="en-US" sz="1600" dirty="0"/>
              <a:t>Position and time on ice may be proxies for skill level or role responsibilities 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Screen Shot 2017-04-28 at 2.05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637" y="1599341"/>
            <a:ext cx="4525818" cy="37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2">
      <a:dk1>
        <a:sysClr val="windowText" lastClr="000000"/>
      </a:dk1>
      <a:lt1>
        <a:srgbClr val="000000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7229</TotalTime>
  <Words>1170</Words>
  <Application>Microsoft Macintosh PowerPoint</Application>
  <PresentationFormat>On-screen Show (4:3)</PresentationFormat>
  <Paragraphs>129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Civic</vt:lpstr>
      <vt:lpstr>Document</vt:lpstr>
      <vt:lpstr>Multilevel Modeling in Hockey Analytics: Untangling Individual and Team Performance In Even-Strength, Power Play, and Short Handed Situations</vt:lpstr>
      <vt:lpstr>Background</vt:lpstr>
      <vt:lpstr>Background</vt:lpstr>
      <vt:lpstr>Research Questions</vt:lpstr>
      <vt:lpstr>Proposed Analysis</vt:lpstr>
      <vt:lpstr>Question 1: Does a player’s scoring chances predict season points, controlling for position and time on ice per game? </vt:lpstr>
      <vt:lpstr>Question 2: To what extent does the relation between a player’s scoring chances and season points vary by team? </vt:lpstr>
      <vt:lpstr>Question 3: To what extent do a team’s scoring chances predict individual player points? </vt:lpstr>
      <vt:lpstr>Discussion and Limitations</vt:lpstr>
      <vt:lpstr>Future Directions</vt:lpstr>
      <vt:lpstr>Thank you!</vt:lpstr>
    </vt:vector>
  </TitlesOfParts>
  <Company>University of Maryland, College Park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Hierarchical Linear Modeling in Hockey Analytics: Predicting Player Points as a Function of Chances, Ice Time, and Position</dc:title>
  <dc:creator>Sophie Jablansky</dc:creator>
  <cp:lastModifiedBy>Sophie Jablansky</cp:lastModifiedBy>
  <cp:revision>762</cp:revision>
  <cp:lastPrinted>2016-12-07T20:18:15Z</cp:lastPrinted>
  <dcterms:created xsi:type="dcterms:W3CDTF">2016-11-26T21:27:23Z</dcterms:created>
  <dcterms:modified xsi:type="dcterms:W3CDTF">2017-05-05T11:17:06Z</dcterms:modified>
</cp:coreProperties>
</file>