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7" r:id="rId2"/>
    <p:sldId id="274" r:id="rId3"/>
    <p:sldId id="275" r:id="rId4"/>
    <p:sldId id="276" r:id="rId5"/>
    <p:sldId id="277" r:id="rId6"/>
    <p:sldId id="278" r:id="rId7"/>
    <p:sldId id="268" r:id="rId8"/>
    <p:sldId id="279" r:id="rId9"/>
    <p:sldId id="270" r:id="rId10"/>
    <p:sldId id="271" r:id="rId11"/>
    <p:sldId id="272" r:id="rId12"/>
    <p:sldId id="273" r:id="rId13"/>
    <p:sldId id="280" r:id="rId14"/>
    <p:sldId id="290" r:id="rId15"/>
    <p:sldId id="281" r:id="rId16"/>
    <p:sldId id="283" r:id="rId17"/>
    <p:sldId id="284" r:id="rId18"/>
    <p:sldId id="288" r:id="rId19"/>
    <p:sldId id="286" r:id="rId20"/>
    <p:sldId id="287" r:id="rId21"/>
    <p:sldId id="289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9415" autoAdjust="0"/>
  </p:normalViewPr>
  <p:slideViewPr>
    <p:cSldViewPr snapToGrid="0">
      <p:cViewPr varScale="1">
        <p:scale>
          <a:sx n="91" d="100"/>
          <a:sy n="91" d="100"/>
        </p:scale>
        <p:origin x="21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ikan\Desktop\Personal%20Research\Comparison_Figur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ikan\Desktop\Personal%20Research\Bar_graph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ikan\Desktop\Personal%20Research\Bar_graph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ikan\Desktop\Personal%20Research\Bar_graph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'Categorical Variable comparison'!$C$2:$C$194</c:f>
              <c:numCache>
                <c:formatCode>General</c:formatCode>
                <c:ptCount val="193"/>
                <c:pt idx="0">
                  <c:v>-3.8806108452985703E-2</c:v>
                </c:pt>
                <c:pt idx="1">
                  <c:v>-0.17620415229331199</c:v>
                </c:pt>
                <c:pt idx="2">
                  <c:v>-0.122008625746305</c:v>
                </c:pt>
                <c:pt idx="3">
                  <c:v>-0.13522481122898999</c:v>
                </c:pt>
                <c:pt idx="4">
                  <c:v>-0.17708484121485199</c:v>
                </c:pt>
                <c:pt idx="5">
                  <c:v>-9.4043176662766403E-2</c:v>
                </c:pt>
                <c:pt idx="6">
                  <c:v>-0.118886025009645</c:v>
                </c:pt>
                <c:pt idx="7">
                  <c:v>-0.13850214085092799</c:v>
                </c:pt>
                <c:pt idx="8">
                  <c:v>-0.109873760471304</c:v>
                </c:pt>
                <c:pt idx="9">
                  <c:v>-0.13031852713835501</c:v>
                </c:pt>
                <c:pt idx="10">
                  <c:v>-6.5990836865383706E-2</c:v>
                </c:pt>
                <c:pt idx="11">
                  <c:v>-0.123287226960346</c:v>
                </c:pt>
                <c:pt idx="12">
                  <c:v>-0.18125332179682399</c:v>
                </c:pt>
                <c:pt idx="13">
                  <c:v>-0.100325423709553</c:v>
                </c:pt>
                <c:pt idx="14">
                  <c:v>-0.101645021448085</c:v>
                </c:pt>
                <c:pt idx="15">
                  <c:v>-0.115531819329926</c:v>
                </c:pt>
                <c:pt idx="16">
                  <c:v>-0.12075548473101699</c:v>
                </c:pt>
                <c:pt idx="17">
                  <c:v>-0.13356833939020499</c:v>
                </c:pt>
                <c:pt idx="18">
                  <c:v>-0.115330506050057</c:v>
                </c:pt>
                <c:pt idx="19">
                  <c:v>-0.11381469694784301</c:v>
                </c:pt>
                <c:pt idx="20">
                  <c:v>-0.13488982043703401</c:v>
                </c:pt>
                <c:pt idx="21">
                  <c:v>-0.15382034316059401</c:v>
                </c:pt>
                <c:pt idx="22">
                  <c:v>-9.2230341692166304E-2</c:v>
                </c:pt>
                <c:pt idx="23">
                  <c:v>-0.14929663423187101</c:v>
                </c:pt>
                <c:pt idx="24">
                  <c:v>-0.14578016353644199</c:v>
                </c:pt>
                <c:pt idx="25">
                  <c:v>-0.120271811435908</c:v>
                </c:pt>
                <c:pt idx="26">
                  <c:v>-9.39828092490754E-2</c:v>
                </c:pt>
                <c:pt idx="27">
                  <c:v>-0.124225644593199</c:v>
                </c:pt>
                <c:pt idx="28">
                  <c:v>-0.10010936613615699</c:v>
                </c:pt>
                <c:pt idx="29">
                  <c:v>-0.139285733858837</c:v>
                </c:pt>
                <c:pt idx="30">
                  <c:v>-0.11863034387452399</c:v>
                </c:pt>
                <c:pt idx="31">
                  <c:v>-0.21227553145290801</c:v>
                </c:pt>
                <c:pt idx="32">
                  <c:v>-0.10632410955732199</c:v>
                </c:pt>
                <c:pt idx="33">
                  <c:v>-8.7002391738787196E-2</c:v>
                </c:pt>
                <c:pt idx="34">
                  <c:v>-0.111772739089826</c:v>
                </c:pt>
                <c:pt idx="35">
                  <c:v>-0.13863742759289399</c:v>
                </c:pt>
                <c:pt idx="36">
                  <c:v>-0.121355064093567</c:v>
                </c:pt>
                <c:pt idx="37">
                  <c:v>-9.1868528414781797E-2</c:v>
                </c:pt>
                <c:pt idx="38">
                  <c:v>-8.8859934121214304E-2</c:v>
                </c:pt>
                <c:pt idx="39">
                  <c:v>-6.7674754796461498E-2</c:v>
                </c:pt>
                <c:pt idx="40">
                  <c:v>-0.13971956270511901</c:v>
                </c:pt>
                <c:pt idx="41">
                  <c:v>-0.119719720527545</c:v>
                </c:pt>
                <c:pt idx="42">
                  <c:v>-0.109335002871311</c:v>
                </c:pt>
                <c:pt idx="43">
                  <c:v>-0.15019668140427</c:v>
                </c:pt>
                <c:pt idx="44">
                  <c:v>-0.120385236922078</c:v>
                </c:pt>
                <c:pt idx="45">
                  <c:v>-0.114668394319679</c:v>
                </c:pt>
                <c:pt idx="46">
                  <c:v>-9.4390228605877494E-2</c:v>
                </c:pt>
                <c:pt idx="47">
                  <c:v>-0.110983994618239</c:v>
                </c:pt>
                <c:pt idx="48">
                  <c:v>-0.15672496052235199</c:v>
                </c:pt>
                <c:pt idx="49">
                  <c:v>-4.8097620317918699E-2</c:v>
                </c:pt>
                <c:pt idx="50">
                  <c:v>-0.10762659482728</c:v>
                </c:pt>
                <c:pt idx="51">
                  <c:v>-0.131783323145264</c:v>
                </c:pt>
                <c:pt idx="52">
                  <c:v>-4.1686555710359501E-2</c:v>
                </c:pt>
                <c:pt idx="53">
                  <c:v>-6.1766420315566298E-2</c:v>
                </c:pt>
                <c:pt idx="54">
                  <c:v>-0.120517643614471</c:v>
                </c:pt>
                <c:pt idx="55">
                  <c:v>-0.114561271550451</c:v>
                </c:pt>
                <c:pt idx="56">
                  <c:v>-6.7812928770336095E-2</c:v>
                </c:pt>
                <c:pt idx="57">
                  <c:v>-0.13160863273685899</c:v>
                </c:pt>
                <c:pt idx="58">
                  <c:v>-2.9720556364546302E-2</c:v>
                </c:pt>
                <c:pt idx="59">
                  <c:v>-0.10985519056659999</c:v>
                </c:pt>
                <c:pt idx="60">
                  <c:v>-9.7442242075009497E-2</c:v>
                </c:pt>
                <c:pt idx="61">
                  <c:v>-0.12956299350271999</c:v>
                </c:pt>
                <c:pt idx="62">
                  <c:v>-0.134853966257863</c:v>
                </c:pt>
                <c:pt idx="63">
                  <c:v>-0.117900284096066</c:v>
                </c:pt>
                <c:pt idx="64">
                  <c:v>-9.9710254408690302E-2</c:v>
                </c:pt>
                <c:pt idx="65">
                  <c:v>-0.121249456429359</c:v>
                </c:pt>
                <c:pt idx="66">
                  <c:v>-0.141410864091675</c:v>
                </c:pt>
                <c:pt idx="67">
                  <c:v>-0.15587038246064799</c:v>
                </c:pt>
                <c:pt idx="68">
                  <c:v>-0.120288712151608</c:v>
                </c:pt>
                <c:pt idx="69">
                  <c:v>-0.122959413764339</c:v>
                </c:pt>
                <c:pt idx="70">
                  <c:v>-6.0322309877361001E-2</c:v>
                </c:pt>
                <c:pt idx="71">
                  <c:v>-0.10917387677554399</c:v>
                </c:pt>
                <c:pt idx="72">
                  <c:v>-0.121729818910499</c:v>
                </c:pt>
                <c:pt idx="73">
                  <c:v>-0.128319118930175</c:v>
                </c:pt>
                <c:pt idx="74">
                  <c:v>-0.14608680300483001</c:v>
                </c:pt>
                <c:pt idx="75">
                  <c:v>-0.14960063069729701</c:v>
                </c:pt>
                <c:pt idx="76">
                  <c:v>-9.0546897734883697E-2</c:v>
                </c:pt>
                <c:pt idx="77">
                  <c:v>-9.6875452490119196E-2</c:v>
                </c:pt>
                <c:pt idx="78">
                  <c:v>-0.114130527056877</c:v>
                </c:pt>
                <c:pt idx="79">
                  <c:v>-8.1002932264639504E-2</c:v>
                </c:pt>
                <c:pt idx="80">
                  <c:v>-0.121358176824425</c:v>
                </c:pt>
                <c:pt idx="81">
                  <c:v>-0.13974867044283601</c:v>
                </c:pt>
                <c:pt idx="82">
                  <c:v>-6.9632980562455593E-2</c:v>
                </c:pt>
                <c:pt idx="83">
                  <c:v>-8.2086868072840199E-2</c:v>
                </c:pt>
                <c:pt idx="84">
                  <c:v>-0.10689975662722701</c:v>
                </c:pt>
                <c:pt idx="85">
                  <c:v>-0.13027943180327101</c:v>
                </c:pt>
                <c:pt idx="86">
                  <c:v>-0.117204983707363</c:v>
                </c:pt>
                <c:pt idx="87">
                  <c:v>-7.2181149779026899E-2</c:v>
                </c:pt>
                <c:pt idx="88">
                  <c:v>-0.120341278706508</c:v>
                </c:pt>
                <c:pt idx="89">
                  <c:v>-0.11474643932313799</c:v>
                </c:pt>
                <c:pt idx="90">
                  <c:v>-0.11914968107806501</c:v>
                </c:pt>
                <c:pt idx="91">
                  <c:v>-6.6661951298576397E-2</c:v>
                </c:pt>
                <c:pt idx="92">
                  <c:v>-0.16142441658443599</c:v>
                </c:pt>
                <c:pt idx="93">
                  <c:v>-9.8396411822245303E-2</c:v>
                </c:pt>
                <c:pt idx="94">
                  <c:v>-0.141194189015557</c:v>
                </c:pt>
                <c:pt idx="95">
                  <c:v>-0.110099132077506</c:v>
                </c:pt>
                <c:pt idx="96">
                  <c:v>-0.107191131339957</c:v>
                </c:pt>
                <c:pt idx="97">
                  <c:v>-5.6238550132338298E-2</c:v>
                </c:pt>
                <c:pt idx="98">
                  <c:v>-0.14857283259106299</c:v>
                </c:pt>
                <c:pt idx="99">
                  <c:v>-0.14954717841428899</c:v>
                </c:pt>
                <c:pt idx="100">
                  <c:v>-0.196342715933541</c:v>
                </c:pt>
                <c:pt idx="101">
                  <c:v>-8.2605829535738196E-2</c:v>
                </c:pt>
                <c:pt idx="102">
                  <c:v>-0.13069264993584601</c:v>
                </c:pt>
                <c:pt idx="103">
                  <c:v>-0.112245039248712</c:v>
                </c:pt>
                <c:pt idx="104">
                  <c:v>-0.1240715278184</c:v>
                </c:pt>
                <c:pt idx="105">
                  <c:v>-0.191147824354097</c:v>
                </c:pt>
                <c:pt idx="106">
                  <c:v>-0.15852251114385499</c:v>
                </c:pt>
                <c:pt idx="107">
                  <c:v>-6.4477400514011796E-2</c:v>
                </c:pt>
                <c:pt idx="108">
                  <c:v>-6.3734476837964696E-2</c:v>
                </c:pt>
                <c:pt idx="109">
                  <c:v>-0.23331625891461399</c:v>
                </c:pt>
                <c:pt idx="110">
                  <c:v>-0.107657232048729</c:v>
                </c:pt>
                <c:pt idx="111">
                  <c:v>-0.103208468890087</c:v>
                </c:pt>
                <c:pt idx="112">
                  <c:v>-0.10478179389021899</c:v>
                </c:pt>
                <c:pt idx="113">
                  <c:v>-0.104254803036697</c:v>
                </c:pt>
                <c:pt idx="114">
                  <c:v>-0.10757058156956099</c:v>
                </c:pt>
                <c:pt idx="115">
                  <c:v>-0.12742189493469999</c:v>
                </c:pt>
                <c:pt idx="116">
                  <c:v>-0.14285696471963899</c:v>
                </c:pt>
                <c:pt idx="117">
                  <c:v>-0.13497510082179101</c:v>
                </c:pt>
                <c:pt idx="118">
                  <c:v>-8.34636132049245E-2</c:v>
                </c:pt>
                <c:pt idx="119">
                  <c:v>-0.18255895844155201</c:v>
                </c:pt>
                <c:pt idx="120">
                  <c:v>-9.14780965915723E-2</c:v>
                </c:pt>
                <c:pt idx="121">
                  <c:v>-7.8019462936514794E-2</c:v>
                </c:pt>
                <c:pt idx="122">
                  <c:v>-0.12817041427862</c:v>
                </c:pt>
                <c:pt idx="123">
                  <c:v>-5.7765262354030102E-2</c:v>
                </c:pt>
                <c:pt idx="124">
                  <c:v>-0.162937180979769</c:v>
                </c:pt>
                <c:pt idx="125">
                  <c:v>-0.12702749900014301</c:v>
                </c:pt>
                <c:pt idx="126">
                  <c:v>-0.13190660885469799</c:v>
                </c:pt>
                <c:pt idx="127">
                  <c:v>-0.143952973745963</c:v>
                </c:pt>
                <c:pt idx="128">
                  <c:v>-0.11994267303830899</c:v>
                </c:pt>
                <c:pt idx="129">
                  <c:v>-0.19829031220815099</c:v>
                </c:pt>
                <c:pt idx="130">
                  <c:v>-0.11167414598025301</c:v>
                </c:pt>
                <c:pt idx="131">
                  <c:v>-0.12438598067981101</c:v>
                </c:pt>
                <c:pt idx="132">
                  <c:v>-9.8388041420436098E-2</c:v>
                </c:pt>
                <c:pt idx="133">
                  <c:v>-9.9883740410757801E-2</c:v>
                </c:pt>
                <c:pt idx="134">
                  <c:v>-0.123968387525804</c:v>
                </c:pt>
                <c:pt idx="135">
                  <c:v>-0.132378881761371</c:v>
                </c:pt>
                <c:pt idx="136">
                  <c:v>-0.18297247551273399</c:v>
                </c:pt>
                <c:pt idx="137">
                  <c:v>-0.205128297965392</c:v>
                </c:pt>
                <c:pt idx="138">
                  <c:v>-0.106610548071761</c:v>
                </c:pt>
                <c:pt idx="139">
                  <c:v>-0.107017731394841</c:v>
                </c:pt>
                <c:pt idx="140">
                  <c:v>-5.7336411785703402E-2</c:v>
                </c:pt>
                <c:pt idx="141">
                  <c:v>-0.113059623705724</c:v>
                </c:pt>
                <c:pt idx="142">
                  <c:v>-8.5547084502519105E-2</c:v>
                </c:pt>
                <c:pt idx="143">
                  <c:v>-0.11035035175897601</c:v>
                </c:pt>
                <c:pt idx="144">
                  <c:v>-0.10491966439962799</c:v>
                </c:pt>
                <c:pt idx="145">
                  <c:v>-0.12595155626417401</c:v>
                </c:pt>
                <c:pt idx="146">
                  <c:v>-0.113980284874643</c:v>
                </c:pt>
                <c:pt idx="147">
                  <c:v>-0.14669190917244099</c:v>
                </c:pt>
                <c:pt idx="148">
                  <c:v>-6.2267620708472998E-2</c:v>
                </c:pt>
                <c:pt idx="149">
                  <c:v>-0.15597316640249101</c:v>
                </c:pt>
                <c:pt idx="150">
                  <c:v>-0.122858092004104</c:v>
                </c:pt>
                <c:pt idx="151">
                  <c:v>-0.11242401090781</c:v>
                </c:pt>
                <c:pt idx="152">
                  <c:v>-0.13649974432029</c:v>
                </c:pt>
                <c:pt idx="153">
                  <c:v>-8.0167139773822102E-2</c:v>
                </c:pt>
                <c:pt idx="154">
                  <c:v>-0.10822502957991301</c:v>
                </c:pt>
                <c:pt idx="155">
                  <c:v>-0.12212584588923001</c:v>
                </c:pt>
                <c:pt idx="156">
                  <c:v>-0.123925701008727</c:v>
                </c:pt>
                <c:pt idx="157">
                  <c:v>-0.11971282055712799</c:v>
                </c:pt>
                <c:pt idx="158">
                  <c:v>-0.121713226086246</c:v>
                </c:pt>
                <c:pt idx="159">
                  <c:v>-0.1030295647733</c:v>
                </c:pt>
                <c:pt idx="160">
                  <c:v>-0.108656532741903</c:v>
                </c:pt>
                <c:pt idx="161">
                  <c:v>-7.9079179262961902E-2</c:v>
                </c:pt>
                <c:pt idx="162">
                  <c:v>-0.14775955989368</c:v>
                </c:pt>
                <c:pt idx="163">
                  <c:v>-0.124074046708327</c:v>
                </c:pt>
                <c:pt idx="164">
                  <c:v>-0.135007456472448</c:v>
                </c:pt>
                <c:pt idx="165">
                  <c:v>-0.107805895838222</c:v>
                </c:pt>
                <c:pt idx="166">
                  <c:v>-0.11395728810542401</c:v>
                </c:pt>
                <c:pt idx="167">
                  <c:v>-0.21344793306679</c:v>
                </c:pt>
                <c:pt idx="168">
                  <c:v>-0.114656397503459</c:v>
                </c:pt>
                <c:pt idx="169">
                  <c:v>-9.9199810559193205E-2</c:v>
                </c:pt>
                <c:pt idx="170">
                  <c:v>-0.130064580327791</c:v>
                </c:pt>
                <c:pt idx="171">
                  <c:v>-0.149449097647461</c:v>
                </c:pt>
                <c:pt idx="172">
                  <c:v>-0.122405900925666</c:v>
                </c:pt>
                <c:pt idx="173">
                  <c:v>-8.1300242311225901E-2</c:v>
                </c:pt>
                <c:pt idx="174">
                  <c:v>-0.103896127636274</c:v>
                </c:pt>
                <c:pt idx="175">
                  <c:v>-0.100370308970329</c:v>
                </c:pt>
                <c:pt idx="176">
                  <c:v>-0.118270198923248</c:v>
                </c:pt>
                <c:pt idx="177">
                  <c:v>-0.121034997101671</c:v>
                </c:pt>
                <c:pt idx="178">
                  <c:v>-0.12084161247209101</c:v>
                </c:pt>
                <c:pt idx="179">
                  <c:v>-0.117186032600505</c:v>
                </c:pt>
                <c:pt idx="180">
                  <c:v>-0.128435038482338</c:v>
                </c:pt>
                <c:pt idx="181">
                  <c:v>-0.11342641797405301</c:v>
                </c:pt>
                <c:pt idx="182">
                  <c:v>-0.17203866533800699</c:v>
                </c:pt>
                <c:pt idx="183">
                  <c:v>-0.118617499045547</c:v>
                </c:pt>
                <c:pt idx="184">
                  <c:v>-0.10319081421409899</c:v>
                </c:pt>
                <c:pt idx="185">
                  <c:v>-8.2218520011875906E-2</c:v>
                </c:pt>
                <c:pt idx="186">
                  <c:v>-9.3481392356127901E-2</c:v>
                </c:pt>
                <c:pt idx="187">
                  <c:v>-0.10854469383437799</c:v>
                </c:pt>
                <c:pt idx="188">
                  <c:v>-0.107013228528282</c:v>
                </c:pt>
                <c:pt idx="189">
                  <c:v>-9.7324002312761407E-2</c:v>
                </c:pt>
                <c:pt idx="190">
                  <c:v>-0.13349079966150401</c:v>
                </c:pt>
                <c:pt idx="191">
                  <c:v>-9.0328075937028393E-2</c:v>
                </c:pt>
                <c:pt idx="192">
                  <c:v>-0.10431796599297299</c:v>
                </c:pt>
              </c:numCache>
            </c:numRef>
          </c:xVal>
          <c:yVal>
            <c:numRef>
              <c:f>'Categorical Variable comparison'!$B$2:$B$194</c:f>
              <c:numCache>
                <c:formatCode>General</c:formatCode>
                <c:ptCount val="193"/>
                <c:pt idx="0">
                  <c:v>-4.1908118861708699E-2</c:v>
                </c:pt>
                <c:pt idx="1">
                  <c:v>-0.173769023861753</c:v>
                </c:pt>
                <c:pt idx="2">
                  <c:v>-0.14727306562703299</c:v>
                </c:pt>
                <c:pt idx="3">
                  <c:v>-0.145540856003152</c:v>
                </c:pt>
                <c:pt idx="4">
                  <c:v>-0.190468011230331</c:v>
                </c:pt>
                <c:pt idx="5">
                  <c:v>-0.10973010366297101</c:v>
                </c:pt>
                <c:pt idx="6">
                  <c:v>-0.14358779272837399</c:v>
                </c:pt>
                <c:pt idx="7">
                  <c:v>-0.122365728623819</c:v>
                </c:pt>
                <c:pt idx="8">
                  <c:v>-0.12125514260355</c:v>
                </c:pt>
                <c:pt idx="9">
                  <c:v>-0.146818374528044</c:v>
                </c:pt>
                <c:pt idx="10">
                  <c:v>-8.3720428115025794E-2</c:v>
                </c:pt>
                <c:pt idx="11">
                  <c:v>-0.13390379322722401</c:v>
                </c:pt>
                <c:pt idx="12">
                  <c:v>-0.208648945329487</c:v>
                </c:pt>
                <c:pt idx="13">
                  <c:v>-0.12397188872885299</c:v>
                </c:pt>
                <c:pt idx="14">
                  <c:v>-0.105563007461651</c:v>
                </c:pt>
                <c:pt idx="15">
                  <c:v>-0.13235124184736799</c:v>
                </c:pt>
                <c:pt idx="16">
                  <c:v>-0.122637197578843</c:v>
                </c:pt>
                <c:pt idx="17">
                  <c:v>-0.13625924253371999</c:v>
                </c:pt>
                <c:pt idx="18">
                  <c:v>-0.14359117135826699</c:v>
                </c:pt>
                <c:pt idx="19">
                  <c:v>-0.124216721323071</c:v>
                </c:pt>
                <c:pt idx="20">
                  <c:v>-0.15350457323667499</c:v>
                </c:pt>
                <c:pt idx="21">
                  <c:v>-0.16447175660954</c:v>
                </c:pt>
                <c:pt idx="22">
                  <c:v>-0.12066810423909</c:v>
                </c:pt>
                <c:pt idx="23">
                  <c:v>-0.15984470073507001</c:v>
                </c:pt>
                <c:pt idx="24">
                  <c:v>-0.16524542104874301</c:v>
                </c:pt>
                <c:pt idx="25">
                  <c:v>-0.13172971097970901</c:v>
                </c:pt>
                <c:pt idx="26">
                  <c:v>-0.102996166190718</c:v>
                </c:pt>
                <c:pt idx="27">
                  <c:v>-0.13368724185653999</c:v>
                </c:pt>
                <c:pt idx="28">
                  <c:v>-0.111238919596565</c:v>
                </c:pt>
                <c:pt idx="29">
                  <c:v>-0.12929994751142601</c:v>
                </c:pt>
                <c:pt idx="30">
                  <c:v>-0.130026221317352</c:v>
                </c:pt>
                <c:pt idx="31">
                  <c:v>-0.20731064422901499</c:v>
                </c:pt>
                <c:pt idx="32">
                  <c:v>-0.131000183501842</c:v>
                </c:pt>
                <c:pt idx="33">
                  <c:v>-0.12568323993651101</c:v>
                </c:pt>
                <c:pt idx="34">
                  <c:v>-0.11665954732258101</c:v>
                </c:pt>
                <c:pt idx="35">
                  <c:v>-0.150056239717578</c:v>
                </c:pt>
                <c:pt idx="36">
                  <c:v>-0.13264760548809901</c:v>
                </c:pt>
                <c:pt idx="37">
                  <c:v>-9.8326101574408506E-2</c:v>
                </c:pt>
                <c:pt idx="38">
                  <c:v>-9.8965161694911499E-2</c:v>
                </c:pt>
                <c:pt idx="39">
                  <c:v>-4.4900762190932898E-2</c:v>
                </c:pt>
                <c:pt idx="40">
                  <c:v>-0.16323777663250799</c:v>
                </c:pt>
                <c:pt idx="41">
                  <c:v>-0.13175822400355799</c:v>
                </c:pt>
                <c:pt idx="42">
                  <c:v>-0.12602569193797</c:v>
                </c:pt>
                <c:pt idx="43">
                  <c:v>-0.16222460640535599</c:v>
                </c:pt>
                <c:pt idx="44">
                  <c:v>-0.13111906592747</c:v>
                </c:pt>
                <c:pt idx="45">
                  <c:v>-0.12861721755057601</c:v>
                </c:pt>
                <c:pt idx="46">
                  <c:v>-9.6135085132308895E-2</c:v>
                </c:pt>
                <c:pt idx="47">
                  <c:v>-0.12158282151420299</c:v>
                </c:pt>
                <c:pt idx="48">
                  <c:v>-0.172519250630535</c:v>
                </c:pt>
                <c:pt idx="49">
                  <c:v>-6.4962540292006501E-2</c:v>
                </c:pt>
                <c:pt idx="50">
                  <c:v>-0.121351600419558</c:v>
                </c:pt>
                <c:pt idx="51">
                  <c:v>-0.131067410397358</c:v>
                </c:pt>
                <c:pt idx="52">
                  <c:v>-6.3676060633589299E-2</c:v>
                </c:pt>
                <c:pt idx="53">
                  <c:v>-7.0498482318686606E-2</c:v>
                </c:pt>
                <c:pt idx="54">
                  <c:v>-0.119343311661305</c:v>
                </c:pt>
                <c:pt idx="55">
                  <c:v>-0.14521464835430101</c:v>
                </c:pt>
                <c:pt idx="56">
                  <c:v>-8.7843338630754095E-2</c:v>
                </c:pt>
                <c:pt idx="57">
                  <c:v>-0.14090611059686001</c:v>
                </c:pt>
                <c:pt idx="58">
                  <c:v>-4.9615188300167201E-2</c:v>
                </c:pt>
                <c:pt idx="59">
                  <c:v>-0.121242953932792</c:v>
                </c:pt>
                <c:pt idx="60">
                  <c:v>-9.4395426272811903E-2</c:v>
                </c:pt>
                <c:pt idx="61">
                  <c:v>-0.15954097496776301</c:v>
                </c:pt>
                <c:pt idx="62">
                  <c:v>-0.147776781915086</c:v>
                </c:pt>
                <c:pt idx="63">
                  <c:v>-0.142189764247968</c:v>
                </c:pt>
                <c:pt idx="64">
                  <c:v>-0.11123732535965</c:v>
                </c:pt>
                <c:pt idx="65">
                  <c:v>-0.14601997477336301</c:v>
                </c:pt>
                <c:pt idx="66">
                  <c:v>-0.15204895060179199</c:v>
                </c:pt>
                <c:pt idx="67">
                  <c:v>-0.16931861136337201</c:v>
                </c:pt>
                <c:pt idx="68">
                  <c:v>-0.131756610984407</c:v>
                </c:pt>
                <c:pt idx="69">
                  <c:v>-0.13618412155843099</c:v>
                </c:pt>
                <c:pt idx="70">
                  <c:v>-6.0503342207938599E-2</c:v>
                </c:pt>
                <c:pt idx="71">
                  <c:v>-0.122612331789518</c:v>
                </c:pt>
                <c:pt idx="72">
                  <c:v>-0.13481968947470299</c:v>
                </c:pt>
                <c:pt idx="73">
                  <c:v>-0.137969127058749</c:v>
                </c:pt>
                <c:pt idx="74">
                  <c:v>-0.15325284463406899</c:v>
                </c:pt>
                <c:pt idx="75">
                  <c:v>-0.158319401878981</c:v>
                </c:pt>
                <c:pt idx="76">
                  <c:v>-9.7276369319559602E-2</c:v>
                </c:pt>
                <c:pt idx="77">
                  <c:v>-9.2449084354891894E-2</c:v>
                </c:pt>
                <c:pt idx="78">
                  <c:v>-0.119865016498686</c:v>
                </c:pt>
                <c:pt idx="79">
                  <c:v>-9.1346785550856804E-2</c:v>
                </c:pt>
                <c:pt idx="80">
                  <c:v>-0.13282938700279801</c:v>
                </c:pt>
                <c:pt idx="81">
                  <c:v>-0.15012351221747799</c:v>
                </c:pt>
                <c:pt idx="82">
                  <c:v>-5.0074742685457203E-2</c:v>
                </c:pt>
                <c:pt idx="83">
                  <c:v>-9.4251116233280099E-2</c:v>
                </c:pt>
                <c:pt idx="84">
                  <c:v>-0.11326830120973901</c:v>
                </c:pt>
                <c:pt idx="85">
                  <c:v>-0.156136431287801</c:v>
                </c:pt>
                <c:pt idx="86">
                  <c:v>-0.12639317254684601</c:v>
                </c:pt>
                <c:pt idx="87">
                  <c:v>-7.8403107616240406E-2</c:v>
                </c:pt>
                <c:pt idx="88">
                  <c:v>-0.13678692568289499</c:v>
                </c:pt>
                <c:pt idx="89">
                  <c:v>-0.103455715206421</c:v>
                </c:pt>
                <c:pt idx="90">
                  <c:v>-0.12457756558164899</c:v>
                </c:pt>
                <c:pt idx="91">
                  <c:v>-7.2859773980557097E-2</c:v>
                </c:pt>
                <c:pt idx="92">
                  <c:v>-0.17161904739313499</c:v>
                </c:pt>
                <c:pt idx="93">
                  <c:v>-0.108971026140704</c:v>
                </c:pt>
                <c:pt idx="94">
                  <c:v>-0.157889153473741</c:v>
                </c:pt>
                <c:pt idx="95">
                  <c:v>-0.12180493672125101</c:v>
                </c:pt>
                <c:pt idx="96">
                  <c:v>-0.124142608958299</c:v>
                </c:pt>
                <c:pt idx="97">
                  <c:v>-4.2087798284877097E-2</c:v>
                </c:pt>
                <c:pt idx="98">
                  <c:v>-0.16213660858450499</c:v>
                </c:pt>
                <c:pt idx="99">
                  <c:v>-0.13898780754561599</c:v>
                </c:pt>
                <c:pt idx="100">
                  <c:v>-0.199173320296712</c:v>
                </c:pt>
                <c:pt idx="101">
                  <c:v>-9.4035676867000401E-2</c:v>
                </c:pt>
                <c:pt idx="102">
                  <c:v>-0.14993559520052499</c:v>
                </c:pt>
                <c:pt idx="103">
                  <c:v>-0.12740255937771799</c:v>
                </c:pt>
                <c:pt idx="104">
                  <c:v>-0.13410746336860599</c:v>
                </c:pt>
                <c:pt idx="105">
                  <c:v>-0.20037508501336301</c:v>
                </c:pt>
                <c:pt idx="106">
                  <c:v>-0.17407790742429</c:v>
                </c:pt>
                <c:pt idx="107">
                  <c:v>-8.5414947504577302E-2</c:v>
                </c:pt>
                <c:pt idx="108">
                  <c:v>-7.0694877550430205E-2</c:v>
                </c:pt>
                <c:pt idx="109">
                  <c:v>-0.25140347754082298</c:v>
                </c:pt>
                <c:pt idx="110">
                  <c:v>-0.132449890050956</c:v>
                </c:pt>
                <c:pt idx="111">
                  <c:v>-0.117370211326848</c:v>
                </c:pt>
                <c:pt idx="112">
                  <c:v>-0.107256322765917</c:v>
                </c:pt>
                <c:pt idx="113">
                  <c:v>-0.117244616508645</c:v>
                </c:pt>
                <c:pt idx="114">
                  <c:v>-0.12079216033665301</c:v>
                </c:pt>
                <c:pt idx="115">
                  <c:v>-0.143642120199165</c:v>
                </c:pt>
                <c:pt idx="116">
                  <c:v>-0.14520303908739299</c:v>
                </c:pt>
                <c:pt idx="117">
                  <c:v>-0.153140235690405</c:v>
                </c:pt>
                <c:pt idx="118">
                  <c:v>-9.9023396441601394E-2</c:v>
                </c:pt>
                <c:pt idx="119">
                  <c:v>-0.207304888628217</c:v>
                </c:pt>
                <c:pt idx="120">
                  <c:v>-9.6891641460440797E-2</c:v>
                </c:pt>
                <c:pt idx="121">
                  <c:v>-8.4601709774880296E-2</c:v>
                </c:pt>
                <c:pt idx="122">
                  <c:v>-0.14299122633833999</c:v>
                </c:pt>
                <c:pt idx="123">
                  <c:v>-7.6584275859939696E-2</c:v>
                </c:pt>
                <c:pt idx="124">
                  <c:v>-0.15041998046188601</c:v>
                </c:pt>
                <c:pt idx="125">
                  <c:v>-0.142865130452588</c:v>
                </c:pt>
                <c:pt idx="126">
                  <c:v>-0.13314757496895999</c:v>
                </c:pt>
                <c:pt idx="127">
                  <c:v>-0.16198923994089201</c:v>
                </c:pt>
                <c:pt idx="128">
                  <c:v>-0.132357526826997</c:v>
                </c:pt>
                <c:pt idx="129">
                  <c:v>-0.19949993372623201</c:v>
                </c:pt>
                <c:pt idx="130">
                  <c:v>-0.13577102787196599</c:v>
                </c:pt>
                <c:pt idx="131">
                  <c:v>-0.13536707845231</c:v>
                </c:pt>
                <c:pt idx="132">
                  <c:v>-0.112565703923101</c:v>
                </c:pt>
                <c:pt idx="133">
                  <c:v>-0.11635401505216</c:v>
                </c:pt>
                <c:pt idx="134">
                  <c:v>-0.132610281624473</c:v>
                </c:pt>
                <c:pt idx="135">
                  <c:v>-0.144914604995068</c:v>
                </c:pt>
                <c:pt idx="136">
                  <c:v>-0.192403053937519</c:v>
                </c:pt>
                <c:pt idx="137">
                  <c:v>-0.20835649602466</c:v>
                </c:pt>
                <c:pt idx="138">
                  <c:v>-0.110821803130423</c:v>
                </c:pt>
                <c:pt idx="139">
                  <c:v>-0.13918070809039801</c:v>
                </c:pt>
                <c:pt idx="140">
                  <c:v>-7.9365001411465394E-2</c:v>
                </c:pt>
                <c:pt idx="141">
                  <c:v>-0.12576566946333001</c:v>
                </c:pt>
                <c:pt idx="142">
                  <c:v>-9.5269695493141598E-2</c:v>
                </c:pt>
                <c:pt idx="143">
                  <c:v>-0.10542342586945</c:v>
                </c:pt>
                <c:pt idx="144">
                  <c:v>-0.11248417426565301</c:v>
                </c:pt>
                <c:pt idx="145">
                  <c:v>-0.13126215045369199</c:v>
                </c:pt>
                <c:pt idx="146">
                  <c:v>-0.13079379664956201</c:v>
                </c:pt>
                <c:pt idx="147">
                  <c:v>-0.14470213855861799</c:v>
                </c:pt>
                <c:pt idx="148">
                  <c:v>-8.9281223700905604E-2</c:v>
                </c:pt>
                <c:pt idx="149">
                  <c:v>-0.169367506503591</c:v>
                </c:pt>
                <c:pt idx="150">
                  <c:v>-0.13417051694709001</c:v>
                </c:pt>
                <c:pt idx="151">
                  <c:v>-0.12314969677455501</c:v>
                </c:pt>
                <c:pt idx="152">
                  <c:v>-0.14686805506596401</c:v>
                </c:pt>
                <c:pt idx="153">
                  <c:v>-6.69683623680008E-2</c:v>
                </c:pt>
                <c:pt idx="154">
                  <c:v>-0.102796921542767</c:v>
                </c:pt>
                <c:pt idx="155">
                  <c:v>-0.13186242240079599</c:v>
                </c:pt>
                <c:pt idx="156">
                  <c:v>-0.12953816788459999</c:v>
                </c:pt>
                <c:pt idx="157">
                  <c:v>-0.13093311053921999</c:v>
                </c:pt>
                <c:pt idx="158">
                  <c:v>-0.12958819922657699</c:v>
                </c:pt>
                <c:pt idx="159">
                  <c:v>-0.123968337267245</c:v>
                </c:pt>
                <c:pt idx="160">
                  <c:v>-0.12690862146507501</c:v>
                </c:pt>
                <c:pt idx="161">
                  <c:v>-9.5932208891152199E-2</c:v>
                </c:pt>
                <c:pt idx="162">
                  <c:v>-0.14698572506073701</c:v>
                </c:pt>
                <c:pt idx="163">
                  <c:v>-0.147321330358405</c:v>
                </c:pt>
                <c:pt idx="164">
                  <c:v>-0.148860249144736</c:v>
                </c:pt>
                <c:pt idx="165">
                  <c:v>-0.120316286766497</c:v>
                </c:pt>
                <c:pt idx="166">
                  <c:v>-0.13557895290968999</c:v>
                </c:pt>
                <c:pt idx="167">
                  <c:v>-0.22106351037194499</c:v>
                </c:pt>
                <c:pt idx="168">
                  <c:v>-0.12748866895493999</c:v>
                </c:pt>
                <c:pt idx="169">
                  <c:v>-0.110582584205608</c:v>
                </c:pt>
                <c:pt idx="170">
                  <c:v>-0.14902536399306299</c:v>
                </c:pt>
                <c:pt idx="171">
                  <c:v>-0.155399148873889</c:v>
                </c:pt>
                <c:pt idx="172">
                  <c:v>-0.13273307668822701</c:v>
                </c:pt>
                <c:pt idx="173">
                  <c:v>-8.9094431921352593E-2</c:v>
                </c:pt>
                <c:pt idx="174">
                  <c:v>-0.113982284082526</c:v>
                </c:pt>
                <c:pt idx="175">
                  <c:v>-0.10066168989712</c:v>
                </c:pt>
                <c:pt idx="176">
                  <c:v>-0.11549731955943</c:v>
                </c:pt>
                <c:pt idx="177">
                  <c:v>-0.132263090585934</c:v>
                </c:pt>
                <c:pt idx="178">
                  <c:v>-0.14130319475608799</c:v>
                </c:pt>
                <c:pt idx="179">
                  <c:v>-0.13083509970436399</c:v>
                </c:pt>
                <c:pt idx="180">
                  <c:v>-0.13437911816363901</c:v>
                </c:pt>
                <c:pt idx="181">
                  <c:v>-0.13092096192173899</c:v>
                </c:pt>
                <c:pt idx="182">
                  <c:v>-0.177390767846512</c:v>
                </c:pt>
                <c:pt idx="183">
                  <c:v>-0.12999448565559901</c:v>
                </c:pt>
                <c:pt idx="184">
                  <c:v>-0.11797520415844</c:v>
                </c:pt>
                <c:pt idx="185">
                  <c:v>-9.3077948103489197E-2</c:v>
                </c:pt>
                <c:pt idx="186">
                  <c:v>-8.9155831031088997E-2</c:v>
                </c:pt>
                <c:pt idx="187">
                  <c:v>-0.123489476413901</c:v>
                </c:pt>
                <c:pt idx="188">
                  <c:v>-0.12459681462079</c:v>
                </c:pt>
                <c:pt idx="189">
                  <c:v>-0.101666042315927</c:v>
                </c:pt>
                <c:pt idx="190">
                  <c:v>-0.16696686217378601</c:v>
                </c:pt>
                <c:pt idx="191">
                  <c:v>-0.101866465939739</c:v>
                </c:pt>
                <c:pt idx="192">
                  <c:v>-0.12658267865775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479-486E-B6B0-FA395C3DD3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185536"/>
        <c:axId val="61158912"/>
      </c:scatterChart>
      <c:valAx>
        <c:axId val="53185536"/>
        <c:scaling>
          <c:orientation val="minMax"/>
          <c:max val="0.2"/>
          <c:min val="-0.2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400"/>
                  <a:t>Distance + angle model coefficients</a:t>
                </a:r>
              </a:p>
            </c:rich>
          </c:tx>
          <c:layout>
            <c:manualLayout>
              <c:xMode val="edge"/>
              <c:yMode val="edge"/>
              <c:x val="0.23276674187062801"/>
              <c:y val="0.9413644722611758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1158912"/>
        <c:crosses val="autoZero"/>
        <c:crossBetween val="midCat"/>
      </c:valAx>
      <c:valAx>
        <c:axId val="61158912"/>
        <c:scaling>
          <c:orientation val="minMax"/>
          <c:max val="0.2"/>
          <c:min val="-0.2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400"/>
                  <a:t>Top + slot + corner model coefficients</a:t>
                </a:r>
              </a:p>
            </c:rich>
          </c:tx>
          <c:layout>
            <c:manualLayout>
              <c:xMode val="edge"/>
              <c:yMode val="edge"/>
              <c:x val="2.9179303372851759E-3"/>
              <c:y val="0.1333454215691817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3185536"/>
        <c:crosses val="autoZero"/>
        <c:crossBetween val="midCat"/>
        <c:majorUnit val="0.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30174053147514"/>
          <c:y val="3.1711708112454211E-2"/>
          <c:w val="0.85370016782951186"/>
          <c:h val="0.79241338810658857"/>
        </c:manualLayout>
      </c:layout>
      <c:barChart>
        <c:barDir val="bar"/>
        <c:grouping val="clustered"/>
        <c:varyColors val="0"/>
        <c:ser>
          <c:idx val="1"/>
          <c:order val="0"/>
          <c:tx>
            <c:v>Distance + angle model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'Position model_ShotType'!$C$1:$I$1</c:f>
              <c:strCache>
                <c:ptCount val="7"/>
                <c:pt idx="0">
                  <c:v>Deflected</c:v>
                </c:pt>
                <c:pt idx="1">
                  <c:v>Tip-In</c:v>
                </c:pt>
                <c:pt idx="2">
                  <c:v>Snap</c:v>
                </c:pt>
                <c:pt idx="3">
                  <c:v>Slap</c:v>
                </c:pt>
                <c:pt idx="4">
                  <c:v>Wrist</c:v>
                </c:pt>
                <c:pt idx="5">
                  <c:v>Backhand</c:v>
                </c:pt>
                <c:pt idx="6">
                  <c:v>Wrap-around</c:v>
                </c:pt>
              </c:strCache>
            </c:strRef>
          </c:cat>
          <c:val>
            <c:numRef>
              <c:f>'Position model_ShotType'!$C$22:$I$22</c:f>
              <c:numCache>
                <c:formatCode>0%</c:formatCode>
                <c:ptCount val="7"/>
                <c:pt idx="0">
                  <c:v>0.92111888974281309</c:v>
                </c:pt>
                <c:pt idx="1">
                  <c:v>0.94435364752307005</c:v>
                </c:pt>
                <c:pt idx="2">
                  <c:v>0.92491748055151413</c:v>
                </c:pt>
                <c:pt idx="3">
                  <c:v>0.91433410420230921</c:v>
                </c:pt>
                <c:pt idx="4">
                  <c:v>0.94715973068963433</c:v>
                </c:pt>
                <c:pt idx="5">
                  <c:v>0.96474413484027799</c:v>
                </c:pt>
                <c:pt idx="6">
                  <c:v>0.97884473479126011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26-48B2-BFB8-66C433F5E7F3}"/>
            </c:ext>
          </c:extLst>
        </c:ser>
        <c:ser>
          <c:idx val="0"/>
          <c:order val="1"/>
          <c:tx>
            <c:v>Top + slot + corner model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'Position model_ShotType'!$C$1:$I$1</c:f>
              <c:strCache>
                <c:ptCount val="7"/>
                <c:pt idx="0">
                  <c:v>Deflected</c:v>
                </c:pt>
                <c:pt idx="1">
                  <c:v>Tip-In</c:v>
                </c:pt>
                <c:pt idx="2">
                  <c:v>Snap</c:v>
                </c:pt>
                <c:pt idx="3">
                  <c:v>Slap</c:v>
                </c:pt>
                <c:pt idx="4">
                  <c:v>Wrist</c:v>
                </c:pt>
                <c:pt idx="5">
                  <c:v>Backhand</c:v>
                </c:pt>
                <c:pt idx="6">
                  <c:v>Wrap-around</c:v>
                </c:pt>
              </c:strCache>
            </c:strRef>
          </c:cat>
          <c:val>
            <c:numRef>
              <c:f>'Position model_ShotType'!$C$21:$I$21</c:f>
              <c:numCache>
                <c:formatCode>0%</c:formatCode>
                <c:ptCount val="7"/>
                <c:pt idx="0">
                  <c:v>0.86301098554406441</c:v>
                </c:pt>
                <c:pt idx="1">
                  <c:v>0.89833193909956055</c:v>
                </c:pt>
                <c:pt idx="2">
                  <c:v>0.93268115821093767</c:v>
                </c:pt>
                <c:pt idx="3">
                  <c:v>0.94062510022211931</c:v>
                </c:pt>
                <c:pt idx="4">
                  <c:v>0.94098869324602918</c:v>
                </c:pt>
                <c:pt idx="5">
                  <c:v>0.94648093310135395</c:v>
                </c:pt>
                <c:pt idx="6">
                  <c:v>0.95913635390436125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26-48B2-BFB8-66C433F5E7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260558880"/>
        <c:axId val="430788960"/>
      </c:barChart>
      <c:catAx>
        <c:axId val="2605588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30788960"/>
        <c:crosses val="autoZero"/>
        <c:auto val="1"/>
        <c:lblAlgn val="ctr"/>
        <c:lblOffset val="100"/>
        <c:noMultiLvlLbl val="0"/>
      </c:catAx>
      <c:valAx>
        <c:axId val="4307889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Save probability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60558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5663764846394965"/>
          <c:y val="0.62432385621634601"/>
          <c:w val="0.23285634725809373"/>
          <c:h val="0.16648714858626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077560928003972"/>
          <c:y val="3.5605764412688395E-2"/>
          <c:w val="0.72028037249272048"/>
          <c:h val="0.82066571819910783"/>
        </c:manualLayout>
      </c:layout>
      <c:barChart>
        <c:barDir val="bar"/>
        <c:grouping val="clustered"/>
        <c:varyColors val="0"/>
        <c:ser>
          <c:idx val="1"/>
          <c:order val="0"/>
          <c:tx>
            <c:v>Distance + angle model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'Position model_Strength'!$C$1:$G$1</c:f>
              <c:strCache>
                <c:ptCount val="5"/>
                <c:pt idx="0">
                  <c:v>Goalie's team has 2 fewer players</c:v>
                </c:pt>
                <c:pt idx="1">
                  <c:v>Goalie's team has 1 fewer player</c:v>
                </c:pt>
                <c:pt idx="2">
                  <c:v>Even strength</c:v>
                </c:pt>
                <c:pt idx="3">
                  <c:v>Goalie's team has 1 extra player</c:v>
                </c:pt>
                <c:pt idx="4">
                  <c:v>Goalie's team has 2 extra players</c:v>
                </c:pt>
              </c:strCache>
            </c:strRef>
          </c:cat>
          <c:val>
            <c:numRef>
              <c:f>'Position model_Strength'!$C$22:$G$22</c:f>
              <c:numCache>
                <c:formatCode>0%</c:formatCode>
                <c:ptCount val="5"/>
                <c:pt idx="0">
                  <c:v>0.84458793575387237</c:v>
                </c:pt>
                <c:pt idx="1">
                  <c:v>0.91517550261892078</c:v>
                </c:pt>
                <c:pt idx="2">
                  <c:v>0.94093198419365476</c:v>
                </c:pt>
                <c:pt idx="3">
                  <c:v>0.93775449567879487</c:v>
                </c:pt>
                <c:pt idx="4">
                  <c:v>0.99999902799642104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0C-4AEC-8BDD-242F53BB8302}"/>
            </c:ext>
          </c:extLst>
        </c:ser>
        <c:ser>
          <c:idx val="0"/>
          <c:order val="1"/>
          <c:tx>
            <c:v>Top + slot + corner model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'Position model_Strength'!$C$1:$G$1</c:f>
              <c:strCache>
                <c:ptCount val="5"/>
                <c:pt idx="0">
                  <c:v>Goalie's team has 2 fewer players</c:v>
                </c:pt>
                <c:pt idx="1">
                  <c:v>Goalie's team has 1 fewer player</c:v>
                </c:pt>
                <c:pt idx="2">
                  <c:v>Even strength</c:v>
                </c:pt>
                <c:pt idx="3">
                  <c:v>Goalie's team has 1 extra player</c:v>
                </c:pt>
                <c:pt idx="4">
                  <c:v>Goalie's team has 2 extra players</c:v>
                </c:pt>
              </c:strCache>
            </c:strRef>
          </c:cat>
          <c:val>
            <c:numRef>
              <c:f>'Position model_Strength'!$C$21:$G$21</c:f>
              <c:numCache>
                <c:formatCode>0%</c:formatCode>
                <c:ptCount val="5"/>
                <c:pt idx="0">
                  <c:v>0.82458935076110906</c:v>
                </c:pt>
                <c:pt idx="1">
                  <c:v>0.90530860878606234</c:v>
                </c:pt>
                <c:pt idx="2">
                  <c:v>0.93873376003555387</c:v>
                </c:pt>
                <c:pt idx="3">
                  <c:v>0.93367963956588396</c:v>
                </c:pt>
                <c:pt idx="4">
                  <c:v>0.99999930605633358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0C-4AEC-8BDD-242F53BB83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434786880"/>
        <c:axId val="440335936"/>
      </c:barChart>
      <c:catAx>
        <c:axId val="4347868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40335936"/>
        <c:crosses val="autoZero"/>
        <c:auto val="1"/>
        <c:lblAlgn val="ctr"/>
        <c:lblOffset val="100"/>
        <c:noMultiLvlLbl val="0"/>
      </c:catAx>
      <c:valAx>
        <c:axId val="440335936"/>
        <c:scaling>
          <c:orientation val="minMax"/>
          <c:max val="1"/>
          <c:min val="0.8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Save probability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34786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1673228517396159"/>
          <c:y val="0.6421962230744992"/>
          <c:w val="0.2388128497360649"/>
          <c:h val="0.211422176490292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964459229715105E-2"/>
          <c:y val="3.9872761081673515E-2"/>
          <c:w val="0.88850349197921263"/>
          <c:h val="0.73899067970642007"/>
        </c:manualLayout>
      </c:layout>
      <c:barChart>
        <c:barDir val="bar"/>
        <c:grouping val="clustered"/>
        <c:varyColors val="0"/>
        <c:ser>
          <c:idx val="1"/>
          <c:order val="0"/>
          <c:tx>
            <c:v>Distance + angle model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'Position model_LeadTrail'!$C$1:$E$1</c:f>
              <c:strCache>
                <c:ptCount val="3"/>
                <c:pt idx="0">
                  <c:v>Lead</c:v>
                </c:pt>
                <c:pt idx="1">
                  <c:v>Tied</c:v>
                </c:pt>
                <c:pt idx="2">
                  <c:v>Trail</c:v>
                </c:pt>
              </c:strCache>
            </c:strRef>
          </c:cat>
          <c:val>
            <c:numRef>
              <c:f>'Position model_LeadTrail'!$C$22:$E$22</c:f>
              <c:numCache>
                <c:formatCode>0%</c:formatCode>
                <c:ptCount val="3"/>
                <c:pt idx="0">
                  <c:v>0.94285258935249772</c:v>
                </c:pt>
                <c:pt idx="1">
                  <c:v>0.93963083959098981</c:v>
                </c:pt>
                <c:pt idx="2">
                  <c:v>0.93771435969093953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8F-4C46-A956-82E42FCF39AF}"/>
            </c:ext>
          </c:extLst>
        </c:ser>
        <c:ser>
          <c:idx val="0"/>
          <c:order val="1"/>
          <c:tx>
            <c:v>Top + slot + corner model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'Position model_LeadTrail'!$C$1:$E$1</c:f>
              <c:strCache>
                <c:ptCount val="3"/>
                <c:pt idx="0">
                  <c:v>Lead</c:v>
                </c:pt>
                <c:pt idx="1">
                  <c:v>Tied</c:v>
                </c:pt>
                <c:pt idx="2">
                  <c:v>Trail</c:v>
                </c:pt>
              </c:strCache>
            </c:strRef>
          </c:cat>
          <c:val>
            <c:numRef>
              <c:f>'Position model_LeadTrail'!$C$21:$E$21</c:f>
              <c:numCache>
                <c:formatCode>0%</c:formatCode>
                <c:ptCount val="3"/>
                <c:pt idx="0">
                  <c:v>0.94070687139012887</c:v>
                </c:pt>
                <c:pt idx="1">
                  <c:v>0.93761856301263291</c:v>
                </c:pt>
                <c:pt idx="2">
                  <c:v>0.93491163193615257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8F-4C46-A956-82E42FCF39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434786880"/>
        <c:axId val="440335936"/>
      </c:barChart>
      <c:catAx>
        <c:axId val="4347868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40335936"/>
        <c:crosses val="autoZero"/>
        <c:auto val="1"/>
        <c:lblAlgn val="ctr"/>
        <c:lblOffset val="100"/>
        <c:noMultiLvlLbl val="0"/>
      </c:catAx>
      <c:valAx>
        <c:axId val="440335936"/>
        <c:scaling>
          <c:orientation val="minMax"/>
          <c:max val="1"/>
          <c:min val="0.8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Save probability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34786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329718702911416"/>
          <c:y val="0.52650630738741189"/>
          <c:w val="0.27651844503699452"/>
          <c:h val="0.249799611275512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89780-F0FE-48C3-A7D6-47B00F872D0D}" type="datetimeFigureOut">
              <a:rPr lang="en-CA" smtClean="0"/>
              <a:t>15/09/2018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9209D-63C9-47BF-A4A6-DD9971A8C9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1933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Complete pooling vs partial pooling </a:t>
            </a:r>
          </a:p>
          <a:p>
            <a:r>
              <a:rPr lang="en-CA" dirty="0"/>
              <a:t>3 examples: smallest group of all, smallest group of No pooling and the largest group</a:t>
            </a:r>
          </a:p>
          <a:p>
            <a:r>
              <a:rPr lang="en-CA" dirty="0"/>
              <a:t>If there is a common effect among goaltenders, the partial pooling model will return the common effect </a:t>
            </a:r>
          </a:p>
          <a:p>
            <a:r>
              <a:rPr lang="en-CA" dirty="0"/>
              <a:t>The other two are subsets of the partial pooling</a:t>
            </a:r>
          </a:p>
          <a:p>
            <a:r>
              <a:rPr lang="en-CA" dirty="0"/>
              <a:t>Write down questions for my talk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9209D-63C9-47BF-A4A6-DD9971A8C931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440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No pooling + Partial pooling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9209D-63C9-47BF-A4A6-DD9971A8C931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4538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7F97-B7FC-498D-BA30-0E67D91765A3}" type="datetime1">
              <a:rPr lang="en-CA" smtClean="0"/>
              <a:t>15/09/2018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AA0-B015-4BB3-B2A0-FB4BC13126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8106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A48F-7D58-46A9-82A1-72A6AD8E4422}" type="datetime1">
              <a:rPr lang="en-CA" smtClean="0"/>
              <a:t>15/09/2018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AA0-B015-4BB3-B2A0-FB4BC13126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0464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F36A8-1B6F-40BD-9ADC-291D09937C2E}" type="datetime1">
              <a:rPr lang="en-CA" smtClean="0"/>
              <a:t>15/09/2018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AA0-B015-4BB3-B2A0-FB4BC13126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32062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8A42-AD3F-44E5-9403-76588F425A80}" type="datetime1">
              <a:rPr lang="en-CA" smtClean="0"/>
              <a:t>15/09/2018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AA0-B015-4BB3-B2A0-FB4BC13126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5241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7ADD-8DC1-4F2C-9AB3-A5990B263547}" type="datetime1">
              <a:rPr lang="en-CA" smtClean="0"/>
              <a:t>15/09/2018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AA0-B015-4BB3-B2A0-FB4BC13126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47712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7672-3668-4384-8B1C-0F5B2547C918}" type="datetime1">
              <a:rPr lang="en-CA" smtClean="0"/>
              <a:t>15/09/2018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AA0-B015-4BB3-B2A0-FB4BC13126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9850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C77D4-C16D-4CA1-ACD5-7A184FA2B5CF}" type="datetime1">
              <a:rPr lang="en-CA" smtClean="0"/>
              <a:t>15/09/2018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AA0-B015-4BB3-B2A0-FB4BC13126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5893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3F3B-815A-4C03-B78B-C0D29A326A72}" type="datetime1">
              <a:rPr lang="en-CA" smtClean="0"/>
              <a:t>15/09/2018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AA0-B015-4BB3-B2A0-FB4BC13126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3044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1CB06-0D44-4337-B664-F7D981E6FBAB}" type="datetime1">
              <a:rPr lang="en-CA" smtClean="0"/>
              <a:t>15/09/2018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AA0-B015-4BB3-B2A0-FB4BC13126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01421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B971A-1D2D-4354-B345-4F0C7C932B0C}" type="datetime1">
              <a:rPr lang="en-CA" smtClean="0"/>
              <a:t>15/09/2018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AA0-B015-4BB3-B2A0-FB4BC13126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5193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62D3-2544-4EA9-9F8E-C1B12E599483}" type="datetime1">
              <a:rPr lang="en-CA" smtClean="0"/>
              <a:t>15/09/2018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AA0-B015-4BB3-B2A0-FB4BC13126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8983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88D07-F0CA-4800-8BBA-DD8C704D8BDB}" type="datetime1">
              <a:rPr lang="en-CA" smtClean="0"/>
              <a:t>15/09/2018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E8AA0-B015-4BB3-B2A0-FB4BC13126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056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534400" cy="2308231"/>
          </a:xfrm>
        </p:spPr>
        <p:txBody>
          <a:bodyPr>
            <a:noAutofit/>
          </a:bodyPr>
          <a:lstStyle/>
          <a:p>
            <a:r>
              <a:rPr lang="en-CA" sz="5400" dirty="0">
                <a:latin typeface="Arial" panose="020B0604020202020204" pitchFamily="34" charset="0"/>
                <a:cs typeface="Arial" panose="020B0604020202020204" pitchFamily="34" charset="0"/>
              </a:rPr>
              <a:t>The Hot Hand Theory in hockey: A multilevel logistic regression analysis</a:t>
            </a:r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048000"/>
            <a:ext cx="5486400" cy="3505200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solidFill>
                  <a:srgbClr val="447C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Likang Ding</a:t>
            </a:r>
            <a:r>
              <a:rPr lang="en-US" baseline="30000" dirty="0">
                <a:solidFill>
                  <a:srgbClr val="447C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dirty="0">
                <a:solidFill>
                  <a:srgbClr val="447C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Ivor </a:t>
            </a:r>
            <a:r>
              <a:rPr lang="en-US" dirty="0" err="1">
                <a:solidFill>
                  <a:srgbClr val="447C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Cribben</a:t>
            </a:r>
            <a:r>
              <a:rPr lang="en-US" dirty="0">
                <a:solidFill>
                  <a:srgbClr val="447C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en-US" dirty="0">
                <a:solidFill>
                  <a:srgbClr val="447C5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err="1">
                <a:solidFill>
                  <a:srgbClr val="447C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Armann</a:t>
            </a:r>
            <a:r>
              <a:rPr lang="en-US" dirty="0">
                <a:solidFill>
                  <a:srgbClr val="447C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47C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Ingolfsson</a:t>
            </a:r>
            <a:r>
              <a:rPr lang="en-US" dirty="0">
                <a:solidFill>
                  <a:srgbClr val="447C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Monica Tran</a:t>
            </a:r>
          </a:p>
          <a:p>
            <a:pPr algn="l"/>
            <a:endParaRPr lang="en-US" dirty="0">
              <a:solidFill>
                <a:srgbClr val="447C5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dirty="0">
              <a:solidFill>
                <a:srgbClr val="447C5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dirty="0">
                <a:solidFill>
                  <a:srgbClr val="447C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at </a:t>
            </a:r>
            <a:r>
              <a:rPr lang="en-CA" dirty="0">
                <a:solidFill>
                  <a:srgbClr val="447C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 Ottawa Hockey Analytics Conference</a:t>
            </a:r>
            <a:endParaRPr lang="en-US" dirty="0">
              <a:solidFill>
                <a:srgbClr val="447C5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dirty="0">
              <a:solidFill>
                <a:srgbClr val="447C5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000" dirty="0">
                <a:solidFill>
                  <a:srgbClr val="447C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Presenter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CBCC0A-43C2-44E0-93A2-55DA26A3A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AA0-B015-4BB3-B2A0-FB4BC1312675}" type="slidenum">
              <a:rPr lang="en-CA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fld>
            <a:endParaRPr lang="en-CA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5" y="3886206"/>
            <a:ext cx="5199899" cy="624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119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Shot origin: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Top + slot + corner specification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20A397-BAB1-4506-97F7-2ED9239E5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AA0-B015-4BB3-B2A0-FB4BC1312675}" type="slidenum">
              <a:rPr lang="en-CA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fld>
            <a:endParaRPr lang="en-CA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4" descr="Image result for ice hockey rink diagram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752600"/>
            <a:ext cx="8991600" cy="4495800"/>
          </a:xfrm>
          <a:prstGeom prst="rect">
            <a:avLst/>
          </a:prstGeom>
          <a:solidFill>
            <a:srgbClr val="FFC000"/>
          </a:solidFill>
          <a:ln>
            <a:noFill/>
          </a:ln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3BAC3751-54D9-4183-BAD8-70BD03A423E1}"/>
              </a:ext>
            </a:extLst>
          </p:cNvPr>
          <p:cNvSpPr txBox="1"/>
          <p:nvPr/>
        </p:nvSpPr>
        <p:spPr>
          <a:xfrm>
            <a:off x="-8467" y="6310311"/>
            <a:ext cx="9152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Image is a modified version of https://commons.wikimedia.org/wiki/File:InternationalRink.svg from Wikimedia Commons, licensed under GNU Free Documentation License v1.2.</a:t>
            </a: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685800" y="2971801"/>
            <a:ext cx="914400" cy="1028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00200" y="2971800"/>
            <a:ext cx="685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86000" y="2971800"/>
            <a:ext cx="0" cy="198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1600200" y="4953000"/>
            <a:ext cx="685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85800" y="4000501"/>
            <a:ext cx="914400" cy="952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600200" y="49530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1600200" y="1752600"/>
            <a:ext cx="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reeform 25"/>
          <p:cNvSpPr/>
          <p:nvPr/>
        </p:nvSpPr>
        <p:spPr>
          <a:xfrm>
            <a:off x="685800" y="2967043"/>
            <a:ext cx="1600200" cy="1990725"/>
          </a:xfrm>
          <a:custGeom>
            <a:avLst/>
            <a:gdLst>
              <a:gd name="connsiteX0" fmla="*/ 0 w 1600200"/>
              <a:gd name="connsiteY0" fmla="*/ 1028700 h 1990725"/>
              <a:gd name="connsiteX1" fmla="*/ 914400 w 1600200"/>
              <a:gd name="connsiteY1" fmla="*/ 0 h 1990725"/>
              <a:gd name="connsiteX2" fmla="*/ 1600200 w 1600200"/>
              <a:gd name="connsiteY2" fmla="*/ 4762 h 1990725"/>
              <a:gd name="connsiteX3" fmla="*/ 1600200 w 1600200"/>
              <a:gd name="connsiteY3" fmla="*/ 1990725 h 1990725"/>
              <a:gd name="connsiteX4" fmla="*/ 919163 w 1600200"/>
              <a:gd name="connsiteY4" fmla="*/ 1981200 h 1990725"/>
              <a:gd name="connsiteX5" fmla="*/ 0 w 1600200"/>
              <a:gd name="connsiteY5" fmla="*/ 1028700 h 1990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00200" h="1990725">
                <a:moveTo>
                  <a:pt x="0" y="1028700"/>
                </a:moveTo>
                <a:lnTo>
                  <a:pt x="914400" y="0"/>
                </a:lnTo>
                <a:lnTo>
                  <a:pt x="1600200" y="4762"/>
                </a:lnTo>
                <a:lnTo>
                  <a:pt x="1600200" y="1990725"/>
                </a:lnTo>
                <a:lnTo>
                  <a:pt x="919163" y="1981200"/>
                </a:lnTo>
                <a:lnTo>
                  <a:pt x="0" y="1028700"/>
                </a:lnTo>
                <a:close/>
              </a:path>
            </a:pathLst>
          </a:custGeom>
          <a:solidFill>
            <a:srgbClr val="4F81BD">
              <a:alpha val="1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Slot</a:t>
            </a:r>
          </a:p>
        </p:txBody>
      </p:sp>
      <p:sp>
        <p:nvSpPr>
          <p:cNvPr id="27" name="Freeform 26"/>
          <p:cNvSpPr/>
          <p:nvPr/>
        </p:nvSpPr>
        <p:spPr>
          <a:xfrm>
            <a:off x="1595442" y="1747843"/>
            <a:ext cx="1771651" cy="4519613"/>
          </a:xfrm>
          <a:custGeom>
            <a:avLst/>
            <a:gdLst>
              <a:gd name="connsiteX0" fmla="*/ 1757363 w 1757363"/>
              <a:gd name="connsiteY0" fmla="*/ 0 h 3533775"/>
              <a:gd name="connsiteX1" fmla="*/ 4763 w 1757363"/>
              <a:gd name="connsiteY1" fmla="*/ 14287 h 3533775"/>
              <a:gd name="connsiteX2" fmla="*/ 4763 w 1757363"/>
              <a:gd name="connsiteY2" fmla="*/ 1223962 h 3533775"/>
              <a:gd name="connsiteX3" fmla="*/ 695325 w 1757363"/>
              <a:gd name="connsiteY3" fmla="*/ 1219200 h 3533775"/>
              <a:gd name="connsiteX4" fmla="*/ 681038 w 1757363"/>
              <a:gd name="connsiteY4" fmla="*/ 3219450 h 3533775"/>
              <a:gd name="connsiteX5" fmla="*/ 0 w 1757363"/>
              <a:gd name="connsiteY5" fmla="*/ 3205162 h 3533775"/>
              <a:gd name="connsiteX6" fmla="*/ 0 w 1757363"/>
              <a:gd name="connsiteY6" fmla="*/ 3533775 h 3533775"/>
              <a:gd name="connsiteX7" fmla="*/ 509588 w 1757363"/>
              <a:gd name="connsiteY7" fmla="*/ 3533775 h 3533775"/>
              <a:gd name="connsiteX0" fmla="*/ 1762126 w 1762126"/>
              <a:gd name="connsiteY0" fmla="*/ 0 h 4519613"/>
              <a:gd name="connsiteX1" fmla="*/ 9526 w 1762126"/>
              <a:gd name="connsiteY1" fmla="*/ 14287 h 4519613"/>
              <a:gd name="connsiteX2" fmla="*/ 9526 w 1762126"/>
              <a:gd name="connsiteY2" fmla="*/ 1223962 h 4519613"/>
              <a:gd name="connsiteX3" fmla="*/ 700088 w 1762126"/>
              <a:gd name="connsiteY3" fmla="*/ 1219200 h 4519613"/>
              <a:gd name="connsiteX4" fmla="*/ 685801 w 1762126"/>
              <a:gd name="connsiteY4" fmla="*/ 3219450 h 4519613"/>
              <a:gd name="connsiteX5" fmla="*/ 4763 w 1762126"/>
              <a:gd name="connsiteY5" fmla="*/ 3205162 h 4519613"/>
              <a:gd name="connsiteX6" fmla="*/ 0 w 1762126"/>
              <a:gd name="connsiteY6" fmla="*/ 4519613 h 4519613"/>
              <a:gd name="connsiteX7" fmla="*/ 514351 w 1762126"/>
              <a:gd name="connsiteY7" fmla="*/ 3533775 h 4519613"/>
              <a:gd name="connsiteX0" fmla="*/ 1762126 w 1771651"/>
              <a:gd name="connsiteY0" fmla="*/ 0 h 4519613"/>
              <a:gd name="connsiteX1" fmla="*/ 9526 w 1771651"/>
              <a:gd name="connsiteY1" fmla="*/ 14287 h 4519613"/>
              <a:gd name="connsiteX2" fmla="*/ 9526 w 1771651"/>
              <a:gd name="connsiteY2" fmla="*/ 1223962 h 4519613"/>
              <a:gd name="connsiteX3" fmla="*/ 700088 w 1771651"/>
              <a:gd name="connsiteY3" fmla="*/ 1219200 h 4519613"/>
              <a:gd name="connsiteX4" fmla="*/ 685801 w 1771651"/>
              <a:gd name="connsiteY4" fmla="*/ 3219450 h 4519613"/>
              <a:gd name="connsiteX5" fmla="*/ 4763 w 1771651"/>
              <a:gd name="connsiteY5" fmla="*/ 3205162 h 4519613"/>
              <a:gd name="connsiteX6" fmla="*/ 0 w 1771651"/>
              <a:gd name="connsiteY6" fmla="*/ 4519613 h 4519613"/>
              <a:gd name="connsiteX7" fmla="*/ 1771651 w 1771651"/>
              <a:gd name="connsiteY7" fmla="*/ 4495800 h 4519613"/>
              <a:gd name="connsiteX0" fmla="*/ 1762126 w 1771651"/>
              <a:gd name="connsiteY0" fmla="*/ 0 h 4519613"/>
              <a:gd name="connsiteX1" fmla="*/ 9526 w 1771651"/>
              <a:gd name="connsiteY1" fmla="*/ 14287 h 4519613"/>
              <a:gd name="connsiteX2" fmla="*/ 9526 w 1771651"/>
              <a:gd name="connsiteY2" fmla="*/ 1223962 h 4519613"/>
              <a:gd name="connsiteX3" fmla="*/ 700088 w 1771651"/>
              <a:gd name="connsiteY3" fmla="*/ 1219200 h 4519613"/>
              <a:gd name="connsiteX4" fmla="*/ 685801 w 1771651"/>
              <a:gd name="connsiteY4" fmla="*/ 3219450 h 4519613"/>
              <a:gd name="connsiteX5" fmla="*/ 4763 w 1771651"/>
              <a:gd name="connsiteY5" fmla="*/ 3205162 h 4519613"/>
              <a:gd name="connsiteX6" fmla="*/ 0 w 1771651"/>
              <a:gd name="connsiteY6" fmla="*/ 4519613 h 4519613"/>
              <a:gd name="connsiteX7" fmla="*/ 1771651 w 1771651"/>
              <a:gd name="connsiteY7" fmla="*/ 4510088 h 4519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71651" h="4519613">
                <a:moveTo>
                  <a:pt x="1762126" y="0"/>
                </a:moveTo>
                <a:lnTo>
                  <a:pt x="9526" y="14287"/>
                </a:lnTo>
                <a:lnTo>
                  <a:pt x="9526" y="1223962"/>
                </a:lnTo>
                <a:lnTo>
                  <a:pt x="700088" y="1219200"/>
                </a:lnTo>
                <a:lnTo>
                  <a:pt x="685801" y="3219450"/>
                </a:lnTo>
                <a:lnTo>
                  <a:pt x="4763" y="3205162"/>
                </a:lnTo>
                <a:cubicBezTo>
                  <a:pt x="3175" y="3643312"/>
                  <a:pt x="1588" y="4081463"/>
                  <a:pt x="0" y="4519613"/>
                </a:cubicBezTo>
                <a:lnTo>
                  <a:pt x="1771651" y="4510088"/>
                </a:lnTo>
              </a:path>
            </a:pathLst>
          </a:custGeom>
          <a:solidFill>
            <a:srgbClr val="FFC000">
              <a:alpha val="3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</a:t>
            </a:r>
          </a:p>
        </p:txBody>
      </p:sp>
      <p:sp>
        <p:nvSpPr>
          <p:cNvPr id="28" name="Freeform 27"/>
          <p:cNvSpPr/>
          <p:nvPr/>
        </p:nvSpPr>
        <p:spPr>
          <a:xfrm>
            <a:off x="79977" y="1757368"/>
            <a:ext cx="1534512" cy="4505325"/>
          </a:xfrm>
          <a:custGeom>
            <a:avLst/>
            <a:gdLst>
              <a:gd name="connsiteX0" fmla="*/ 614363 w 1547813"/>
              <a:gd name="connsiteY0" fmla="*/ 2233612 h 3524250"/>
              <a:gd name="connsiteX1" fmla="*/ 1543050 w 1547813"/>
              <a:gd name="connsiteY1" fmla="*/ 1209675 h 3524250"/>
              <a:gd name="connsiteX2" fmla="*/ 1547813 w 1547813"/>
              <a:gd name="connsiteY2" fmla="*/ 4762 h 3524250"/>
              <a:gd name="connsiteX3" fmla="*/ 14288 w 1547813"/>
              <a:gd name="connsiteY3" fmla="*/ 0 h 3524250"/>
              <a:gd name="connsiteX4" fmla="*/ 0 w 1547813"/>
              <a:gd name="connsiteY4" fmla="*/ 3524250 h 3524250"/>
              <a:gd name="connsiteX5" fmla="*/ 1195388 w 1547813"/>
              <a:gd name="connsiteY5" fmla="*/ 3514725 h 3524250"/>
              <a:gd name="connsiteX6" fmla="*/ 1200150 w 1547813"/>
              <a:gd name="connsiteY6" fmla="*/ 3271837 h 3524250"/>
              <a:gd name="connsiteX7" fmla="*/ 614363 w 1547813"/>
              <a:gd name="connsiteY7" fmla="*/ 2233612 h 3524250"/>
              <a:gd name="connsiteX0" fmla="*/ 601062 w 1534512"/>
              <a:gd name="connsiteY0" fmla="*/ 2233612 h 4491038"/>
              <a:gd name="connsiteX1" fmla="*/ 1529749 w 1534512"/>
              <a:gd name="connsiteY1" fmla="*/ 1209675 h 4491038"/>
              <a:gd name="connsiteX2" fmla="*/ 1534512 w 1534512"/>
              <a:gd name="connsiteY2" fmla="*/ 4762 h 4491038"/>
              <a:gd name="connsiteX3" fmla="*/ 987 w 1534512"/>
              <a:gd name="connsiteY3" fmla="*/ 0 h 4491038"/>
              <a:gd name="connsiteX4" fmla="*/ 5749 w 1534512"/>
              <a:gd name="connsiteY4" fmla="*/ 4491038 h 4491038"/>
              <a:gd name="connsiteX5" fmla="*/ 1182087 w 1534512"/>
              <a:gd name="connsiteY5" fmla="*/ 3514725 h 4491038"/>
              <a:gd name="connsiteX6" fmla="*/ 1186849 w 1534512"/>
              <a:gd name="connsiteY6" fmla="*/ 3271837 h 4491038"/>
              <a:gd name="connsiteX7" fmla="*/ 601062 w 1534512"/>
              <a:gd name="connsiteY7" fmla="*/ 2233612 h 4491038"/>
              <a:gd name="connsiteX0" fmla="*/ 601062 w 1534512"/>
              <a:gd name="connsiteY0" fmla="*/ 2233612 h 4505325"/>
              <a:gd name="connsiteX1" fmla="*/ 1529749 w 1534512"/>
              <a:gd name="connsiteY1" fmla="*/ 1209675 h 4505325"/>
              <a:gd name="connsiteX2" fmla="*/ 1534512 w 1534512"/>
              <a:gd name="connsiteY2" fmla="*/ 4762 h 4505325"/>
              <a:gd name="connsiteX3" fmla="*/ 987 w 1534512"/>
              <a:gd name="connsiteY3" fmla="*/ 0 h 4505325"/>
              <a:gd name="connsiteX4" fmla="*/ 5749 w 1534512"/>
              <a:gd name="connsiteY4" fmla="*/ 4491038 h 4505325"/>
              <a:gd name="connsiteX5" fmla="*/ 1524987 w 1534512"/>
              <a:gd name="connsiteY5" fmla="*/ 4505325 h 4505325"/>
              <a:gd name="connsiteX6" fmla="*/ 1186849 w 1534512"/>
              <a:gd name="connsiteY6" fmla="*/ 3271837 h 4505325"/>
              <a:gd name="connsiteX7" fmla="*/ 601062 w 1534512"/>
              <a:gd name="connsiteY7" fmla="*/ 2233612 h 4505325"/>
              <a:gd name="connsiteX0" fmla="*/ 601062 w 1534512"/>
              <a:gd name="connsiteY0" fmla="*/ 2233612 h 4505325"/>
              <a:gd name="connsiteX1" fmla="*/ 1529749 w 1534512"/>
              <a:gd name="connsiteY1" fmla="*/ 1209675 h 4505325"/>
              <a:gd name="connsiteX2" fmla="*/ 1534512 w 1534512"/>
              <a:gd name="connsiteY2" fmla="*/ 4762 h 4505325"/>
              <a:gd name="connsiteX3" fmla="*/ 987 w 1534512"/>
              <a:gd name="connsiteY3" fmla="*/ 0 h 4505325"/>
              <a:gd name="connsiteX4" fmla="*/ 5749 w 1534512"/>
              <a:gd name="connsiteY4" fmla="*/ 4491038 h 4505325"/>
              <a:gd name="connsiteX5" fmla="*/ 1524987 w 1534512"/>
              <a:gd name="connsiteY5" fmla="*/ 4505325 h 4505325"/>
              <a:gd name="connsiteX6" fmla="*/ 1524986 w 1534512"/>
              <a:gd name="connsiteY6" fmla="*/ 3190875 h 4505325"/>
              <a:gd name="connsiteX7" fmla="*/ 601062 w 1534512"/>
              <a:gd name="connsiteY7" fmla="*/ 2233612 h 450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34512" h="4505325">
                <a:moveTo>
                  <a:pt x="601062" y="2233612"/>
                </a:moveTo>
                <a:lnTo>
                  <a:pt x="1529749" y="1209675"/>
                </a:lnTo>
                <a:cubicBezTo>
                  <a:pt x="1531337" y="808037"/>
                  <a:pt x="1532924" y="406400"/>
                  <a:pt x="1534512" y="4762"/>
                </a:cubicBezTo>
                <a:lnTo>
                  <a:pt x="987" y="0"/>
                </a:lnTo>
                <a:cubicBezTo>
                  <a:pt x="-3776" y="1174750"/>
                  <a:pt x="10512" y="3316288"/>
                  <a:pt x="5749" y="4491038"/>
                </a:cubicBezTo>
                <a:lnTo>
                  <a:pt x="1524987" y="4505325"/>
                </a:lnTo>
                <a:cubicBezTo>
                  <a:pt x="1526574" y="4424362"/>
                  <a:pt x="1523399" y="3271838"/>
                  <a:pt x="1524986" y="3190875"/>
                </a:cubicBezTo>
                <a:lnTo>
                  <a:pt x="601062" y="2233612"/>
                </a:lnTo>
                <a:close/>
              </a:path>
            </a:pathLst>
          </a:custGeom>
          <a:solidFill>
            <a:srgbClr val="92D050">
              <a:alpha val="3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22960" rtlCol="0" anchor="t" anchorCtr="0"/>
          <a:lstStyle/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Corner</a:t>
            </a:r>
          </a:p>
        </p:txBody>
      </p:sp>
    </p:spTree>
    <p:extLst>
      <p:ext uri="{BB962C8B-B14F-4D97-AF65-F5344CB8AC3E}">
        <p14:creationId xmlns:p14="http://schemas.microsoft.com/office/powerpoint/2010/main" val="3363350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Multilevel logistic regression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 pooling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Separate models for every goalie-season combination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Complete pooling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Single model for all goalie-seasons—one intercept, one slope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Partial pooling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Single model but intercept and slope can vary among goalie-seasons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3540E0-7B19-452F-83E9-5A1F5B1AE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AA0-B015-4BB3-B2A0-FB4BC1312675}" type="slidenum">
              <a:rPr lang="en-CA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fld>
            <a:endParaRPr lang="en-CA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120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60342"/>
            <a:ext cx="78867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Multilevel logistic regression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911" y="1825627"/>
            <a:ext cx="8583490" cy="31909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 pooling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Complete pooling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Partial pooling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53D5DA58-D352-4281-9669-56394F103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AA0-B015-4BB3-B2A0-FB4BC1312675}" type="slidenum">
              <a:rPr lang="en-CA" sz="110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fld>
            <a:endParaRPr lang="en-CA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681562" y="1752605"/>
                <a:ext cx="5322867" cy="446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latin typeface="Cambria Math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</a:rPr>
                                    <m:t>𝑖𝑗𝑘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/>
                                </a:rPr>
                                <m:t>=1</m:t>
                              </m:r>
                            </m:e>
                          </m:d>
                        </m:e>
                      </m:func>
                      <m:r>
                        <a:rPr lang="en-US" sz="20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000">
                              <a:latin typeface="Cambria Math"/>
                            </a:rPr>
                            <m:t>logit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2000" i="1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𝑖𝑗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𝑖𝑗</m:t>
                          </m:r>
                        </m:sub>
                      </m:sSub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𝑖𝑗𝑘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𝑖𝑗</m:t>
                          </m:r>
                        </m:sub>
                      </m:sSub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𝑍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𝑖𝑗𝑘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1562" y="1752605"/>
                <a:ext cx="5322867" cy="446917"/>
              </a:xfrm>
              <a:prstGeom prst="rect">
                <a:avLst/>
              </a:prstGeom>
              <a:blipFill>
                <a:blip r:embed="rId2"/>
                <a:stretch>
                  <a:fillRect b="-8219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657606" y="2905889"/>
                <a:ext cx="4857227" cy="446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latin typeface="Cambria Math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</a:rPr>
                                    <m:t>𝑖𝑗𝑘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/>
                                </a:rPr>
                                <m:t>=1</m:t>
                              </m:r>
                            </m:e>
                          </m:d>
                        </m:e>
                      </m:func>
                      <m:r>
                        <a:rPr lang="en-US" sz="20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000">
                              <a:latin typeface="Cambria Math"/>
                            </a:rPr>
                            <m:t>logit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2000" i="1">
                          <a:latin typeface="Cambria Math"/>
                        </a:rPr>
                        <m:t>(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000" i="1">
                          <a:latin typeface="Cambria Math"/>
                        </a:rPr>
                        <m:t>+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𝛽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𝑖𝑗𝑘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+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𝛾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𝑍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𝑖𝑗𝑘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6" y="2905889"/>
                <a:ext cx="4857227" cy="446917"/>
              </a:xfrm>
              <a:prstGeom prst="rect">
                <a:avLst/>
              </a:prstGeom>
              <a:blipFill>
                <a:blip r:embed="rId3"/>
                <a:stretch>
                  <a:fillRect b="-8219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657606" y="3964070"/>
                <a:ext cx="5167312" cy="446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latin typeface="Cambria Math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</a:rPr>
                                    <m:t>𝑖𝑗𝑘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/>
                                </a:rPr>
                                <m:t>=1</m:t>
                              </m:r>
                            </m:e>
                          </m:d>
                        </m:e>
                      </m:func>
                      <m:r>
                        <a:rPr lang="en-US" sz="20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000">
                              <a:latin typeface="Cambria Math"/>
                            </a:rPr>
                            <m:t>logit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2000" i="1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𝑖𝑗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𝑖𝑗</m:t>
                          </m:r>
                        </m:sub>
                      </m:sSub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𝑖𝑗𝑘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+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𝛾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𝑍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𝑖𝑗𝑘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6" y="3964070"/>
                <a:ext cx="5167312" cy="446917"/>
              </a:xfrm>
              <a:prstGeom prst="rect">
                <a:avLst/>
              </a:prstGeom>
              <a:blipFill>
                <a:blip r:embed="rId4"/>
                <a:stretch>
                  <a:fillRect b="-810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858000" y="1219201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Scalars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24800" y="1219201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Vectors</a:t>
            </a:r>
          </a:p>
        </p:txBody>
      </p:sp>
      <p:sp>
        <p:nvSpPr>
          <p:cNvPr id="9" name="Rectangle 8"/>
          <p:cNvSpPr/>
          <p:nvPr/>
        </p:nvSpPr>
        <p:spPr>
          <a:xfrm>
            <a:off x="6858000" y="1219205"/>
            <a:ext cx="914400" cy="980317"/>
          </a:xfrm>
          <a:prstGeom prst="rect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001000" y="1219205"/>
            <a:ext cx="914400" cy="980317"/>
          </a:xfrm>
          <a:prstGeom prst="rect">
            <a:avLst/>
          </a:prstGeom>
          <a:solidFill>
            <a:schemeClr val="accent6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331910" y="5081833"/>
                <a:ext cx="8182923" cy="1267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𝑖𝑗𝑘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1 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if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Goalie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𝑖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in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Year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𝑗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made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a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save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on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Shot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𝑘</m:t>
                    </m:r>
                  </m:oMath>
                </a14:m>
                <a:endParaRPr lang="en-CA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CA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CA" i="1">
                            <a:latin typeface="Cambria Math" panose="02040503050406030204" pitchFamily="18" charset="0"/>
                          </a:rPr>
                          <m:t>𝑖𝑗𝑘</m:t>
                        </m:r>
                      </m:sub>
                    </m:sSub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is the number of saves in the most recent 5 shots prior to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Shot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𝑘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for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Goalie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𝑖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in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Year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𝑗</m:t>
                    </m:r>
                  </m:oMath>
                </a14:m>
                <a:endParaRPr lang="en-CA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CA" i="1">
                            <a:latin typeface="Cambria Math" panose="02040503050406030204" pitchFamily="18" charset="0"/>
                          </a:rPr>
                          <m:t>𝑖𝑗𝑘</m:t>
                        </m:r>
                      </m:sub>
                    </m:sSub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is the vector of control variables for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Shot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𝑘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of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Goalie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𝑖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in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Year</m:t>
                    </m:r>
                    <m:r>
                      <m:rPr>
                        <m:nor/>
                      </m:rP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𝑗</m:t>
                    </m:r>
                  </m:oMath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910" y="5081833"/>
                <a:ext cx="8182923" cy="1267270"/>
              </a:xfrm>
              <a:prstGeom prst="rect">
                <a:avLst/>
              </a:prstGeom>
              <a:blipFill>
                <a:blip r:embed="rId5"/>
                <a:stretch>
                  <a:fillRect b="-480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1067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514008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Results of partial pooling and complete pooling models, number of saves on last 5 shots, top + slot + corner, within the same game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BB5A3AC-A7AF-42E1-A6AC-91FE59100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AA0-B015-4BB3-B2A0-FB4BC1312675}" type="slidenum">
              <a:rPr lang="en-CA" smtClean="0">
                <a:latin typeface="Arial" panose="020B0604020202020204" pitchFamily="34" charset="0"/>
                <a:cs typeface="Arial" panose="020B0604020202020204" pitchFamily="34" charset="0"/>
              </a:rPr>
              <a:t>13</a:t>
            </a:fld>
            <a:endParaRPr lang="en-CA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91CBE36-2ECC-4801-856A-6715399D09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579892"/>
              </p:ext>
            </p:extLst>
          </p:nvPr>
        </p:nvGraphicFramePr>
        <p:xfrm>
          <a:off x="628650" y="2119103"/>
          <a:ext cx="7886700" cy="4237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0867">
                  <a:extLst>
                    <a:ext uri="{9D8B030D-6E8A-4147-A177-3AD203B41FA5}">
                      <a16:colId xmlns:a16="http://schemas.microsoft.com/office/drawing/2014/main" val="2714575691"/>
                    </a:ext>
                  </a:extLst>
                </a:gridCol>
                <a:gridCol w="1450428">
                  <a:extLst>
                    <a:ext uri="{9D8B030D-6E8A-4147-A177-3AD203B41FA5}">
                      <a16:colId xmlns:a16="http://schemas.microsoft.com/office/drawing/2014/main" val="333552403"/>
                    </a:ext>
                  </a:extLst>
                </a:gridCol>
                <a:gridCol w="1671145">
                  <a:extLst>
                    <a:ext uri="{9D8B030D-6E8A-4147-A177-3AD203B41FA5}">
                      <a16:colId xmlns:a16="http://schemas.microsoft.com/office/drawing/2014/main" val="1117017670"/>
                    </a:ext>
                  </a:extLst>
                </a:gridCol>
                <a:gridCol w="1429407">
                  <a:extLst>
                    <a:ext uri="{9D8B030D-6E8A-4147-A177-3AD203B41FA5}">
                      <a16:colId xmlns:a16="http://schemas.microsoft.com/office/drawing/2014/main" val="1751802112"/>
                    </a:ext>
                  </a:extLst>
                </a:gridCol>
                <a:gridCol w="1914853">
                  <a:extLst>
                    <a:ext uri="{9D8B030D-6E8A-4147-A177-3AD203B41FA5}">
                      <a16:colId xmlns:a16="http://schemas.microsoft.com/office/drawing/2014/main" val="3448423792"/>
                    </a:ext>
                  </a:extLst>
                </a:gridCol>
              </a:tblGrid>
              <a:tr h="706208"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CA" dirty="0"/>
                        <a:t>Partial pooling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Complete pooling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269132"/>
                  </a:ext>
                </a:extLst>
              </a:tr>
              <a:tr h="706208"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Tim Thomas 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Devan Dubnyk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Peter </a:t>
                      </a:r>
                      <a:r>
                        <a:rPr lang="en-CA" dirty="0" err="1"/>
                        <a:t>Budaj</a:t>
                      </a:r>
                      <a:r>
                        <a:rPr lang="en-CA" dirty="0"/>
                        <a:t>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447119"/>
                  </a:ext>
                </a:extLst>
              </a:tr>
              <a:tr h="706208"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Slope/Fixed effect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-0.13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-0.13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-0.13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-0.12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188254"/>
                  </a:ext>
                </a:extLst>
              </a:tr>
              <a:tr h="706208"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0.038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0.038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0.038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0.037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778796"/>
                  </a:ext>
                </a:extLst>
              </a:tr>
              <a:tr h="706208"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Random effect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-0.042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0.041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0.013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952518"/>
                  </a:ext>
                </a:extLst>
              </a:tr>
              <a:tr h="706208"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Group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678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/>
                        <a:t>170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586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1714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514008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Results of partial pooling and no pooling models, number of saves on last 5 shots, top + slot + corner, within the same game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BB5A3AC-A7AF-42E1-A6AC-91FE59100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AA0-B015-4BB3-B2A0-FB4BC1312675}" type="slidenum">
              <a:rPr lang="en-CA" smtClean="0">
                <a:latin typeface="Arial" panose="020B0604020202020204" pitchFamily="34" charset="0"/>
                <a:cs typeface="Arial" panose="020B0604020202020204" pitchFamily="34" charset="0"/>
              </a:rPr>
              <a:t>14</a:t>
            </a:fld>
            <a:endParaRPr lang="en-CA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12213DD-ED5C-484E-90FF-E9C5E92433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018957"/>
              </p:ext>
            </p:extLst>
          </p:nvPr>
        </p:nvGraphicFramePr>
        <p:xfrm>
          <a:off x="157655" y="1999118"/>
          <a:ext cx="8844455" cy="4237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0469">
                  <a:extLst>
                    <a:ext uri="{9D8B030D-6E8A-4147-A177-3AD203B41FA5}">
                      <a16:colId xmlns:a16="http://schemas.microsoft.com/office/drawing/2014/main" val="2714575691"/>
                    </a:ext>
                  </a:extLst>
                </a:gridCol>
                <a:gridCol w="1303650">
                  <a:extLst>
                    <a:ext uri="{9D8B030D-6E8A-4147-A177-3AD203B41FA5}">
                      <a16:colId xmlns:a16="http://schemas.microsoft.com/office/drawing/2014/main" val="333552403"/>
                    </a:ext>
                  </a:extLst>
                </a:gridCol>
                <a:gridCol w="1380778">
                  <a:extLst>
                    <a:ext uri="{9D8B030D-6E8A-4147-A177-3AD203B41FA5}">
                      <a16:colId xmlns:a16="http://schemas.microsoft.com/office/drawing/2014/main" val="1117017670"/>
                    </a:ext>
                  </a:extLst>
                </a:gridCol>
                <a:gridCol w="1250731">
                  <a:extLst>
                    <a:ext uri="{9D8B030D-6E8A-4147-A177-3AD203B41FA5}">
                      <a16:colId xmlns:a16="http://schemas.microsoft.com/office/drawing/2014/main" val="1751802112"/>
                    </a:ext>
                  </a:extLst>
                </a:gridCol>
                <a:gridCol w="1187669">
                  <a:extLst>
                    <a:ext uri="{9D8B030D-6E8A-4147-A177-3AD203B41FA5}">
                      <a16:colId xmlns:a16="http://schemas.microsoft.com/office/drawing/2014/main" val="3448423792"/>
                    </a:ext>
                  </a:extLst>
                </a:gridCol>
                <a:gridCol w="1388287">
                  <a:extLst>
                    <a:ext uri="{9D8B030D-6E8A-4147-A177-3AD203B41FA5}">
                      <a16:colId xmlns:a16="http://schemas.microsoft.com/office/drawing/2014/main" val="3859098791"/>
                    </a:ext>
                  </a:extLst>
                </a:gridCol>
                <a:gridCol w="1312871">
                  <a:extLst>
                    <a:ext uri="{9D8B030D-6E8A-4147-A177-3AD203B41FA5}">
                      <a16:colId xmlns:a16="http://schemas.microsoft.com/office/drawing/2014/main" val="491776767"/>
                    </a:ext>
                  </a:extLst>
                </a:gridCol>
              </a:tblGrid>
              <a:tr h="706208">
                <a:tc>
                  <a:txBody>
                    <a:bodyPr/>
                    <a:lstStyle/>
                    <a:p>
                      <a:pPr algn="ctr"/>
                      <a:endParaRPr lang="en-CA" sz="1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CA" sz="1600" dirty="0"/>
                        <a:t>Partial pooling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CA" sz="1600" dirty="0"/>
                        <a:t>No pooling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269132"/>
                  </a:ext>
                </a:extLst>
              </a:tr>
              <a:tr h="706208">
                <a:tc>
                  <a:txBody>
                    <a:bodyPr/>
                    <a:lstStyle/>
                    <a:p>
                      <a:pPr algn="r"/>
                      <a:r>
                        <a:rPr lang="en-CA" sz="1600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600" dirty="0"/>
                        <a:t>Tim Thomas 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600" dirty="0"/>
                        <a:t>Devan Dubnyk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600" dirty="0"/>
                        <a:t>Peter </a:t>
                      </a:r>
                      <a:r>
                        <a:rPr lang="en-CA" sz="1600" dirty="0" err="1"/>
                        <a:t>Budaj</a:t>
                      </a:r>
                      <a:r>
                        <a:rPr lang="en-CA" sz="1600" dirty="0"/>
                        <a:t>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/>
                        <a:t>Tim Thomas 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/>
                        <a:t>Devan Dubnyk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/>
                        <a:t>Peter </a:t>
                      </a:r>
                      <a:r>
                        <a:rPr lang="en-CA" sz="1600" dirty="0" err="1"/>
                        <a:t>Budaj</a:t>
                      </a:r>
                      <a:r>
                        <a:rPr lang="en-CA" sz="1600" dirty="0"/>
                        <a:t> 2013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447119"/>
                  </a:ext>
                </a:extLst>
              </a:tr>
              <a:tr h="706208">
                <a:tc>
                  <a:txBody>
                    <a:bodyPr/>
                    <a:lstStyle/>
                    <a:p>
                      <a:pPr algn="r"/>
                      <a:r>
                        <a:rPr lang="en-CA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Fixed</a:t>
                      </a:r>
                      <a:r>
                        <a:rPr lang="en-CA" dirty="0"/>
                        <a:t> </a:t>
                      </a:r>
                      <a:r>
                        <a:rPr lang="en-CA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effect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6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-0.13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6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0.13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6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-0.13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188254"/>
                  </a:ext>
                </a:extLst>
              </a:tr>
              <a:tr h="706208">
                <a:tc>
                  <a:txBody>
                    <a:bodyPr/>
                    <a:lstStyle/>
                    <a:p>
                      <a:pPr algn="r"/>
                      <a:r>
                        <a:rPr lang="en-CA" sz="1600" dirty="0"/>
                        <a:t>Slope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600" dirty="0"/>
                        <a:t>-0.17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600" dirty="0"/>
                        <a:t>-0.089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600" dirty="0"/>
                        <a:t>-0.12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600" dirty="0">
                          <a:solidFill>
                            <a:srgbClr val="0070C0"/>
                          </a:solidFill>
                        </a:rPr>
                        <a:t>-0.12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600" dirty="0">
                          <a:solidFill>
                            <a:srgbClr val="0070C0"/>
                          </a:solidFill>
                        </a:rPr>
                        <a:t>0.13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600" dirty="0">
                          <a:solidFill>
                            <a:srgbClr val="0070C0"/>
                          </a:solidFill>
                        </a:rPr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778796"/>
                  </a:ext>
                </a:extLst>
              </a:tr>
              <a:tr h="706208">
                <a:tc>
                  <a:txBody>
                    <a:bodyPr/>
                    <a:lstStyle/>
                    <a:p>
                      <a:pPr algn="r"/>
                      <a:r>
                        <a:rPr lang="en-CA" sz="1600" dirty="0"/>
                        <a:t>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600" dirty="0">
                          <a:solidFill>
                            <a:srgbClr val="0070C0"/>
                          </a:solidFill>
                        </a:rPr>
                        <a:t>0.038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600" dirty="0">
                          <a:solidFill>
                            <a:srgbClr val="0070C0"/>
                          </a:solidFill>
                        </a:rPr>
                        <a:t>0.038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600" dirty="0">
                          <a:solidFill>
                            <a:srgbClr val="0070C0"/>
                          </a:solidFill>
                        </a:rPr>
                        <a:t>0.038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600" dirty="0">
                          <a:solidFill>
                            <a:srgbClr val="0070C0"/>
                          </a:solidFill>
                        </a:rPr>
                        <a:t>0.34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600" dirty="0">
                          <a:solidFill>
                            <a:srgbClr val="0070C0"/>
                          </a:solidFill>
                        </a:rPr>
                        <a:t>0.43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600" dirty="0">
                          <a:solidFill>
                            <a:srgbClr val="0070C0"/>
                          </a:solidFill>
                        </a:rPr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952518"/>
                  </a:ext>
                </a:extLst>
              </a:tr>
              <a:tr h="706208">
                <a:tc>
                  <a:txBody>
                    <a:bodyPr/>
                    <a:lstStyle/>
                    <a:p>
                      <a:pPr algn="r"/>
                      <a:r>
                        <a:rPr lang="en-CA" sz="1600" dirty="0"/>
                        <a:t>Group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600" dirty="0"/>
                        <a:t>678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600" dirty="0"/>
                        <a:t>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600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600" dirty="0"/>
                        <a:t>678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600" dirty="0"/>
                        <a:t>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600" dirty="0"/>
                        <a:t>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586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5161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146" y="373519"/>
            <a:ext cx="7843707" cy="110294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Partial pooling results for slopes</a:t>
            </a:r>
          </a:p>
        </p:txBody>
      </p:sp>
      <p:graphicFrame>
        <p:nvGraphicFramePr>
          <p:cNvPr id="9" name="Content Placeholder 5">
            <a:extLst>
              <a:ext uri="{FF2B5EF4-FFF2-40B4-BE49-F238E27FC236}">
                <a16:creationId xmlns:a16="http://schemas.microsoft.com/office/drawing/2014/main" id="{159FAC1F-CD86-4A09-9F3F-B030A02AEE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5499769"/>
              </p:ext>
            </p:extLst>
          </p:nvPr>
        </p:nvGraphicFramePr>
        <p:xfrm>
          <a:off x="2226604" y="2005013"/>
          <a:ext cx="4690799" cy="4351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25A352-1429-46EC-915D-F84249596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356353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156E8AA0-B015-4BB3-B2A0-FB4BC1312675}" type="slidenum">
              <a:rPr lang="en-CA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15</a:t>
            </a:fld>
            <a:endParaRPr lang="en-CA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138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Partial pooling results for shot type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9FE741-F77C-4337-9E8F-46591167F429}"/>
              </a:ext>
            </a:extLst>
          </p:cNvPr>
          <p:cNvSpPr txBox="1"/>
          <p:nvPr/>
        </p:nvSpPr>
        <p:spPr>
          <a:xfrm>
            <a:off x="637568" y="6096005"/>
            <a:ext cx="8125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Group: Carey Price, 2008; Home; Non-rebound; Even strength; Shot Origin and game score variables set to their average values.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87DD3DC3-D5F5-4B76-85C8-B3A3EC083C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4583963"/>
              </p:ext>
            </p:extLst>
          </p:nvPr>
        </p:nvGraphicFramePr>
        <p:xfrm>
          <a:off x="637568" y="1455582"/>
          <a:ext cx="8125437" cy="4475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55745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Partial pooling results for strength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9FE741-F77C-4337-9E8F-46591167F429}"/>
              </a:ext>
            </a:extLst>
          </p:cNvPr>
          <p:cNvSpPr txBox="1"/>
          <p:nvPr/>
        </p:nvSpPr>
        <p:spPr>
          <a:xfrm>
            <a:off x="637568" y="6096006"/>
            <a:ext cx="8125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Group: Carey Price, 2008; Home; Non-rebound; Shot Origin, shot Type and game score variables set to their average values.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259C046B-3E8E-4635-BA54-FDFF8CC790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7441170"/>
              </p:ext>
            </p:extLst>
          </p:nvPr>
        </p:nvGraphicFramePr>
        <p:xfrm>
          <a:off x="138418" y="1979780"/>
          <a:ext cx="8867163" cy="3827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2056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Partial pooling results for game score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9FE741-F77C-4337-9E8F-46591167F429}"/>
              </a:ext>
            </a:extLst>
          </p:cNvPr>
          <p:cNvSpPr txBox="1"/>
          <p:nvPr/>
        </p:nvSpPr>
        <p:spPr>
          <a:xfrm>
            <a:off x="637568" y="6096006"/>
            <a:ext cx="8125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Group: Carey Price, 2008; Home; Non-rebound; Even strength; Shot Origin and shot Type variables set to their average values.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F201DB5-B70F-43AC-A1E2-75C361E61B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7040753"/>
              </p:ext>
            </p:extLst>
          </p:nvPr>
        </p:nvGraphicFramePr>
        <p:xfrm>
          <a:off x="545550" y="2375048"/>
          <a:ext cx="8309471" cy="3036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2046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4D37E-8D7D-4C6D-B0C6-F49A6DA0B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006" y="365129"/>
            <a:ext cx="8330268" cy="1612965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Results for b = slope = coefficient of X, number of saves on last 5, 10 and 15 shots, top + slot + corner shot origin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237DE5-76BA-433A-A2A2-C9D082D8C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AA0-B015-4BB3-B2A0-FB4BC1312675}" type="slidenum">
              <a:rPr lang="en-CA" smtClean="0">
                <a:latin typeface="Arial" panose="020B0604020202020204" pitchFamily="34" charset="0"/>
                <a:cs typeface="Arial" panose="020B0604020202020204" pitchFamily="34" charset="0"/>
              </a:rPr>
              <a:t>19</a:t>
            </a:fld>
            <a:endParaRPr lang="en-CA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A42F429-5687-4F45-91BC-93FF613141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177077"/>
              </p:ext>
            </p:extLst>
          </p:nvPr>
        </p:nvGraphicFramePr>
        <p:xfrm>
          <a:off x="302006" y="2257538"/>
          <a:ext cx="8330268" cy="4098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3872">
                  <a:extLst>
                    <a:ext uri="{9D8B030D-6E8A-4147-A177-3AD203B41FA5}">
                      <a16:colId xmlns:a16="http://schemas.microsoft.com/office/drawing/2014/main" val="1706301705"/>
                    </a:ext>
                  </a:extLst>
                </a:gridCol>
                <a:gridCol w="1040282">
                  <a:extLst>
                    <a:ext uri="{9D8B030D-6E8A-4147-A177-3AD203B41FA5}">
                      <a16:colId xmlns:a16="http://schemas.microsoft.com/office/drawing/2014/main" val="1887437177"/>
                    </a:ext>
                  </a:extLst>
                </a:gridCol>
                <a:gridCol w="1267628">
                  <a:extLst>
                    <a:ext uri="{9D8B030D-6E8A-4147-A177-3AD203B41FA5}">
                      <a16:colId xmlns:a16="http://schemas.microsoft.com/office/drawing/2014/main" val="3912288933"/>
                    </a:ext>
                  </a:extLst>
                </a:gridCol>
                <a:gridCol w="1150510">
                  <a:extLst>
                    <a:ext uri="{9D8B030D-6E8A-4147-A177-3AD203B41FA5}">
                      <a16:colId xmlns:a16="http://schemas.microsoft.com/office/drawing/2014/main" val="327668600"/>
                    </a:ext>
                  </a:extLst>
                </a:gridCol>
                <a:gridCol w="1357495">
                  <a:extLst>
                    <a:ext uri="{9D8B030D-6E8A-4147-A177-3AD203B41FA5}">
                      <a16:colId xmlns:a16="http://schemas.microsoft.com/office/drawing/2014/main" val="2862660529"/>
                    </a:ext>
                  </a:extLst>
                </a:gridCol>
                <a:gridCol w="1129842">
                  <a:extLst>
                    <a:ext uri="{9D8B030D-6E8A-4147-A177-3AD203B41FA5}">
                      <a16:colId xmlns:a16="http://schemas.microsoft.com/office/drawing/2014/main" val="3428656509"/>
                    </a:ext>
                  </a:extLst>
                </a:gridCol>
                <a:gridCol w="1370639">
                  <a:extLst>
                    <a:ext uri="{9D8B030D-6E8A-4147-A177-3AD203B41FA5}">
                      <a16:colId xmlns:a16="http://schemas.microsoft.com/office/drawing/2014/main" val="4212825338"/>
                    </a:ext>
                  </a:extLst>
                </a:gridCol>
              </a:tblGrid>
              <a:tr h="543311">
                <a:tc>
                  <a:txBody>
                    <a:bodyPr/>
                    <a:lstStyle/>
                    <a:p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Last 5 shots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Last 10 shots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Last 15 shots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035524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algn="r"/>
                      <a:endParaRPr lang="en-C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Within the same game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Across different 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Within the same game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Across different 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Within the same game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Across different games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0668476"/>
                  </a:ext>
                </a:extLst>
              </a:tr>
              <a:tr h="543311">
                <a:tc>
                  <a:txBody>
                    <a:bodyPr/>
                    <a:lstStyle/>
                    <a:p>
                      <a:pPr algn="r"/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-0.069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-0.089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-0.041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-0.076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0029233"/>
                  </a:ext>
                </a:extLst>
              </a:tr>
              <a:tr h="543311">
                <a:tc>
                  <a:txBody>
                    <a:bodyPr/>
                    <a:lstStyle/>
                    <a:p>
                      <a:pPr algn="r"/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9457638"/>
                  </a:ext>
                </a:extLst>
              </a:tr>
              <a:tr h="543311">
                <a:tc>
                  <a:txBody>
                    <a:bodyPr/>
                    <a:lstStyle/>
                    <a:p>
                      <a:pPr algn="r"/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Sample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36,235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43,028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28,631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42,055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21,235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41,145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24800"/>
                  </a:ext>
                </a:extLst>
              </a:tr>
              <a:tr h="543311">
                <a:tc>
                  <a:txBody>
                    <a:bodyPr/>
                    <a:lstStyle/>
                    <a:p>
                      <a:pPr algn="r"/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Slope 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2684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2655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B5B71-3F20-4E05-9B58-3BAA365C6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Hot Hand Theory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: A basketball player who has had a </a:t>
            </a:r>
            <a:r>
              <a:rPr lang="en-CA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higher-than-average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 success on recent shots has a </a:t>
            </a:r>
            <a:r>
              <a:rPr lang="en-CA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higher-than-average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 chance of scoring on the next shot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D93EF-4009-4F95-934C-0FCA2E05F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Theory was first analyzed by Gilovich, Vallone and Tversky in 1985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Although fans and NBA players believe in the Theory, the scholars’ analyses do not support it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Their results actually suggest that a </a:t>
            </a:r>
            <a:r>
              <a:rPr lang="en-CA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higher-than-average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performance in the past would lead to </a:t>
            </a:r>
            <a:r>
              <a:rPr lang="en-CA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lower-than-average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probability of scoring on the next shot </a:t>
            </a:r>
          </a:p>
          <a:p>
            <a:pPr lvl="1"/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Theory was studied by scholars for sports like basketball and baseball since the 1980s.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8D1C56-2FB1-4466-8B7F-0833BD645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AA0-B015-4BB3-B2A0-FB4BC1312675}" type="slidenum">
              <a:rPr lang="en-CA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en-CA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5273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9DA59-EEDF-47C4-9816-F6578834D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dirty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63DCB-CF51-45C7-99B0-21EDDAE51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Results suggest that </a:t>
            </a:r>
            <a:r>
              <a:rPr lang="en-CA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higher-than-average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 performance on past shots lead to </a:t>
            </a:r>
            <a:r>
              <a:rPr lang="en-CA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lower-than-average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 saving rate on the next shot on goal. </a:t>
            </a: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Motivations?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BBC91A-3CAD-4393-BE66-4D322B8C6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AA0-B015-4BB3-B2A0-FB4BC1312675}" type="slidenum">
              <a:rPr lang="en-CA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fld>
            <a:endParaRPr lang="en-CA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6421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2ABA3-D44A-4DA8-BEC3-7B7CEA4BE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Contact info: 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Likang@ualberta.ca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929A8-E623-4BAB-BC8F-54DF79C64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AA0-B015-4BB3-B2A0-FB4BC1312675}" type="slidenum">
              <a:rPr lang="en-CA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fld>
            <a:endParaRPr lang="en-CA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381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595A5-F6F5-484F-BA52-8ACF55C2A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dirty="0">
                <a:latin typeface="Arial" panose="020B0604020202020204" pitchFamily="34" charset="0"/>
                <a:cs typeface="Arial" panose="020B0604020202020204" pitchFamily="34" charset="0"/>
              </a:rPr>
              <a:t>Two questions to answer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FCCC0-DDBD-455A-80DD-D01971F9C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Is there streakiness in the performance of goaltenders in hockey games? 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 answer would be no if the data was generated by </a:t>
            </a:r>
            <a:r>
              <a:rPr lang="en-CA" dirty="0" err="1">
                <a:latin typeface="Arial" panose="020B0604020202020204" pitchFamily="34" charset="0"/>
                <a:cs typeface="Arial" panose="020B0604020202020204" pitchFamily="34" charset="0"/>
              </a:rPr>
              <a:t>i.i.d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. Bernoulli trials</a:t>
            </a:r>
          </a:p>
          <a:p>
            <a:pPr lvl="1"/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If there is streakiness, do more successful trials in the past lead to a </a:t>
            </a:r>
            <a:r>
              <a:rPr lang="en-CA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higher-than-average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 saving rate or </a:t>
            </a:r>
            <a:r>
              <a:rPr lang="en-CA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lower-than-average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 saving rate on the next shot on goal?  </a:t>
            </a:r>
          </a:p>
          <a:p>
            <a:pPr lvl="1"/>
            <a:r>
              <a:rPr lang="en-CA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higher-than-average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: confidence? </a:t>
            </a:r>
          </a:p>
          <a:p>
            <a:pPr lvl="1"/>
            <a:r>
              <a:rPr lang="en-CA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lower-than-average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: motivation?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77F6F3-AB6C-4031-B42F-E344C753C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AA0-B015-4BB3-B2A0-FB4BC1312675}" type="slidenum">
              <a:rPr lang="en-CA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en-CA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00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A58A8-80B6-4F2F-A54A-2D135238D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dirty="0">
                <a:latin typeface="Arial" panose="020B0604020202020204" pitchFamily="34" charset="0"/>
                <a:cs typeface="Arial" panose="020B0604020202020204" pitchFamily="34" charset="0"/>
              </a:rPr>
              <a:t>Factors that may influence saving probability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D9977-D2F2-486A-96E7-802ECC096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Individual level: 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Player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Game level: 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Current game score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Home or away ice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Shot level: 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Shot origin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Shot type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A1FE59-2CAA-4BD8-8419-F18EE1E44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AA0-B015-4BB3-B2A0-FB4BC1312675}" type="slidenum">
              <a:rPr lang="en-CA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en-CA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66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F23F4-E3B5-41C2-927D-92BDFADA2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dirty="0">
                <a:latin typeface="Arial" panose="020B0604020202020204" pitchFamily="34" charset="0"/>
                <a:cs typeface="Arial" panose="020B0604020202020204" pitchFamily="34" charset="0"/>
              </a:rPr>
              <a:t>Our focus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BBFF8-8ACF-411F-B5F0-89256E2AB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Goaltenders’ performance in NHL playoffs</a:t>
            </a: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How does saving probability depend on player’s recent performance, after controlling for other measurable factors?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6B6547-7690-4356-9866-B82B183E6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AA0-B015-4BB3-B2A0-FB4BC1312675}" type="slidenum">
              <a:rPr lang="en-CA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fld>
            <a:endParaRPr lang="en-CA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409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287B4-DE56-4E3E-AAE3-98FBD9F2B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dirty="0">
                <a:latin typeface="Arial" panose="020B0604020202020204" pitchFamily="34" charset="0"/>
                <a:cs typeface="Arial" panose="020B0604020202020204" pitchFamily="34" charset="0"/>
              </a:rPr>
              <a:t>Data: every shot during 2008-2016 playoffs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81C6A-1867-41FE-8E62-38AD07515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36,235 shots</a:t>
            </a: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9 seasons</a:t>
            </a: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90 goaltenders</a:t>
            </a: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216 goaltender-year groups 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Group size: 1 to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678 shots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Average size: 167.8 shots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D4A0C5-36E7-46F3-B581-F0EE748A2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AA0-B015-4BB3-B2A0-FB4BC1312675}" type="slidenum">
              <a:rPr lang="en-CA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fld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31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60335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25461"/>
            <a:ext cx="7886700" cy="485150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Dependent variable: Y = save (1) or goal (0)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Independent variable: X = number of saves on last 5 shots</a:t>
            </a:r>
          </a:p>
          <a:p>
            <a:pPr marL="400041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Scaled by subtracting average</a:t>
            </a:r>
          </a:p>
          <a:p>
            <a:pPr marL="400041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Control variables: Z</a:t>
            </a:r>
          </a:p>
          <a:p>
            <a:pPr marL="400041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Home (1 or 0)</a:t>
            </a:r>
          </a:p>
          <a:p>
            <a:pPr marL="400041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Rebound (1 or 0)</a:t>
            </a:r>
          </a:p>
          <a:p>
            <a:pPr marL="400041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Strength (-2, -1, 0, +1, +2)</a:t>
            </a:r>
          </a:p>
          <a:p>
            <a:pPr marL="400041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Game score (lead, trail, tied)</a:t>
            </a:r>
          </a:p>
          <a:p>
            <a:pPr marL="400041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Shot type (categorical)</a:t>
            </a:r>
          </a:p>
          <a:p>
            <a:pPr marL="400041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Shot origin (2 specifications)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BCF506-86AE-4EF4-AB5A-6BEDB2017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AA0-B015-4BB3-B2A0-FB4BC1312675}" type="slidenum">
              <a:rPr lang="en-CA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fld>
            <a:endParaRPr lang="en-CA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183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70F43-B93F-40AD-8C57-D92D2E830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dirty="0">
                <a:latin typeface="Arial" panose="020B0604020202020204" pitchFamily="34" charset="0"/>
                <a:cs typeface="Arial" panose="020B0604020202020204" pitchFamily="34" charset="0"/>
              </a:rPr>
              <a:t>Shot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558F2-196B-4B3E-AFC7-09636EC1C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5257800" cy="4351339"/>
          </a:xfrm>
        </p:spPr>
        <p:txBody>
          <a:bodyPr/>
          <a:lstStyle/>
          <a:p>
            <a:pPr marL="0" indent="0">
              <a:buNone/>
            </a:pP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Backhand</a:t>
            </a:r>
          </a:p>
          <a:p>
            <a:pPr marL="0" indent="0">
              <a:buNone/>
            </a:pP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Deflected</a:t>
            </a:r>
          </a:p>
          <a:p>
            <a:pPr marL="0" indent="0">
              <a:buNone/>
            </a:pP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Slap</a:t>
            </a:r>
          </a:p>
          <a:p>
            <a:pPr marL="0" indent="0">
              <a:buNone/>
            </a:pP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Snap</a:t>
            </a:r>
          </a:p>
          <a:p>
            <a:pPr marL="0" indent="0">
              <a:buNone/>
            </a:pP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Tip-in </a:t>
            </a:r>
          </a:p>
          <a:p>
            <a:pPr marL="0" indent="0">
              <a:buNone/>
            </a:pP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Wrap-around</a:t>
            </a:r>
          </a:p>
          <a:p>
            <a:pPr marL="0" indent="0">
              <a:buNone/>
            </a:pP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Wrist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DB9D11-23C4-4C17-B084-A308A4AD6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AA0-B015-4BB3-B2A0-FB4BC1312675}" type="slidenum">
              <a:rPr lang="en-CA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fld>
            <a:endParaRPr lang="en-CA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671130-D6F5-470A-B554-4C8FD970DA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1433" y="2151045"/>
            <a:ext cx="5870033" cy="2555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800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Shot origin: 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Distance + angle specification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DBDA2A-4982-4C4F-8EA1-4688BA333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AA0-B015-4BB3-B2A0-FB4BC1312675}" type="slidenum">
              <a:rPr lang="en-CA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fld>
            <a:endParaRPr lang="en-CA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4" descr="Image result for ice hockey rink diagram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752600"/>
            <a:ext cx="8991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685800" y="3962400"/>
            <a:ext cx="563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85800" y="3962400"/>
            <a:ext cx="175260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/>
          <p:cNvSpPr/>
          <p:nvPr/>
        </p:nvSpPr>
        <p:spPr>
          <a:xfrm rot="5400000">
            <a:off x="266700" y="3467100"/>
            <a:ext cx="914400" cy="990600"/>
          </a:xfrm>
          <a:prstGeom prst="arc">
            <a:avLst>
              <a:gd name="adj1" fmla="val 16200000"/>
              <a:gd name="adj2" fmla="val 1843294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2362200" y="5105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57400" y="5181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Shot origin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19200" y="3897869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Angle</a:t>
            </a:r>
          </a:p>
        </p:txBody>
      </p:sp>
      <p:sp>
        <p:nvSpPr>
          <p:cNvPr id="17" name="TextBox 16"/>
          <p:cNvSpPr txBox="1"/>
          <p:nvPr/>
        </p:nvSpPr>
        <p:spPr>
          <a:xfrm rot="2038417">
            <a:off x="990600" y="458367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Distance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BAC3751-54D9-4183-BAD8-70BD03A423E1}"/>
              </a:ext>
            </a:extLst>
          </p:cNvPr>
          <p:cNvSpPr txBox="1"/>
          <p:nvPr/>
        </p:nvSpPr>
        <p:spPr>
          <a:xfrm>
            <a:off x="-8467" y="6341542"/>
            <a:ext cx="9152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Image is a modified version of https://commons.wikimedia.org/wiki/File:InternationalRink.svg from Wikimedia Commons, licensed under GNU Free Documentation License v1.2.</a:t>
            </a:r>
          </a:p>
        </p:txBody>
      </p:sp>
    </p:spTree>
    <p:extLst>
      <p:ext uri="{BB962C8B-B14F-4D97-AF65-F5344CB8AC3E}">
        <p14:creationId xmlns:p14="http://schemas.microsoft.com/office/powerpoint/2010/main" val="3369541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</TotalTime>
  <Words>1062</Words>
  <Application>Microsoft Office PowerPoint</Application>
  <PresentationFormat>On-screen Show (4:3)</PresentationFormat>
  <Paragraphs>241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等线</vt:lpstr>
      <vt:lpstr>Arial</vt:lpstr>
      <vt:lpstr>Calibri</vt:lpstr>
      <vt:lpstr>Calibri Light</vt:lpstr>
      <vt:lpstr>Cambria Math</vt:lpstr>
      <vt:lpstr>Office Theme</vt:lpstr>
      <vt:lpstr>The Hot Hand Theory in hockey: A multilevel logistic regression analysis</vt:lpstr>
      <vt:lpstr>Hot Hand Theory: A basketball player who has had a higher-than-average success on recent shots has a higher-than-average chance of scoring on the next shot </vt:lpstr>
      <vt:lpstr>Two questions to answer </vt:lpstr>
      <vt:lpstr>Factors that may influence saving probability</vt:lpstr>
      <vt:lpstr>Our focus</vt:lpstr>
      <vt:lpstr>Data: every shot during 2008-2016 playoffs</vt:lpstr>
      <vt:lpstr>Variables</vt:lpstr>
      <vt:lpstr>Shot types</vt:lpstr>
      <vt:lpstr>Shot origin:  Distance + angle specification</vt:lpstr>
      <vt:lpstr>Shot origin:  Top + slot + corner specification</vt:lpstr>
      <vt:lpstr>Multilevel logistic regression models</vt:lpstr>
      <vt:lpstr>Multilevel logistic regression models</vt:lpstr>
      <vt:lpstr>Results of partial pooling and complete pooling models, number of saves on last 5 shots, top + slot + corner, within the same game</vt:lpstr>
      <vt:lpstr>Results of partial pooling and no pooling models, number of saves on last 5 shots, top + slot + corner, within the same game</vt:lpstr>
      <vt:lpstr>Partial pooling results for slopes</vt:lpstr>
      <vt:lpstr>Partial pooling results for shot type</vt:lpstr>
      <vt:lpstr>Partial pooling results for strength</vt:lpstr>
      <vt:lpstr>Partial pooling results for game score</vt:lpstr>
      <vt:lpstr>Results for b = slope = coefficient of X, number of saves on last 5, 10 and 15 shots, top + slot + corner shot origin</vt:lpstr>
      <vt:lpstr>Conclusion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Hot Hand Theory in hockey: A multilevel logistic regression analysis</dc:title>
  <dc:creator>Likang Ding</dc:creator>
  <cp:lastModifiedBy>Likang Ding</cp:lastModifiedBy>
  <cp:revision>100</cp:revision>
  <dcterms:created xsi:type="dcterms:W3CDTF">2018-07-21T01:42:05Z</dcterms:created>
  <dcterms:modified xsi:type="dcterms:W3CDTF">2018-09-15T05:22:20Z</dcterms:modified>
</cp:coreProperties>
</file>