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21"/>
  </p:notesMasterIdLst>
  <p:sldIdLst>
    <p:sldId id="256" r:id="rId2"/>
    <p:sldId id="270" r:id="rId3"/>
    <p:sldId id="257" r:id="rId4"/>
    <p:sldId id="279" r:id="rId5"/>
    <p:sldId id="258" r:id="rId6"/>
    <p:sldId id="264" r:id="rId7"/>
    <p:sldId id="265" r:id="rId8"/>
    <p:sldId id="266" r:id="rId9"/>
    <p:sldId id="267" r:id="rId10"/>
    <p:sldId id="268" r:id="rId11"/>
    <p:sldId id="269" r:id="rId12"/>
    <p:sldId id="259" r:id="rId13"/>
    <p:sldId id="280" r:id="rId14"/>
    <p:sldId id="273" r:id="rId15"/>
    <p:sldId id="274" r:id="rId16"/>
    <p:sldId id="275" r:id="rId17"/>
    <p:sldId id="278" r:id="rId18"/>
    <p:sldId id="276" r:id="rId19"/>
    <p:sldId id="277"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5394" autoAdjust="0"/>
  </p:normalViewPr>
  <p:slideViewPr>
    <p:cSldViewPr snapToGrid="0">
      <p:cViewPr varScale="1">
        <p:scale>
          <a:sx n="67" d="100"/>
          <a:sy n="67" d="100"/>
        </p:scale>
        <p:origin x="1461"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F64A3B-7C25-480B-A78F-AAC2E74A6FBF}" type="datetimeFigureOut">
              <a:rPr lang="en-CA" smtClean="0"/>
              <a:t>2017-05-09</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649E61-A0BC-4003-BEFE-93E597B1F859}" type="slidenum">
              <a:rPr lang="en-CA" smtClean="0"/>
              <a:t>‹#›</a:t>
            </a:fld>
            <a:endParaRPr lang="en-CA"/>
          </a:p>
        </p:txBody>
      </p:sp>
    </p:spTree>
    <p:extLst>
      <p:ext uri="{BB962C8B-B14F-4D97-AF65-F5344CB8AC3E}">
        <p14:creationId xmlns:p14="http://schemas.microsoft.com/office/powerpoint/2010/main" val="1441625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2649E61-A0BC-4003-BEFE-93E597B1F859}" type="slidenum">
              <a:rPr lang="en-CA" smtClean="0"/>
              <a:t>8</a:t>
            </a:fld>
            <a:endParaRPr lang="en-CA"/>
          </a:p>
        </p:txBody>
      </p:sp>
    </p:spTree>
    <p:extLst>
      <p:ext uri="{BB962C8B-B14F-4D97-AF65-F5344CB8AC3E}">
        <p14:creationId xmlns:p14="http://schemas.microsoft.com/office/powerpoint/2010/main" val="1936913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2649E61-A0BC-4003-BEFE-93E597B1F859}" type="slidenum">
              <a:rPr lang="en-CA" smtClean="0"/>
              <a:t>10</a:t>
            </a:fld>
            <a:endParaRPr lang="en-CA"/>
          </a:p>
        </p:txBody>
      </p:sp>
    </p:spTree>
    <p:extLst>
      <p:ext uri="{BB962C8B-B14F-4D97-AF65-F5344CB8AC3E}">
        <p14:creationId xmlns:p14="http://schemas.microsoft.com/office/powerpoint/2010/main" val="2816132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For example, the 2015-2016 Florida Panthers employed an aggressive, half-ice overload system which exerted a significant amount of pressure on their opponents in all three zones of the ice. This system allowed fewer opportunities for their opponents to generate extended passing sequences, and their rate of pass-assisted shots against per 60 minutes of 5-on-5 play was the lowest of all teams in games tracked to date.</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contrast, the 2015-2016 Colorado Avalanche were much more passive and did not allow players to fill in for each other, instead relying on a strict man-to-man coverage system. This system was frequently exposed by their opponents, resulting in the Avalanche allowing the second most Royal Road Shots Against per 60, and the fourth most Behind-The-Net shots against per 60. The </a:t>
            </a:r>
            <a:r>
              <a:rPr lang="en-US" sz="1200" kern="1200" dirty="0" err="1" smtClean="0">
                <a:solidFill>
                  <a:schemeClr val="tx1"/>
                </a:solidFill>
                <a:effectLst/>
                <a:latin typeface="+mn-lt"/>
                <a:ea typeface="+mn-ea"/>
                <a:cs typeface="+mn-cs"/>
              </a:rPr>
              <a:t>Avs</a:t>
            </a:r>
            <a:r>
              <a:rPr lang="en-US" sz="1200" kern="1200" dirty="0" smtClean="0">
                <a:solidFill>
                  <a:schemeClr val="tx1"/>
                </a:solidFill>
                <a:effectLst/>
                <a:latin typeface="+mn-lt"/>
                <a:ea typeface="+mn-ea"/>
                <a:cs typeface="+mn-cs"/>
              </a:rPr>
              <a:t> player-to-player marking frequently allowed their opponents’ stars to lose their defenders and create opportunities to make dangerous passes and create high quality scoring chances.</a:t>
            </a:r>
            <a:endParaRPr lang="en-CA" sz="1200" kern="1200" dirty="0" smtClean="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72649E61-A0BC-4003-BEFE-93E597B1F859}" type="slidenum">
              <a:rPr lang="en-CA" smtClean="0"/>
              <a:t>13</a:t>
            </a:fld>
            <a:endParaRPr lang="en-CA"/>
          </a:p>
        </p:txBody>
      </p:sp>
    </p:spTree>
    <p:extLst>
      <p:ext uri="{BB962C8B-B14F-4D97-AF65-F5344CB8AC3E}">
        <p14:creationId xmlns:p14="http://schemas.microsoft.com/office/powerpoint/2010/main" val="2382206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For example, the 2015-2016 Florida Panthers employed an aggressive, half-ice overload system which exerted a significant amount of pressure on their opponents in all three zones of the ice. This system allowed fewer opportunities for their opponents to generate extended passing sequences, and their rate of pass-assisted shots against per 60 minutes of 5-on-5 play was the lowest of all teams in games tracked to date.</a:t>
            </a:r>
          </a:p>
          <a:p>
            <a:endParaRPr lang="en-CA"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contrast, the 2015-2016 Colorado Avalanche were much more passive and did not allow players to fill in for each other, instead relying on a strict man-to-man coverage system. This system was frequently exposed by their opponents, resulting in the Avalanche allowing the second most Royal Road Shots Against per 60, and the fourth most Behind-The-Net shots against per 60. The </a:t>
            </a:r>
            <a:r>
              <a:rPr lang="en-US" sz="1200" kern="1200" dirty="0" err="1" smtClean="0">
                <a:solidFill>
                  <a:schemeClr val="tx1"/>
                </a:solidFill>
                <a:effectLst/>
                <a:latin typeface="+mn-lt"/>
                <a:ea typeface="+mn-ea"/>
                <a:cs typeface="+mn-cs"/>
              </a:rPr>
              <a:t>Avs</a:t>
            </a:r>
            <a:r>
              <a:rPr lang="en-US" sz="1200" kern="1200" dirty="0" smtClean="0">
                <a:solidFill>
                  <a:schemeClr val="tx1"/>
                </a:solidFill>
                <a:effectLst/>
                <a:latin typeface="+mn-lt"/>
                <a:ea typeface="+mn-ea"/>
                <a:cs typeface="+mn-cs"/>
              </a:rPr>
              <a:t> player-to-player marking frequently allowed their opponents’ stars to lose their defenders and create opportunities to make dangerous passes and create high quality scoring chances.</a:t>
            </a:r>
            <a:endParaRPr lang="en-CA" sz="1200" kern="1200" dirty="0" smtClean="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72649E61-A0BC-4003-BEFE-93E597B1F859}" type="slidenum">
              <a:rPr lang="en-CA" smtClean="0"/>
              <a:t>14</a:t>
            </a:fld>
            <a:endParaRPr lang="en-CA"/>
          </a:p>
        </p:txBody>
      </p:sp>
    </p:spTree>
    <p:extLst>
      <p:ext uri="{BB962C8B-B14F-4D97-AF65-F5344CB8AC3E}">
        <p14:creationId xmlns:p14="http://schemas.microsoft.com/office/powerpoint/2010/main" val="658801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smtClean="0"/>
              <a:t>#1 defenceman in last year’s passing expected goals sample – Josh Manson</a:t>
            </a:r>
          </a:p>
        </p:txBody>
      </p:sp>
      <p:sp>
        <p:nvSpPr>
          <p:cNvPr id="4" name="Slide Number Placeholder 3"/>
          <p:cNvSpPr>
            <a:spLocks noGrp="1"/>
          </p:cNvSpPr>
          <p:nvPr>
            <p:ph type="sldNum" sz="quarter" idx="10"/>
          </p:nvPr>
        </p:nvSpPr>
        <p:spPr/>
        <p:txBody>
          <a:bodyPr/>
          <a:lstStyle/>
          <a:p>
            <a:fld id="{72649E61-A0BC-4003-BEFE-93E597B1F859}" type="slidenum">
              <a:rPr lang="en-CA" smtClean="0"/>
              <a:t>15</a:t>
            </a:fld>
            <a:endParaRPr lang="en-CA"/>
          </a:p>
        </p:txBody>
      </p:sp>
    </p:spTree>
    <p:extLst>
      <p:ext uri="{BB962C8B-B14F-4D97-AF65-F5344CB8AC3E}">
        <p14:creationId xmlns:p14="http://schemas.microsoft.com/office/powerpoint/2010/main" val="739673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err="1" smtClean="0"/>
              <a:t>Karlsson</a:t>
            </a:r>
            <a:r>
              <a:rPr lang="en-CA" baseline="0" dirty="0" smtClean="0"/>
              <a:t> 2</a:t>
            </a:r>
            <a:r>
              <a:rPr lang="en-CA" baseline="30000" dirty="0" smtClean="0"/>
              <a:t>nd</a:t>
            </a:r>
            <a:r>
              <a:rPr lang="en-CA" baseline="0" dirty="0" smtClean="0"/>
              <a:t> best by CA60, but middle of the pack by Passing xGA60</a:t>
            </a:r>
          </a:p>
          <a:p>
            <a:endParaRPr lang="en-CA" baseline="0" dirty="0" smtClean="0"/>
          </a:p>
          <a:p>
            <a:r>
              <a:rPr lang="en-CA" baseline="0" dirty="0" smtClean="0"/>
              <a:t>Offensive defencemen tend to have higher Passing </a:t>
            </a:r>
            <a:r>
              <a:rPr lang="en-CA" baseline="0" dirty="0" err="1" smtClean="0"/>
              <a:t>xGA</a:t>
            </a:r>
            <a:r>
              <a:rPr lang="en-CA" baseline="0" dirty="0" smtClean="0"/>
              <a:t> – more rush attempts, odd-man, etc. LA </a:t>
            </a:r>
            <a:r>
              <a:rPr lang="en-CA" baseline="0" dirty="0" err="1" smtClean="0"/>
              <a:t>blueline</a:t>
            </a:r>
            <a:r>
              <a:rPr lang="en-CA" baseline="0" dirty="0" smtClean="0"/>
              <a:t> almost all perform worse, Shattenkirk is much worse too.</a:t>
            </a:r>
          </a:p>
          <a:p>
            <a:endParaRPr lang="en-CA" baseline="0" dirty="0" smtClean="0"/>
          </a:p>
          <a:p>
            <a:r>
              <a:rPr lang="en-CA" baseline="0" dirty="0" smtClean="0"/>
              <a:t>Dennis Seidenberg is in quarter of league for CA60, top 10% for passing </a:t>
            </a:r>
            <a:r>
              <a:rPr lang="en-CA" baseline="0" dirty="0" err="1" smtClean="0"/>
              <a:t>xGA</a:t>
            </a:r>
            <a:endParaRPr lang="en-CA" dirty="0"/>
          </a:p>
        </p:txBody>
      </p:sp>
      <p:sp>
        <p:nvSpPr>
          <p:cNvPr id="4" name="Slide Number Placeholder 3"/>
          <p:cNvSpPr>
            <a:spLocks noGrp="1"/>
          </p:cNvSpPr>
          <p:nvPr>
            <p:ph type="sldNum" sz="quarter" idx="10"/>
          </p:nvPr>
        </p:nvSpPr>
        <p:spPr/>
        <p:txBody>
          <a:bodyPr/>
          <a:lstStyle/>
          <a:p>
            <a:fld id="{72649E61-A0BC-4003-BEFE-93E597B1F859}" type="slidenum">
              <a:rPr lang="en-CA" smtClean="0"/>
              <a:t>16</a:t>
            </a:fld>
            <a:endParaRPr lang="en-CA"/>
          </a:p>
        </p:txBody>
      </p:sp>
    </p:spTree>
    <p:extLst>
      <p:ext uri="{BB962C8B-B14F-4D97-AF65-F5344CB8AC3E}">
        <p14:creationId xmlns:p14="http://schemas.microsoft.com/office/powerpoint/2010/main" val="3498821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Dearly departed Frankie </a:t>
            </a:r>
            <a:r>
              <a:rPr lang="en-CA" dirty="0" err="1" smtClean="0"/>
              <a:t>Corrado</a:t>
            </a:r>
            <a:r>
              <a:rPr lang="en-CA" dirty="0" smtClean="0"/>
              <a:t> </a:t>
            </a:r>
          </a:p>
          <a:p>
            <a:endParaRPr lang="en-CA" dirty="0" smtClean="0"/>
          </a:p>
          <a:p>
            <a:r>
              <a:rPr lang="en-CA" dirty="0" smtClean="0"/>
              <a:t>Phaneuf</a:t>
            </a:r>
            <a:r>
              <a:rPr lang="en-CA" baseline="0" dirty="0" smtClean="0"/>
              <a:t> and </a:t>
            </a:r>
            <a:r>
              <a:rPr lang="en-CA" baseline="0" dirty="0" err="1" smtClean="0"/>
              <a:t>Polak</a:t>
            </a:r>
            <a:r>
              <a:rPr lang="en-CA" baseline="0" dirty="0" smtClean="0"/>
              <a:t> – both decent by passing </a:t>
            </a:r>
            <a:r>
              <a:rPr lang="en-CA" baseline="0" dirty="0" err="1" smtClean="0"/>
              <a:t>xGA</a:t>
            </a:r>
            <a:r>
              <a:rPr lang="en-CA" baseline="0" dirty="0" smtClean="0"/>
              <a:t>, but had more trade value due to v low actual ga60</a:t>
            </a:r>
            <a:endParaRPr lang="en-CA" dirty="0"/>
          </a:p>
        </p:txBody>
      </p:sp>
      <p:sp>
        <p:nvSpPr>
          <p:cNvPr id="4" name="Slide Number Placeholder 3"/>
          <p:cNvSpPr>
            <a:spLocks noGrp="1"/>
          </p:cNvSpPr>
          <p:nvPr>
            <p:ph type="sldNum" sz="quarter" idx="10"/>
          </p:nvPr>
        </p:nvSpPr>
        <p:spPr/>
        <p:txBody>
          <a:bodyPr/>
          <a:lstStyle/>
          <a:p>
            <a:fld id="{72649E61-A0BC-4003-BEFE-93E597B1F859}" type="slidenum">
              <a:rPr lang="en-CA" smtClean="0"/>
              <a:t>17</a:t>
            </a:fld>
            <a:endParaRPr lang="en-CA"/>
          </a:p>
        </p:txBody>
      </p:sp>
    </p:spTree>
    <p:extLst>
      <p:ext uri="{BB962C8B-B14F-4D97-AF65-F5344CB8AC3E}">
        <p14:creationId xmlns:p14="http://schemas.microsoft.com/office/powerpoint/2010/main" val="1993810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5/9/2017</a:t>
            </a:fld>
            <a:endParaRPr lang="en-US" dirty="0"/>
          </a:p>
        </p:txBody>
      </p:sp>
      <p:sp>
        <p:nvSpPr>
          <p:cNvPr id="5" name="Footer Placeholder 4"/>
          <p:cNvSpPr>
            <a:spLocks noGrp="1"/>
          </p:cNvSpPr>
          <p:nvPr>
            <p:ph type="ftr" sz="quarter" idx="11"/>
          </p:nvPr>
        </p:nvSpPr>
        <p:spPr/>
        <p:txBody>
          <a:bodyPr/>
          <a:lstStyle/>
          <a:p>
            <a:r>
              <a:rPr lang="en-US" dirty="0" smtClean="0"/>
              <a:t>@</a:t>
            </a:r>
            <a:r>
              <a:rPr lang="en-US" dirty="0" err="1" smtClean="0"/>
              <a:t>Cane_Matt</a:t>
            </a:r>
            <a:r>
              <a:rPr lang="en-US" dirty="0" smtClean="0"/>
              <a:t> / @</a:t>
            </a:r>
            <a:r>
              <a:rPr lang="en-US" dirty="0" err="1" smtClean="0"/>
              <a:t>RK_Stimp</a:t>
            </a:r>
            <a:r>
              <a:rPr lang="en-US" dirty="0" smtClean="0"/>
              <a:t> / hockey-graphs.com / winnersview.com</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5/9/2017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5/9/2017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5/9/2017</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5/9/2017</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5/9/2017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5/9/2017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5/9/2017</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5/9/2017</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r>
              <a:rPr lang="en-US" dirty="0" smtClean="0"/>
              <a:t>@</a:t>
            </a:r>
            <a:r>
              <a:rPr lang="en-US" dirty="0" err="1" smtClean="0"/>
              <a:t>Cane_Matt</a:t>
            </a:r>
            <a:r>
              <a:rPr lang="en-US" dirty="0" smtClean="0"/>
              <a:t> / @</a:t>
            </a:r>
            <a:r>
              <a:rPr lang="en-US" dirty="0" err="1" smtClean="0"/>
              <a:t>RK_Stimp</a:t>
            </a:r>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Defending The Pass - Evaluating Defensive Ability </a:t>
            </a:r>
            <a:r>
              <a:rPr lang="en-US" dirty="0" smtClean="0"/>
              <a:t>Using </a:t>
            </a:r>
            <a:r>
              <a:rPr lang="en-US" dirty="0"/>
              <a:t>Passing </a:t>
            </a:r>
            <a:r>
              <a:rPr lang="en-US" dirty="0" smtClean="0"/>
              <a:t>Data</a:t>
            </a:r>
            <a:endParaRPr lang="en-CA" dirty="0"/>
          </a:p>
        </p:txBody>
      </p:sp>
      <p:sp>
        <p:nvSpPr>
          <p:cNvPr id="3" name="Subtitle 2"/>
          <p:cNvSpPr>
            <a:spLocks noGrp="1"/>
          </p:cNvSpPr>
          <p:nvPr>
            <p:ph type="subTitle" idx="1"/>
          </p:nvPr>
        </p:nvSpPr>
        <p:spPr/>
        <p:txBody>
          <a:bodyPr/>
          <a:lstStyle/>
          <a:p>
            <a:r>
              <a:rPr lang="en-CA" dirty="0" smtClean="0"/>
              <a:t>Matt Cane – </a:t>
            </a:r>
            <a:r>
              <a:rPr lang="en-CA" dirty="0" err="1" smtClean="0"/>
              <a:t>WinnersView</a:t>
            </a:r>
            <a:r>
              <a:rPr lang="en-CA" dirty="0" smtClean="0"/>
              <a:t> / Hockey Graphs / Puck ++</a:t>
            </a:r>
          </a:p>
          <a:p>
            <a:r>
              <a:rPr lang="en-CA" dirty="0" smtClean="0"/>
              <a:t>Ryan Stimson – Hockey Graphs </a:t>
            </a:r>
          </a:p>
        </p:txBody>
      </p:sp>
    </p:spTree>
    <p:extLst>
      <p:ext uri="{BB962C8B-B14F-4D97-AF65-F5344CB8AC3E}">
        <p14:creationId xmlns:p14="http://schemas.microsoft.com/office/powerpoint/2010/main" val="22935138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Center Lane</a:t>
            </a:r>
            <a:br>
              <a:rPr lang="en-CA" dirty="0" smtClean="0"/>
            </a:br>
            <a:r>
              <a:rPr lang="en-CA" i="1" dirty="0" err="1" smtClean="0"/>
              <a:t>CSh</a:t>
            </a:r>
            <a:r>
              <a:rPr lang="en-CA" i="1" dirty="0" smtClean="0"/>
              <a:t>% = 3.8%</a:t>
            </a:r>
            <a:endParaRPr lang="en-CA" i="1" dirty="0"/>
          </a:p>
        </p:txBody>
      </p:sp>
      <p:sp>
        <p:nvSpPr>
          <p:cNvPr id="9" name="Content Placeholder 8"/>
          <p:cNvSpPr>
            <a:spLocks noGrp="1"/>
          </p:cNvSpPr>
          <p:nvPr>
            <p:ph idx="1"/>
          </p:nvPr>
        </p:nvSpPr>
        <p:spPr/>
        <p:txBody>
          <a:bodyPr/>
          <a:lstStyle/>
          <a:p>
            <a:endParaRPr lang="en-CA"/>
          </a:p>
        </p:txBody>
      </p:sp>
      <p:sp>
        <p:nvSpPr>
          <p:cNvPr id="10" name="Text Placeholder 9"/>
          <p:cNvSpPr>
            <a:spLocks noGrp="1"/>
          </p:cNvSpPr>
          <p:nvPr>
            <p:ph type="body" sz="half" idx="2"/>
          </p:nvPr>
        </p:nvSpPr>
        <p:spPr/>
        <p:txBody>
          <a:bodyPr>
            <a:normAutofit/>
          </a:bodyPr>
          <a:lstStyle/>
          <a:p>
            <a:r>
              <a:rPr lang="en-US" sz="2000" dirty="0"/>
              <a:t>Shots from passes originating from between the faceoff dots that did not meet one of the above criteria.</a:t>
            </a:r>
            <a:endParaRPr lang="en-CA" sz="2000" dirty="0"/>
          </a:p>
        </p:txBody>
      </p:sp>
      <p:pic>
        <p:nvPicPr>
          <p:cNvPr id="4" name="Picture 2" descr="http://blog.war-on-ice.com/wp-content/uploads/2014/11/full-rink2-e1415240935630-1024x429.png"/>
          <p:cNvPicPr>
            <a:picLocks noChangeAspect="1" noChangeArrowheads="1"/>
          </p:cNvPicPr>
          <p:nvPr/>
        </p:nvPicPr>
        <p:blipFill rotWithShape="1">
          <a:blip r:embed="rId3">
            <a:extLst>
              <a:ext uri="{28A0092B-C50C-407E-A947-70E740481C1C}">
                <a14:useLocalDpi xmlns:a14="http://schemas.microsoft.com/office/drawing/2010/main" val="0"/>
              </a:ext>
            </a:extLst>
          </a:blip>
          <a:srcRect r="57241"/>
          <a:stretch/>
        </p:blipFill>
        <p:spPr bwMode="auto">
          <a:xfrm>
            <a:off x="3869268" y="645991"/>
            <a:ext cx="5671547" cy="5556873"/>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p:cNvSpPr/>
          <p:nvPr/>
        </p:nvSpPr>
        <p:spPr>
          <a:xfrm>
            <a:off x="7533138" y="3547460"/>
            <a:ext cx="931653" cy="931653"/>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CA" dirty="0" smtClean="0"/>
              <a:t>Pass</a:t>
            </a:r>
            <a:endParaRPr lang="en-CA" dirty="0"/>
          </a:p>
        </p:txBody>
      </p:sp>
      <p:sp>
        <p:nvSpPr>
          <p:cNvPr id="6" name="Oval 5"/>
          <p:cNvSpPr/>
          <p:nvPr/>
        </p:nvSpPr>
        <p:spPr>
          <a:xfrm>
            <a:off x="5042597" y="3812725"/>
            <a:ext cx="931653" cy="93165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Shot</a:t>
            </a:r>
            <a:endParaRPr lang="en-CA" dirty="0"/>
          </a:p>
        </p:txBody>
      </p:sp>
      <p:cxnSp>
        <p:nvCxnSpPr>
          <p:cNvPr id="7" name="Straight Arrow Connector 6"/>
          <p:cNvCxnSpPr>
            <a:stCxn id="5" idx="2"/>
          </p:cNvCxnSpPr>
          <p:nvPr/>
        </p:nvCxnSpPr>
        <p:spPr>
          <a:xfrm flipH="1">
            <a:off x="5974250" y="4013287"/>
            <a:ext cx="1558888" cy="233202"/>
          </a:xfrm>
          <a:prstGeom prst="straightConnector1">
            <a:avLst/>
          </a:prstGeom>
          <a:ln w="31750">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6" idx="0"/>
          </p:cNvCxnSpPr>
          <p:nvPr/>
        </p:nvCxnSpPr>
        <p:spPr>
          <a:xfrm flipH="1" flipV="1">
            <a:off x="5037444" y="3394710"/>
            <a:ext cx="470980" cy="418015"/>
          </a:xfrm>
          <a:prstGeom prst="straightConnector1">
            <a:avLst/>
          </a:prstGeom>
          <a:ln w="31750">
            <a:tailEnd type="triangle" w="lg" len="lg"/>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454658" y="4744378"/>
            <a:ext cx="5467350" cy="0"/>
          </a:xfrm>
          <a:prstGeom prst="line">
            <a:avLst/>
          </a:prstGeom>
          <a:ln w="31750">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454658" y="2084998"/>
            <a:ext cx="5467350" cy="0"/>
          </a:xfrm>
          <a:prstGeom prst="line">
            <a:avLst/>
          </a:prstGeom>
          <a:ln w="31750">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05428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Outer Lane</a:t>
            </a:r>
            <a:br>
              <a:rPr lang="en-CA" dirty="0" smtClean="0"/>
            </a:br>
            <a:r>
              <a:rPr lang="en-CA" i="1" dirty="0" err="1" smtClean="0"/>
              <a:t>CSh</a:t>
            </a:r>
            <a:r>
              <a:rPr lang="en-CA" i="1" dirty="0" smtClean="0"/>
              <a:t>% = 2.9%</a:t>
            </a:r>
            <a:endParaRPr lang="en-CA" i="1" dirty="0"/>
          </a:p>
        </p:txBody>
      </p:sp>
      <p:sp>
        <p:nvSpPr>
          <p:cNvPr id="9" name="Content Placeholder 8"/>
          <p:cNvSpPr>
            <a:spLocks noGrp="1"/>
          </p:cNvSpPr>
          <p:nvPr>
            <p:ph idx="1"/>
          </p:nvPr>
        </p:nvSpPr>
        <p:spPr/>
        <p:txBody>
          <a:bodyPr/>
          <a:lstStyle/>
          <a:p>
            <a:endParaRPr lang="en-CA"/>
          </a:p>
        </p:txBody>
      </p:sp>
      <p:sp>
        <p:nvSpPr>
          <p:cNvPr id="10" name="Text Placeholder 9"/>
          <p:cNvSpPr>
            <a:spLocks noGrp="1"/>
          </p:cNvSpPr>
          <p:nvPr>
            <p:ph type="body" sz="half" idx="2"/>
          </p:nvPr>
        </p:nvSpPr>
        <p:spPr/>
        <p:txBody>
          <a:bodyPr>
            <a:normAutofit/>
          </a:bodyPr>
          <a:lstStyle/>
          <a:p>
            <a:r>
              <a:rPr lang="en-US" sz="2000" dirty="0"/>
              <a:t>Shots from passes originating from outside the faceoff dots that did not meet one of the above criteria.</a:t>
            </a:r>
            <a:endParaRPr lang="en-CA" sz="2000" dirty="0"/>
          </a:p>
        </p:txBody>
      </p:sp>
      <p:pic>
        <p:nvPicPr>
          <p:cNvPr id="4" name="Picture 2" descr="http://blog.war-on-ice.com/wp-content/uploads/2014/11/full-rink2-e1415240935630-1024x429.png"/>
          <p:cNvPicPr>
            <a:picLocks noChangeAspect="1" noChangeArrowheads="1"/>
          </p:cNvPicPr>
          <p:nvPr/>
        </p:nvPicPr>
        <p:blipFill rotWithShape="1">
          <a:blip r:embed="rId2">
            <a:extLst>
              <a:ext uri="{28A0092B-C50C-407E-A947-70E740481C1C}">
                <a14:useLocalDpi xmlns:a14="http://schemas.microsoft.com/office/drawing/2010/main" val="0"/>
              </a:ext>
            </a:extLst>
          </a:blip>
          <a:srcRect r="57241"/>
          <a:stretch/>
        </p:blipFill>
        <p:spPr bwMode="auto">
          <a:xfrm>
            <a:off x="3869268" y="645991"/>
            <a:ext cx="5671547" cy="5556873"/>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p:cNvSpPr/>
          <p:nvPr/>
        </p:nvSpPr>
        <p:spPr>
          <a:xfrm>
            <a:off x="5411119" y="4977079"/>
            <a:ext cx="931653" cy="931653"/>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CA" dirty="0" smtClean="0"/>
              <a:t>Pass</a:t>
            </a:r>
            <a:endParaRPr lang="en-CA" dirty="0"/>
          </a:p>
        </p:txBody>
      </p:sp>
      <p:sp>
        <p:nvSpPr>
          <p:cNvPr id="6" name="Oval 5"/>
          <p:cNvSpPr/>
          <p:nvPr/>
        </p:nvSpPr>
        <p:spPr>
          <a:xfrm>
            <a:off x="6812493" y="3816889"/>
            <a:ext cx="931653" cy="93165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Shot</a:t>
            </a:r>
            <a:endParaRPr lang="en-CA" dirty="0"/>
          </a:p>
        </p:txBody>
      </p:sp>
      <p:cxnSp>
        <p:nvCxnSpPr>
          <p:cNvPr id="7" name="Straight Arrow Connector 6"/>
          <p:cNvCxnSpPr>
            <a:stCxn id="5" idx="7"/>
            <a:endCxn id="6" idx="2"/>
          </p:cNvCxnSpPr>
          <p:nvPr/>
        </p:nvCxnSpPr>
        <p:spPr>
          <a:xfrm flipV="1">
            <a:off x="6206335" y="4282716"/>
            <a:ext cx="606158" cy="830800"/>
          </a:xfrm>
          <a:prstGeom prst="straightConnector1">
            <a:avLst/>
          </a:prstGeom>
          <a:ln w="31750">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6" idx="1"/>
          </p:cNvCxnSpPr>
          <p:nvPr/>
        </p:nvCxnSpPr>
        <p:spPr>
          <a:xfrm flipH="1" flipV="1">
            <a:off x="5109210" y="3406140"/>
            <a:ext cx="1839720" cy="547186"/>
          </a:xfrm>
          <a:prstGeom prst="straightConnector1">
            <a:avLst/>
          </a:prstGeom>
          <a:ln w="31750">
            <a:tailEnd type="triangle" w="lg" len="lg"/>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454658" y="4744378"/>
            <a:ext cx="5467350" cy="0"/>
          </a:xfrm>
          <a:prstGeom prst="line">
            <a:avLst/>
          </a:prstGeom>
          <a:ln w="31750">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454658" y="2084998"/>
            <a:ext cx="5467350" cy="0"/>
          </a:xfrm>
          <a:prstGeom prst="line">
            <a:avLst/>
          </a:prstGeom>
          <a:ln w="31750">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93045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Using passing data to evaluate defence</a:t>
            </a:r>
            <a:endParaRPr lang="en-CA"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457200" indent="-457200">
                  <a:buFont typeface="+mj-lt"/>
                  <a:buAutoNum type="arabicPeriod"/>
                </a:pPr>
                <a:r>
                  <a:rPr lang="en-CA" dirty="0" smtClean="0"/>
                  <a:t>Is preventing certain types of passes a skill?</a:t>
                </a:r>
              </a:p>
              <a:p>
                <a:pPr lvl="1"/>
                <a:r>
                  <a:rPr lang="en-CA" i="1" dirty="0" smtClean="0"/>
                  <a:t>Clearly certain types of passes are more dangerous – are there players or teams who excel at preventing those?</a:t>
                </a:r>
              </a:p>
              <a:p>
                <a:pPr marL="457200" indent="-457200">
                  <a:buFont typeface="+mj-lt"/>
                  <a:buAutoNum type="arabicPeriod"/>
                </a:pPr>
                <a:r>
                  <a:rPr lang="en-CA" dirty="0" smtClean="0"/>
                  <a:t>Can we use passing data to create better player/team evaluation tools?</a:t>
                </a:r>
              </a:p>
              <a:p>
                <a:pPr lvl="1"/>
                <a:r>
                  <a:rPr lang="en-CA" i="1" dirty="0" smtClean="0"/>
                  <a:t>Create an expected goals metric using the likelihood that a shot goes in based on our passing data</a:t>
                </a:r>
              </a:p>
              <a:p>
                <a:pPr marL="502920" lvl="1" indent="0">
                  <a:buNone/>
                </a:pPr>
                <a:endParaRPr lang="en-CA" i="1" dirty="0" smtClean="0"/>
              </a:p>
              <a:p>
                <a:pPr marL="0" indent="0">
                  <a:buNone/>
                </a:pPr>
                <a14:m>
                  <m:oMathPara xmlns:m="http://schemas.openxmlformats.org/officeDocument/2006/math">
                    <m:oMathParaPr>
                      <m:jc m:val="centerGroup"/>
                    </m:oMathParaPr>
                    <m:oMath xmlns:m="http://schemas.openxmlformats.org/officeDocument/2006/math">
                      <m:sSub>
                        <m:sSubPr>
                          <m:ctrlPr>
                            <a:rPr lang="en-CA" sz="1600" i="1">
                              <a:latin typeface="Cambria Math" panose="02040503050406030204" pitchFamily="18" charset="0"/>
                            </a:rPr>
                          </m:ctrlPr>
                        </m:sSubPr>
                        <m:e>
                          <m:r>
                            <a:rPr lang="en-US" sz="1600" i="1">
                              <a:latin typeface="Cambria Math" panose="02040503050406030204" pitchFamily="18" charset="0"/>
                            </a:rPr>
                            <m:t>𝑥𝐺</m:t>
                          </m:r>
                        </m:e>
                        <m:sub>
                          <m:r>
                            <a:rPr lang="en-US" sz="1600" i="1">
                              <a:latin typeface="Cambria Math" panose="02040503050406030204" pitchFamily="18" charset="0"/>
                            </a:rPr>
                            <m:t>𝑝</m:t>
                          </m:r>
                        </m:sub>
                      </m:sSub>
                      <m:r>
                        <a:rPr lang="en-US" sz="1600" i="1">
                          <a:latin typeface="Cambria Math" panose="02040503050406030204" pitchFamily="18" charset="0"/>
                        </a:rPr>
                        <m:t>=</m:t>
                      </m:r>
                      <m:nary>
                        <m:naryPr>
                          <m:chr m:val="∑"/>
                          <m:limLoc m:val="undOvr"/>
                          <m:supHide m:val="on"/>
                          <m:ctrlPr>
                            <a:rPr lang="en-CA" sz="1600" i="1">
                              <a:latin typeface="Cambria Math" panose="02040503050406030204" pitchFamily="18" charset="0"/>
                            </a:rPr>
                          </m:ctrlPr>
                        </m:naryPr>
                        <m:sub>
                          <m:r>
                            <a:rPr lang="en-US" sz="1600" i="1">
                              <a:latin typeface="Cambria Math" panose="02040503050406030204" pitchFamily="18" charset="0"/>
                            </a:rPr>
                            <m:t>𝑖</m:t>
                          </m:r>
                        </m:sub>
                        <m:sup/>
                        <m:e>
                          <m:sSub>
                            <m:sSubPr>
                              <m:ctrlPr>
                                <a:rPr lang="en-CA" sz="1600" i="1">
                                  <a:latin typeface="Cambria Math" panose="02040503050406030204" pitchFamily="18" charset="0"/>
                                </a:rPr>
                              </m:ctrlPr>
                            </m:sSubPr>
                            <m:e>
                              <m:r>
                                <a:rPr lang="en-US" sz="1600" i="1">
                                  <a:latin typeface="Cambria Math" panose="02040503050406030204" pitchFamily="18" charset="0"/>
                                </a:rPr>
                                <m:t>𝑃𝑎𝑠𝑠𝑖𝑛𝑔</m:t>
                              </m:r>
                              <m:r>
                                <a:rPr lang="en-US" sz="1600" i="1">
                                  <a:latin typeface="Cambria Math" panose="02040503050406030204" pitchFamily="18" charset="0"/>
                                </a:rPr>
                                <m:t> </m:t>
                              </m:r>
                              <m:r>
                                <a:rPr lang="en-US" sz="1600" i="1">
                                  <a:latin typeface="Cambria Math" panose="02040503050406030204" pitchFamily="18" charset="0"/>
                                </a:rPr>
                                <m:t>𝑀𝑒𝑡𝑟𝑖𝑐</m:t>
                              </m:r>
                            </m:e>
                            <m:sub>
                              <m:r>
                                <a:rPr lang="en-US" sz="1600" i="1">
                                  <a:latin typeface="Cambria Math" panose="02040503050406030204" pitchFamily="18" charset="0"/>
                                </a:rPr>
                                <m:t>𝑖</m:t>
                              </m:r>
                            </m:sub>
                          </m:sSub>
                          <m:r>
                            <a:rPr lang="en-US" sz="1600" i="1">
                              <a:latin typeface="Cambria Math" panose="02040503050406030204" pitchFamily="18" charset="0"/>
                            </a:rPr>
                            <m:t>∗</m:t>
                          </m:r>
                          <m:sSub>
                            <m:sSubPr>
                              <m:ctrlPr>
                                <a:rPr lang="en-CA" sz="1600" i="1">
                                  <a:latin typeface="Cambria Math" panose="02040503050406030204" pitchFamily="18" charset="0"/>
                                </a:rPr>
                              </m:ctrlPr>
                            </m:sSubPr>
                            <m:e>
                              <m:r>
                                <a:rPr lang="en-US" sz="1600" i="1">
                                  <a:latin typeface="Cambria Math" panose="02040503050406030204" pitchFamily="18" charset="0"/>
                                </a:rPr>
                                <m:t>𝑆h</m:t>
                              </m:r>
                              <m:r>
                                <a:rPr lang="en-US" sz="1600" i="1">
                                  <a:latin typeface="Cambria Math" panose="02040503050406030204" pitchFamily="18" charset="0"/>
                                </a:rPr>
                                <m:t>%</m:t>
                              </m:r>
                            </m:e>
                            <m:sub>
                              <m:sSub>
                                <m:sSubPr>
                                  <m:ctrlPr>
                                    <a:rPr lang="en-CA" sz="1600" i="1">
                                      <a:latin typeface="Cambria Math" panose="02040503050406030204" pitchFamily="18" charset="0"/>
                                    </a:rPr>
                                  </m:ctrlPr>
                                </m:sSubPr>
                                <m:e>
                                  <m:r>
                                    <a:rPr lang="en-US" sz="1600" i="1">
                                      <a:latin typeface="Cambria Math" panose="02040503050406030204" pitchFamily="18" charset="0"/>
                                    </a:rPr>
                                    <m:t>𝑃𝑎𝑠𝑠𝑖𝑛𝑔</m:t>
                                  </m:r>
                                  <m:r>
                                    <a:rPr lang="en-US" sz="1600" i="1">
                                      <a:latin typeface="Cambria Math" panose="02040503050406030204" pitchFamily="18" charset="0"/>
                                    </a:rPr>
                                    <m:t> </m:t>
                                  </m:r>
                                  <m:r>
                                    <a:rPr lang="en-US" sz="1600" i="1">
                                      <a:latin typeface="Cambria Math" panose="02040503050406030204" pitchFamily="18" charset="0"/>
                                    </a:rPr>
                                    <m:t>𝑀𝑒𝑡𝑟𝑖𝑐</m:t>
                                  </m:r>
                                </m:e>
                                <m:sub>
                                  <m:r>
                                    <a:rPr lang="en-US" sz="1600" i="1">
                                      <a:latin typeface="Cambria Math" panose="02040503050406030204" pitchFamily="18" charset="0"/>
                                    </a:rPr>
                                    <m:t>𝑖</m:t>
                                  </m:r>
                                </m:sub>
                              </m:sSub>
                            </m:sub>
                          </m:sSub>
                        </m:e>
                      </m:nary>
                      <m:r>
                        <a:rPr lang="en-US" sz="1600" i="1">
                          <a:latin typeface="Cambria Math" panose="02040503050406030204" pitchFamily="18" charset="0"/>
                        </a:rPr>
                        <m:t>+[</m:t>
                      </m:r>
                      <m:r>
                        <a:rPr lang="en-US" sz="1600" i="1">
                          <a:latin typeface="Cambria Math" panose="02040503050406030204" pitchFamily="18" charset="0"/>
                        </a:rPr>
                        <m:t>𝑁𝑜𝑛</m:t>
                      </m:r>
                      <m:r>
                        <a:rPr lang="en-US" sz="1600" i="1">
                          <a:latin typeface="Cambria Math" panose="02040503050406030204" pitchFamily="18" charset="0"/>
                        </a:rPr>
                        <m:t>−</m:t>
                      </m:r>
                      <m:r>
                        <a:rPr lang="en-US" sz="1600" i="1">
                          <a:latin typeface="Cambria Math" panose="02040503050406030204" pitchFamily="18" charset="0"/>
                        </a:rPr>
                        <m:t>𝑃𝑎𝑠𝑠𝑖𝑛𝑔</m:t>
                      </m:r>
                      <m:r>
                        <a:rPr lang="en-US" sz="1600" i="1">
                          <a:latin typeface="Cambria Math" panose="02040503050406030204" pitchFamily="18" charset="0"/>
                        </a:rPr>
                        <m:t> </m:t>
                      </m:r>
                      <m:r>
                        <a:rPr lang="en-US" sz="1600" i="1">
                          <a:latin typeface="Cambria Math" panose="02040503050406030204" pitchFamily="18" charset="0"/>
                        </a:rPr>
                        <m:t>𝑆h𝑜𝑡𝑠</m:t>
                      </m:r>
                      <m:r>
                        <a:rPr lang="en-US" sz="1600" i="1">
                          <a:latin typeface="Cambria Math" panose="02040503050406030204" pitchFamily="18" charset="0"/>
                        </a:rPr>
                        <m:t>]∗3.2% </m:t>
                      </m:r>
                    </m:oMath>
                  </m:oMathPara>
                </a14:m>
                <a:endParaRPr lang="en-CA" dirty="0" smtClean="0"/>
              </a:p>
              <a:p>
                <a:pPr lvl="1"/>
                <a:endParaRPr lang="en-CA"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917" b="-476"/>
                </a:stretch>
              </a:blipFill>
            </p:spPr>
            <p:txBody>
              <a:bodyPr/>
              <a:lstStyle/>
              <a:p>
                <a:r>
                  <a:rPr lang="en-CA">
                    <a:noFill/>
                  </a:rPr>
                  <a:t> </a:t>
                </a:r>
              </a:p>
            </p:txBody>
          </p:sp>
        </mc:Fallback>
      </mc:AlternateContent>
    </p:spTree>
    <p:extLst>
      <p:ext uri="{BB962C8B-B14F-4D97-AF65-F5344CB8AC3E}">
        <p14:creationId xmlns:p14="http://schemas.microsoft.com/office/powerpoint/2010/main" val="30802184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Team Level Analysis</a:t>
            </a:r>
            <a:endParaRPr lang="en-CA" dirty="0"/>
          </a:p>
        </p:txBody>
      </p:sp>
      <p:sp>
        <p:nvSpPr>
          <p:cNvPr id="3" name="Content Placeholder 2"/>
          <p:cNvSpPr>
            <a:spLocks noGrp="1"/>
          </p:cNvSpPr>
          <p:nvPr>
            <p:ph idx="1"/>
          </p:nvPr>
        </p:nvSpPr>
        <p:spPr/>
        <p:txBody>
          <a:bodyPr/>
          <a:lstStyle/>
          <a:p>
            <a:r>
              <a:rPr lang="en-US" b="1" dirty="0" smtClean="0"/>
              <a:t>Team level passing metrics are repeatable</a:t>
            </a:r>
          </a:p>
          <a:p>
            <a:pPr lvl="1"/>
            <a:r>
              <a:rPr lang="en-US" dirty="0" smtClean="0"/>
              <a:t>Systems/tactics can influence what type of passes teams allow</a:t>
            </a:r>
          </a:p>
          <a:p>
            <a:r>
              <a:rPr lang="en-US" b="1" dirty="0" smtClean="0"/>
              <a:t>Passing </a:t>
            </a:r>
            <a:r>
              <a:rPr lang="en-US" b="1" dirty="0"/>
              <a:t>Expected Goals </a:t>
            </a:r>
            <a:r>
              <a:rPr lang="en-US" b="1" dirty="0" smtClean="0"/>
              <a:t>is </a:t>
            </a:r>
            <a:r>
              <a:rPr lang="en-US" b="1" dirty="0"/>
              <a:t>more predictive than existing metrics</a:t>
            </a:r>
          </a:p>
          <a:p>
            <a:pPr lvl="1"/>
            <a:r>
              <a:rPr lang="en-US" dirty="0"/>
              <a:t>Better to know pre-shot puck movement than shot </a:t>
            </a:r>
            <a:r>
              <a:rPr lang="en-US" dirty="0" smtClean="0"/>
              <a:t>location</a:t>
            </a:r>
            <a:endParaRPr lang="en-US" b="1" dirty="0" smtClean="0"/>
          </a:p>
          <a:p>
            <a:r>
              <a:rPr lang="en-US" b="1" dirty="0" smtClean="0"/>
              <a:t>Passing data can help evaluate team level strategies and tactical approaches</a:t>
            </a:r>
          </a:p>
          <a:p>
            <a:pPr lvl="1"/>
            <a:endParaRPr lang="en-CA" b="1" dirty="0" smtClean="0"/>
          </a:p>
        </p:txBody>
      </p:sp>
    </p:spTree>
    <p:extLst>
      <p:ext uri="{BB962C8B-B14F-4D97-AF65-F5344CB8AC3E}">
        <p14:creationId xmlns:p14="http://schemas.microsoft.com/office/powerpoint/2010/main" val="19663550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Team Level Analysis</a:t>
            </a:r>
            <a:endParaRPr lang="en-CA" dirty="0"/>
          </a:p>
        </p:txBody>
      </p:sp>
      <p:sp>
        <p:nvSpPr>
          <p:cNvPr id="3" name="Content Placeholder 2"/>
          <p:cNvSpPr>
            <a:spLocks noGrp="1"/>
          </p:cNvSpPr>
          <p:nvPr>
            <p:ph idx="1"/>
          </p:nvPr>
        </p:nvSpPr>
        <p:spPr/>
        <p:txBody>
          <a:bodyPr/>
          <a:lstStyle/>
          <a:p>
            <a:r>
              <a:rPr lang="en-US" b="1" dirty="0" smtClean="0"/>
              <a:t>Aggressive defensive strategies help prevent dangerous passes</a:t>
            </a:r>
          </a:p>
          <a:p>
            <a:r>
              <a:rPr lang="en-US" dirty="0" smtClean="0"/>
              <a:t>2015-16 Panthers: Aggressive, half-ice overload system</a:t>
            </a:r>
          </a:p>
          <a:p>
            <a:pPr lvl="1"/>
            <a:r>
              <a:rPr lang="en-US" dirty="0" smtClean="0"/>
              <a:t>Lowest </a:t>
            </a:r>
            <a:r>
              <a:rPr lang="en-US" dirty="0"/>
              <a:t>pass-assisted shots allowed /</a:t>
            </a:r>
            <a:r>
              <a:rPr lang="en-US" dirty="0" smtClean="0"/>
              <a:t>60</a:t>
            </a:r>
          </a:p>
          <a:p>
            <a:r>
              <a:rPr lang="en-US" dirty="0" smtClean="0"/>
              <a:t>2015-16 </a:t>
            </a:r>
            <a:r>
              <a:rPr lang="en-US" dirty="0" err="1" smtClean="0"/>
              <a:t>Avs</a:t>
            </a:r>
            <a:r>
              <a:rPr lang="en-US" dirty="0" smtClean="0"/>
              <a:t>: Passive, strict man-to-man coverage</a:t>
            </a:r>
          </a:p>
          <a:p>
            <a:pPr lvl="1"/>
            <a:r>
              <a:rPr lang="en-US" dirty="0" smtClean="0"/>
              <a:t>Most Royal Road Shots Allowed/60, 4</a:t>
            </a:r>
            <a:r>
              <a:rPr lang="en-US" baseline="30000" dirty="0" smtClean="0"/>
              <a:t>th</a:t>
            </a:r>
            <a:r>
              <a:rPr lang="en-US" dirty="0" smtClean="0"/>
              <a:t> Most Behind The Net SA/60</a:t>
            </a:r>
          </a:p>
          <a:p>
            <a:pPr lvl="1"/>
            <a:endParaRPr lang="en-CA" b="1" dirty="0" smtClean="0"/>
          </a:p>
        </p:txBody>
      </p:sp>
    </p:spTree>
    <p:extLst>
      <p:ext uri="{BB962C8B-B14F-4D97-AF65-F5344CB8AC3E}">
        <p14:creationId xmlns:p14="http://schemas.microsoft.com/office/powerpoint/2010/main" val="7932044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Player Level Analysis</a:t>
            </a:r>
            <a:endParaRPr lang="en-CA" dirty="0"/>
          </a:p>
        </p:txBody>
      </p:sp>
      <p:sp>
        <p:nvSpPr>
          <p:cNvPr id="3" name="Content Placeholder 2"/>
          <p:cNvSpPr>
            <a:spLocks noGrp="1"/>
          </p:cNvSpPr>
          <p:nvPr>
            <p:ph idx="1"/>
          </p:nvPr>
        </p:nvSpPr>
        <p:spPr/>
        <p:txBody>
          <a:bodyPr/>
          <a:lstStyle/>
          <a:p>
            <a:r>
              <a:rPr lang="en-CA" b="1" dirty="0" smtClean="0"/>
              <a:t>Passing defence is repeatable at the player level</a:t>
            </a:r>
          </a:p>
          <a:p>
            <a:pPr lvl="1"/>
            <a:r>
              <a:rPr lang="en-CA" dirty="0" smtClean="0"/>
              <a:t>All metrics but Royal Road Against/60 significant in split-half test</a:t>
            </a:r>
          </a:p>
          <a:p>
            <a:r>
              <a:rPr lang="en-CA" b="1" dirty="0" smtClean="0"/>
              <a:t>For defencemen, our passing expected goals metric is more predictive than existing metrics</a:t>
            </a:r>
          </a:p>
          <a:p>
            <a:pPr lvl="1"/>
            <a:r>
              <a:rPr lang="en-CA" dirty="0" smtClean="0"/>
              <a:t>For forwards, it is a significant predictor, though slightly less predictive than location based expected goals</a:t>
            </a:r>
          </a:p>
          <a:p>
            <a:r>
              <a:rPr lang="en-CA" b="1" dirty="0" smtClean="0"/>
              <a:t>Player level passing metrics are somewhat independent (weak correlation between metrics)</a:t>
            </a:r>
          </a:p>
          <a:p>
            <a:pPr lvl="1"/>
            <a:r>
              <a:rPr lang="en-CA" dirty="0" smtClean="0"/>
              <a:t>Passing data can help identify players with particular skillsets</a:t>
            </a:r>
          </a:p>
          <a:p>
            <a:pPr lvl="1"/>
            <a:r>
              <a:rPr lang="en-CA" dirty="0" err="1" smtClean="0"/>
              <a:t>Hampus</a:t>
            </a:r>
            <a:r>
              <a:rPr lang="en-CA" dirty="0" smtClean="0"/>
              <a:t> </a:t>
            </a:r>
            <a:r>
              <a:rPr lang="en-CA" dirty="0" err="1" smtClean="0"/>
              <a:t>Lindholm</a:t>
            </a:r>
            <a:r>
              <a:rPr lang="en-CA" dirty="0" smtClean="0"/>
              <a:t>:</a:t>
            </a:r>
          </a:p>
          <a:p>
            <a:pPr lvl="2"/>
            <a:r>
              <a:rPr lang="en-CA" dirty="0" smtClean="0"/>
              <a:t>Near the top of the league in odd-man attempts against</a:t>
            </a:r>
          </a:p>
          <a:p>
            <a:pPr lvl="2"/>
            <a:r>
              <a:rPr lang="en-CA" dirty="0" smtClean="0"/>
              <a:t>Just outside the bottom 10% in behind-the-net passes</a:t>
            </a:r>
          </a:p>
          <a:p>
            <a:pPr lvl="1"/>
            <a:r>
              <a:rPr lang="en-CA" dirty="0" smtClean="0"/>
              <a:t>Can help fill gaps in a teams defensive lineup</a:t>
            </a:r>
          </a:p>
        </p:txBody>
      </p:sp>
    </p:spTree>
    <p:extLst>
      <p:ext uri="{BB962C8B-B14F-4D97-AF65-F5344CB8AC3E}">
        <p14:creationId xmlns:p14="http://schemas.microsoft.com/office/powerpoint/2010/main" val="10870149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Players People Love (Or Love To Hate)</a:t>
            </a:r>
            <a:endParaRPr lang="en-C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87229155"/>
              </p:ext>
            </p:extLst>
          </p:nvPr>
        </p:nvGraphicFramePr>
        <p:xfrm>
          <a:off x="3868738" y="1600200"/>
          <a:ext cx="6509703" cy="3657600"/>
        </p:xfrm>
        <a:graphic>
          <a:graphicData uri="http://schemas.openxmlformats.org/drawingml/2006/table">
            <a:tbl>
              <a:tblPr firstRow="1" bandRow="1">
                <a:tableStyleId>{5C22544A-7EE6-4342-B048-85BDC9FD1C3A}</a:tableStyleId>
              </a:tblPr>
              <a:tblGrid>
                <a:gridCol w="2463618"/>
                <a:gridCol w="686824"/>
                <a:gridCol w="978999"/>
                <a:gridCol w="2380262"/>
              </a:tblGrid>
              <a:tr h="370840">
                <a:tc>
                  <a:txBody>
                    <a:bodyPr/>
                    <a:lstStyle/>
                    <a:p>
                      <a:r>
                        <a:rPr lang="en-CA" sz="2400" dirty="0" smtClean="0"/>
                        <a:t>Player</a:t>
                      </a:r>
                      <a:endParaRPr lang="en-CA" sz="2400" dirty="0"/>
                    </a:p>
                  </a:txBody>
                  <a:tcPr/>
                </a:tc>
                <a:tc>
                  <a:txBody>
                    <a:bodyPr/>
                    <a:lstStyle/>
                    <a:p>
                      <a:r>
                        <a:rPr lang="en-CA" sz="2400" dirty="0" smtClean="0"/>
                        <a:t>TOI</a:t>
                      </a:r>
                      <a:endParaRPr lang="en-CA" sz="2400" dirty="0"/>
                    </a:p>
                  </a:txBody>
                  <a:tcPr/>
                </a:tc>
                <a:tc>
                  <a:txBody>
                    <a:bodyPr/>
                    <a:lstStyle/>
                    <a:p>
                      <a:r>
                        <a:rPr lang="en-CA" sz="2400" dirty="0" smtClean="0"/>
                        <a:t>CA60</a:t>
                      </a:r>
                      <a:endParaRPr lang="en-CA" sz="2400" dirty="0"/>
                    </a:p>
                  </a:txBody>
                  <a:tcPr/>
                </a:tc>
                <a:tc>
                  <a:txBody>
                    <a:bodyPr/>
                    <a:lstStyle/>
                    <a:p>
                      <a:r>
                        <a:rPr lang="en-CA" sz="2400" dirty="0" smtClean="0"/>
                        <a:t>Passing</a:t>
                      </a:r>
                      <a:r>
                        <a:rPr lang="en-CA" sz="2400" baseline="0" dirty="0" smtClean="0"/>
                        <a:t> xGA60</a:t>
                      </a:r>
                      <a:endParaRPr lang="en-CA" sz="2400" dirty="0"/>
                    </a:p>
                  </a:txBody>
                  <a:tcPr/>
                </a:tc>
              </a:tr>
              <a:tr h="370840">
                <a:tc>
                  <a:txBody>
                    <a:bodyPr/>
                    <a:lstStyle/>
                    <a:p>
                      <a:r>
                        <a:rPr lang="en-CA" sz="2400" dirty="0" smtClean="0"/>
                        <a:t>Patrick </a:t>
                      </a:r>
                      <a:r>
                        <a:rPr lang="en-CA" sz="2400" dirty="0" err="1" smtClean="0"/>
                        <a:t>Wiercioch</a:t>
                      </a:r>
                      <a:endParaRPr lang="en-CA" sz="2400" dirty="0"/>
                    </a:p>
                  </a:txBody>
                  <a:tcPr>
                    <a:solidFill>
                      <a:schemeClr val="accent1">
                        <a:lumMod val="20000"/>
                        <a:lumOff val="80000"/>
                      </a:schemeClr>
                    </a:solidFill>
                  </a:tcPr>
                </a:tc>
                <a:tc>
                  <a:txBody>
                    <a:bodyPr/>
                    <a:lstStyle/>
                    <a:p>
                      <a:r>
                        <a:rPr lang="en-CA" sz="2400" dirty="0" smtClean="0"/>
                        <a:t>320</a:t>
                      </a:r>
                      <a:endParaRPr lang="en-CA" sz="2400" dirty="0"/>
                    </a:p>
                  </a:txBody>
                  <a:tcPr>
                    <a:solidFill>
                      <a:schemeClr val="accent1">
                        <a:lumMod val="20000"/>
                        <a:lumOff val="80000"/>
                      </a:schemeClr>
                    </a:solidFill>
                  </a:tcPr>
                </a:tc>
                <a:tc>
                  <a:txBody>
                    <a:bodyPr/>
                    <a:lstStyle/>
                    <a:p>
                      <a:r>
                        <a:rPr lang="en-CA" sz="2400" dirty="0" smtClean="0"/>
                        <a:t>55.1</a:t>
                      </a:r>
                      <a:endParaRPr lang="en-CA" sz="2400" dirty="0"/>
                    </a:p>
                  </a:txBody>
                  <a:tcPr>
                    <a:solidFill>
                      <a:schemeClr val="accent1">
                        <a:lumMod val="20000"/>
                        <a:lumOff val="80000"/>
                      </a:schemeClr>
                    </a:solidFill>
                  </a:tcPr>
                </a:tc>
                <a:tc>
                  <a:txBody>
                    <a:bodyPr/>
                    <a:lstStyle/>
                    <a:p>
                      <a:r>
                        <a:rPr lang="en-CA" sz="2400" dirty="0" smtClean="0"/>
                        <a:t>2.31 (120)</a:t>
                      </a:r>
                      <a:endParaRPr lang="en-CA" sz="2400" dirty="0"/>
                    </a:p>
                  </a:txBody>
                  <a:tcPr>
                    <a:solidFill>
                      <a:schemeClr val="accent1">
                        <a:lumMod val="20000"/>
                        <a:lumOff val="80000"/>
                      </a:schemeClr>
                    </a:solidFill>
                  </a:tcPr>
                </a:tc>
              </a:tr>
              <a:tr h="370840">
                <a:tc>
                  <a:txBody>
                    <a:bodyPr/>
                    <a:lstStyle/>
                    <a:p>
                      <a:r>
                        <a:rPr lang="en-CA" sz="2400" b="1" dirty="0" smtClean="0"/>
                        <a:t>Cody </a:t>
                      </a:r>
                      <a:r>
                        <a:rPr lang="en-CA" sz="2400" b="1" dirty="0" err="1" smtClean="0"/>
                        <a:t>Ceci</a:t>
                      </a:r>
                      <a:endParaRPr lang="en-CA" sz="2400" b="1" dirty="0"/>
                    </a:p>
                  </a:txBody>
                  <a:tcPr>
                    <a:solidFill>
                      <a:schemeClr val="accent1">
                        <a:lumMod val="60000"/>
                        <a:lumOff val="40000"/>
                      </a:schemeClr>
                    </a:solidFill>
                  </a:tcPr>
                </a:tc>
                <a:tc>
                  <a:txBody>
                    <a:bodyPr/>
                    <a:lstStyle/>
                    <a:p>
                      <a:r>
                        <a:rPr lang="en-CA" sz="2400" b="1" dirty="0" smtClean="0"/>
                        <a:t>416</a:t>
                      </a:r>
                      <a:endParaRPr lang="en-CA" sz="2400" b="1" dirty="0"/>
                    </a:p>
                  </a:txBody>
                  <a:tcPr>
                    <a:solidFill>
                      <a:schemeClr val="accent1">
                        <a:lumMod val="60000"/>
                        <a:lumOff val="40000"/>
                      </a:schemeClr>
                    </a:solidFill>
                  </a:tcPr>
                </a:tc>
                <a:tc>
                  <a:txBody>
                    <a:bodyPr/>
                    <a:lstStyle/>
                    <a:p>
                      <a:r>
                        <a:rPr lang="en-CA" sz="2400" b="1" dirty="0" smtClean="0"/>
                        <a:t>57.6</a:t>
                      </a:r>
                      <a:endParaRPr lang="en-CA" sz="2400" b="1" dirty="0"/>
                    </a:p>
                  </a:txBody>
                  <a:tcPr>
                    <a:solidFill>
                      <a:schemeClr val="accent1">
                        <a:lumMod val="60000"/>
                        <a:lumOff val="40000"/>
                      </a:schemeClr>
                    </a:solidFill>
                  </a:tcPr>
                </a:tc>
                <a:tc>
                  <a:txBody>
                    <a:bodyPr/>
                    <a:lstStyle/>
                    <a:p>
                      <a:r>
                        <a:rPr lang="en-CA" sz="2400" b="1" dirty="0" smtClean="0"/>
                        <a:t>2.37 (141)</a:t>
                      </a:r>
                      <a:endParaRPr lang="en-CA" sz="2400" b="1" dirty="0"/>
                    </a:p>
                  </a:txBody>
                  <a:tcPr>
                    <a:solidFill>
                      <a:schemeClr val="accent1">
                        <a:lumMod val="60000"/>
                        <a:lumOff val="40000"/>
                      </a:schemeClr>
                    </a:solidFill>
                  </a:tcPr>
                </a:tc>
              </a:tr>
              <a:tr h="370840">
                <a:tc>
                  <a:txBody>
                    <a:bodyPr/>
                    <a:lstStyle/>
                    <a:p>
                      <a:r>
                        <a:rPr lang="en-CA" sz="2400" dirty="0" smtClean="0"/>
                        <a:t>Marc </a:t>
                      </a:r>
                      <a:r>
                        <a:rPr lang="en-CA" sz="2400" dirty="0" err="1" smtClean="0"/>
                        <a:t>Methot</a:t>
                      </a:r>
                      <a:endParaRPr lang="en-CA" sz="2400" dirty="0"/>
                    </a:p>
                  </a:txBody>
                  <a:tcPr>
                    <a:solidFill>
                      <a:schemeClr val="accent1">
                        <a:lumMod val="20000"/>
                        <a:lumOff val="80000"/>
                      </a:schemeClr>
                    </a:solidFill>
                  </a:tcPr>
                </a:tc>
                <a:tc>
                  <a:txBody>
                    <a:bodyPr/>
                    <a:lstStyle/>
                    <a:p>
                      <a:r>
                        <a:rPr lang="en-CA" sz="2400" dirty="0" smtClean="0"/>
                        <a:t>412</a:t>
                      </a:r>
                      <a:endParaRPr lang="en-CA" sz="2400" dirty="0"/>
                    </a:p>
                  </a:txBody>
                  <a:tcPr>
                    <a:solidFill>
                      <a:schemeClr val="accent1">
                        <a:lumMod val="20000"/>
                        <a:lumOff val="80000"/>
                      </a:schemeClr>
                    </a:solidFill>
                  </a:tcPr>
                </a:tc>
                <a:tc>
                  <a:txBody>
                    <a:bodyPr/>
                    <a:lstStyle/>
                    <a:p>
                      <a:r>
                        <a:rPr lang="en-CA" sz="2400" dirty="0" smtClean="0"/>
                        <a:t>59.5</a:t>
                      </a:r>
                      <a:endParaRPr lang="en-CA" sz="2400" dirty="0"/>
                    </a:p>
                  </a:txBody>
                  <a:tcPr>
                    <a:solidFill>
                      <a:schemeClr val="accent1">
                        <a:lumMod val="20000"/>
                        <a:lumOff val="80000"/>
                      </a:schemeClr>
                    </a:solidFill>
                  </a:tcPr>
                </a:tc>
                <a:tc>
                  <a:txBody>
                    <a:bodyPr/>
                    <a:lstStyle/>
                    <a:p>
                      <a:r>
                        <a:rPr lang="en-CA" sz="2400" dirty="0" smtClean="0"/>
                        <a:t>2.39 (147)</a:t>
                      </a:r>
                      <a:endParaRPr lang="en-CA" sz="2400" dirty="0"/>
                    </a:p>
                  </a:txBody>
                  <a:tcPr>
                    <a:solidFill>
                      <a:schemeClr val="accent1">
                        <a:lumMod val="20000"/>
                        <a:lumOff val="80000"/>
                      </a:schemeClr>
                    </a:solidFill>
                  </a:tcPr>
                </a:tc>
              </a:tr>
              <a:tr h="370840">
                <a:tc>
                  <a:txBody>
                    <a:bodyPr/>
                    <a:lstStyle/>
                    <a:p>
                      <a:r>
                        <a:rPr lang="en-CA" sz="2400" b="1" dirty="0" smtClean="0"/>
                        <a:t>Erik </a:t>
                      </a:r>
                      <a:r>
                        <a:rPr lang="en-CA" sz="2400" b="1" dirty="0" err="1" smtClean="0"/>
                        <a:t>Karlsson</a:t>
                      </a:r>
                      <a:endParaRPr lang="en-CA" sz="2400" b="1" dirty="0"/>
                    </a:p>
                  </a:txBody>
                  <a:tcPr>
                    <a:solidFill>
                      <a:schemeClr val="accent1">
                        <a:lumMod val="60000"/>
                        <a:lumOff val="40000"/>
                      </a:schemeClr>
                    </a:solidFill>
                  </a:tcPr>
                </a:tc>
                <a:tc>
                  <a:txBody>
                    <a:bodyPr/>
                    <a:lstStyle/>
                    <a:p>
                      <a:r>
                        <a:rPr lang="en-CA" sz="2400" b="1" dirty="0" smtClean="0"/>
                        <a:t>604</a:t>
                      </a:r>
                      <a:endParaRPr lang="en-CA" sz="2400" b="1" dirty="0"/>
                    </a:p>
                  </a:txBody>
                  <a:tcPr>
                    <a:solidFill>
                      <a:schemeClr val="accent1">
                        <a:lumMod val="60000"/>
                        <a:lumOff val="40000"/>
                      </a:schemeClr>
                    </a:solidFill>
                  </a:tcPr>
                </a:tc>
                <a:tc>
                  <a:txBody>
                    <a:bodyPr/>
                    <a:lstStyle/>
                    <a:p>
                      <a:r>
                        <a:rPr lang="en-CA" sz="2400" b="1" dirty="0" smtClean="0"/>
                        <a:t>57.0</a:t>
                      </a:r>
                      <a:endParaRPr lang="en-CA" sz="2400" b="1" dirty="0"/>
                    </a:p>
                  </a:txBody>
                  <a:tcPr>
                    <a:solidFill>
                      <a:schemeClr val="accent1">
                        <a:lumMod val="60000"/>
                        <a:lumOff val="40000"/>
                      </a:schemeClr>
                    </a:solidFill>
                  </a:tcPr>
                </a:tc>
                <a:tc>
                  <a:txBody>
                    <a:bodyPr/>
                    <a:lstStyle/>
                    <a:p>
                      <a:r>
                        <a:rPr lang="en-CA" sz="2400" b="1" dirty="0" smtClean="0"/>
                        <a:t>2.44 (155)</a:t>
                      </a:r>
                      <a:endParaRPr lang="en-CA" sz="2400" b="1" dirty="0"/>
                    </a:p>
                  </a:txBody>
                  <a:tcPr>
                    <a:solidFill>
                      <a:schemeClr val="accent1">
                        <a:lumMod val="60000"/>
                        <a:lumOff val="40000"/>
                      </a:schemeClr>
                    </a:solidFill>
                  </a:tcPr>
                </a:tc>
              </a:tr>
              <a:tr h="370840">
                <a:tc>
                  <a:txBody>
                    <a:bodyPr/>
                    <a:lstStyle/>
                    <a:p>
                      <a:r>
                        <a:rPr lang="en-CA" sz="2400" dirty="0" smtClean="0"/>
                        <a:t>Mark Borowiecki</a:t>
                      </a:r>
                      <a:endParaRPr lang="en-CA" sz="2400" dirty="0"/>
                    </a:p>
                  </a:txBody>
                  <a:tcPr>
                    <a:solidFill>
                      <a:schemeClr val="accent1">
                        <a:lumMod val="20000"/>
                        <a:lumOff val="80000"/>
                      </a:schemeClr>
                    </a:solidFill>
                  </a:tcPr>
                </a:tc>
                <a:tc>
                  <a:txBody>
                    <a:bodyPr/>
                    <a:lstStyle/>
                    <a:p>
                      <a:r>
                        <a:rPr lang="en-CA" sz="2400" dirty="0" smtClean="0"/>
                        <a:t>246</a:t>
                      </a:r>
                      <a:endParaRPr lang="en-CA" sz="2400" dirty="0"/>
                    </a:p>
                  </a:txBody>
                  <a:tcPr>
                    <a:solidFill>
                      <a:schemeClr val="accent1">
                        <a:lumMod val="20000"/>
                        <a:lumOff val="80000"/>
                      </a:schemeClr>
                    </a:solidFill>
                  </a:tcPr>
                </a:tc>
                <a:tc>
                  <a:txBody>
                    <a:bodyPr/>
                    <a:lstStyle/>
                    <a:p>
                      <a:r>
                        <a:rPr lang="en-CA" sz="2400" dirty="0" smtClean="0"/>
                        <a:t>61.9</a:t>
                      </a:r>
                      <a:endParaRPr lang="en-CA" sz="2400" dirty="0"/>
                    </a:p>
                  </a:txBody>
                  <a:tcPr>
                    <a:solidFill>
                      <a:schemeClr val="accent1">
                        <a:lumMod val="20000"/>
                        <a:lumOff val="80000"/>
                      </a:schemeClr>
                    </a:solidFill>
                  </a:tcPr>
                </a:tc>
                <a:tc>
                  <a:txBody>
                    <a:bodyPr/>
                    <a:lstStyle/>
                    <a:p>
                      <a:r>
                        <a:rPr lang="en-CA" sz="2400" dirty="0" smtClean="0"/>
                        <a:t>2.55 (171)</a:t>
                      </a:r>
                      <a:endParaRPr lang="en-CA" sz="2400" dirty="0"/>
                    </a:p>
                  </a:txBody>
                  <a:tcPr>
                    <a:solidFill>
                      <a:schemeClr val="accent1">
                        <a:lumMod val="20000"/>
                        <a:lumOff val="80000"/>
                      </a:schemeClr>
                    </a:solidFill>
                  </a:tcPr>
                </a:tc>
              </a:tr>
              <a:tr h="370840">
                <a:tc>
                  <a:txBody>
                    <a:bodyPr/>
                    <a:lstStyle/>
                    <a:p>
                      <a:r>
                        <a:rPr lang="en-CA" sz="2400" dirty="0" smtClean="0"/>
                        <a:t>Chris </a:t>
                      </a:r>
                      <a:r>
                        <a:rPr lang="en-CA" sz="2400" dirty="0" err="1" smtClean="0"/>
                        <a:t>Wideman</a:t>
                      </a:r>
                      <a:endParaRPr lang="en-CA" sz="2400" dirty="0"/>
                    </a:p>
                  </a:txBody>
                  <a:tcPr>
                    <a:solidFill>
                      <a:schemeClr val="accent1">
                        <a:lumMod val="20000"/>
                        <a:lumOff val="80000"/>
                      </a:schemeClr>
                    </a:solidFill>
                  </a:tcPr>
                </a:tc>
                <a:tc>
                  <a:txBody>
                    <a:bodyPr/>
                    <a:lstStyle/>
                    <a:p>
                      <a:r>
                        <a:rPr lang="en-CA" sz="2400" dirty="0" smtClean="0"/>
                        <a:t>283</a:t>
                      </a:r>
                      <a:endParaRPr lang="en-CA" sz="2400" dirty="0"/>
                    </a:p>
                  </a:txBody>
                  <a:tcPr>
                    <a:solidFill>
                      <a:schemeClr val="accent1">
                        <a:lumMod val="20000"/>
                        <a:lumOff val="80000"/>
                      </a:schemeClr>
                    </a:solidFill>
                  </a:tcPr>
                </a:tc>
                <a:tc>
                  <a:txBody>
                    <a:bodyPr/>
                    <a:lstStyle/>
                    <a:p>
                      <a:r>
                        <a:rPr lang="en-CA" sz="2400" dirty="0" smtClean="0"/>
                        <a:t>65.8</a:t>
                      </a:r>
                      <a:endParaRPr lang="en-CA" sz="2400" dirty="0"/>
                    </a:p>
                  </a:txBody>
                  <a:tcPr>
                    <a:solidFill>
                      <a:schemeClr val="accent1">
                        <a:lumMod val="20000"/>
                        <a:lumOff val="80000"/>
                      </a:schemeClr>
                    </a:solidFill>
                  </a:tcPr>
                </a:tc>
                <a:tc>
                  <a:txBody>
                    <a:bodyPr/>
                    <a:lstStyle/>
                    <a:p>
                      <a:r>
                        <a:rPr lang="en-CA" sz="2400" dirty="0" smtClean="0"/>
                        <a:t>2.65 (181)</a:t>
                      </a:r>
                      <a:endParaRPr lang="en-CA" sz="2400" dirty="0"/>
                    </a:p>
                  </a:txBody>
                  <a:tcPr>
                    <a:solidFill>
                      <a:schemeClr val="accent1">
                        <a:lumMod val="20000"/>
                        <a:lumOff val="80000"/>
                      </a:schemeClr>
                    </a:solidFill>
                  </a:tcPr>
                </a:tc>
              </a:tr>
              <a:tr h="370840">
                <a:tc>
                  <a:txBody>
                    <a:bodyPr/>
                    <a:lstStyle/>
                    <a:p>
                      <a:r>
                        <a:rPr lang="en-CA" sz="2400" dirty="0" smtClean="0"/>
                        <a:t>Jared Cowen</a:t>
                      </a:r>
                      <a:endParaRPr lang="en-CA" sz="2400" dirty="0"/>
                    </a:p>
                  </a:txBody>
                  <a:tcPr>
                    <a:solidFill>
                      <a:schemeClr val="accent1">
                        <a:lumMod val="20000"/>
                        <a:lumOff val="80000"/>
                      </a:schemeClr>
                    </a:solidFill>
                  </a:tcPr>
                </a:tc>
                <a:tc>
                  <a:txBody>
                    <a:bodyPr/>
                    <a:lstStyle/>
                    <a:p>
                      <a:r>
                        <a:rPr lang="en-CA" sz="2400" dirty="0" smtClean="0"/>
                        <a:t>200</a:t>
                      </a:r>
                      <a:endParaRPr lang="en-CA" sz="2400" dirty="0"/>
                    </a:p>
                  </a:txBody>
                  <a:tcPr>
                    <a:solidFill>
                      <a:schemeClr val="accent1">
                        <a:lumMod val="20000"/>
                        <a:lumOff val="80000"/>
                      </a:schemeClr>
                    </a:solidFill>
                  </a:tcPr>
                </a:tc>
                <a:tc>
                  <a:txBody>
                    <a:bodyPr/>
                    <a:lstStyle/>
                    <a:p>
                      <a:r>
                        <a:rPr lang="en-CA" sz="2400" dirty="0" smtClean="0"/>
                        <a:t>63.8</a:t>
                      </a:r>
                      <a:endParaRPr lang="en-CA" sz="2400" dirty="0"/>
                    </a:p>
                  </a:txBody>
                  <a:tcPr>
                    <a:solidFill>
                      <a:schemeClr val="accent1">
                        <a:lumMod val="20000"/>
                        <a:lumOff val="80000"/>
                      </a:schemeClr>
                    </a:solidFill>
                  </a:tcPr>
                </a:tc>
                <a:tc>
                  <a:txBody>
                    <a:bodyPr/>
                    <a:lstStyle/>
                    <a:p>
                      <a:r>
                        <a:rPr lang="en-CA" sz="2400" dirty="0" smtClean="0"/>
                        <a:t>2.65 (183)</a:t>
                      </a:r>
                      <a:endParaRPr lang="en-CA" sz="2400" dirty="0"/>
                    </a:p>
                  </a:txBody>
                  <a:tcPr>
                    <a:solidFill>
                      <a:schemeClr val="accent1">
                        <a:lumMod val="20000"/>
                        <a:lumOff val="80000"/>
                      </a:schemeClr>
                    </a:solidFill>
                  </a:tcPr>
                </a:tc>
              </a:tr>
            </a:tbl>
          </a:graphicData>
        </a:graphic>
      </p:graphicFrame>
    </p:spTree>
    <p:extLst>
      <p:ext uri="{BB962C8B-B14F-4D97-AF65-F5344CB8AC3E}">
        <p14:creationId xmlns:p14="http://schemas.microsoft.com/office/powerpoint/2010/main" val="17843822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Players People Love (Or Love To Hate) II</a:t>
            </a:r>
            <a:endParaRPr lang="en-CA" dirty="0"/>
          </a:p>
        </p:txBody>
      </p:sp>
      <p:graphicFrame>
        <p:nvGraphicFramePr>
          <p:cNvPr id="5" name="Content Placeholder 3"/>
          <p:cNvGraphicFramePr>
            <a:graphicFrameLocks/>
          </p:cNvGraphicFramePr>
          <p:nvPr>
            <p:extLst>
              <p:ext uri="{D42A27DB-BD31-4B8C-83A1-F6EECF244321}">
                <p14:modId xmlns:p14="http://schemas.microsoft.com/office/powerpoint/2010/main" val="1572792216"/>
              </p:ext>
            </p:extLst>
          </p:nvPr>
        </p:nvGraphicFramePr>
        <p:xfrm>
          <a:off x="3868738" y="1600200"/>
          <a:ext cx="6368050" cy="3657600"/>
        </p:xfrm>
        <a:graphic>
          <a:graphicData uri="http://schemas.openxmlformats.org/drawingml/2006/table">
            <a:tbl>
              <a:tblPr firstRow="1" bandRow="1">
                <a:tableStyleId>{5C22544A-7EE6-4342-B048-85BDC9FD1C3A}</a:tableStyleId>
              </a:tblPr>
              <a:tblGrid>
                <a:gridCol w="2383472"/>
                <a:gridCol w="664480"/>
                <a:gridCol w="1017270"/>
                <a:gridCol w="2302828"/>
              </a:tblGrid>
              <a:tr h="370840">
                <a:tc>
                  <a:txBody>
                    <a:bodyPr/>
                    <a:lstStyle/>
                    <a:p>
                      <a:r>
                        <a:rPr lang="en-CA" sz="2400" dirty="0" smtClean="0"/>
                        <a:t>Player</a:t>
                      </a:r>
                      <a:endParaRPr lang="en-CA" sz="2400" dirty="0"/>
                    </a:p>
                  </a:txBody>
                  <a:tcPr/>
                </a:tc>
                <a:tc>
                  <a:txBody>
                    <a:bodyPr/>
                    <a:lstStyle/>
                    <a:p>
                      <a:r>
                        <a:rPr lang="en-CA" sz="2400" dirty="0" smtClean="0"/>
                        <a:t>TOI</a:t>
                      </a:r>
                      <a:endParaRPr lang="en-CA" sz="2400" dirty="0"/>
                    </a:p>
                  </a:txBody>
                  <a:tcPr/>
                </a:tc>
                <a:tc>
                  <a:txBody>
                    <a:bodyPr/>
                    <a:lstStyle/>
                    <a:p>
                      <a:r>
                        <a:rPr lang="en-CA" sz="2400" dirty="0" smtClean="0"/>
                        <a:t>GA60</a:t>
                      </a:r>
                      <a:endParaRPr lang="en-CA" sz="2400" dirty="0"/>
                    </a:p>
                  </a:txBody>
                  <a:tcPr/>
                </a:tc>
                <a:tc>
                  <a:txBody>
                    <a:bodyPr/>
                    <a:lstStyle/>
                    <a:p>
                      <a:r>
                        <a:rPr lang="en-CA" sz="2400" dirty="0" smtClean="0"/>
                        <a:t>Passing</a:t>
                      </a:r>
                      <a:r>
                        <a:rPr lang="en-CA" sz="2400" baseline="0" dirty="0" smtClean="0"/>
                        <a:t> xGA60</a:t>
                      </a:r>
                      <a:endParaRPr lang="en-CA" sz="2400" dirty="0"/>
                    </a:p>
                  </a:txBody>
                  <a:tcPr/>
                </a:tc>
              </a:tr>
              <a:tr h="370840">
                <a:tc>
                  <a:txBody>
                    <a:bodyPr/>
                    <a:lstStyle/>
                    <a:p>
                      <a:r>
                        <a:rPr lang="en-CA" sz="2400" b="1" dirty="0" smtClean="0"/>
                        <a:t>Frank </a:t>
                      </a:r>
                      <a:r>
                        <a:rPr lang="en-CA" sz="2400" b="1" dirty="0" err="1" smtClean="0"/>
                        <a:t>Corrado</a:t>
                      </a:r>
                      <a:endParaRPr lang="en-CA" sz="2400" b="1" dirty="0"/>
                    </a:p>
                  </a:txBody>
                  <a:tcPr>
                    <a:solidFill>
                      <a:schemeClr val="accent1">
                        <a:lumMod val="60000"/>
                        <a:lumOff val="40000"/>
                      </a:schemeClr>
                    </a:solidFill>
                  </a:tcPr>
                </a:tc>
                <a:tc>
                  <a:txBody>
                    <a:bodyPr/>
                    <a:lstStyle/>
                    <a:p>
                      <a:r>
                        <a:rPr lang="en-CA" sz="2400" b="1" dirty="0" smtClean="0"/>
                        <a:t>253</a:t>
                      </a:r>
                      <a:endParaRPr lang="en-CA" sz="2400" b="1" dirty="0"/>
                    </a:p>
                  </a:txBody>
                  <a:tcPr>
                    <a:solidFill>
                      <a:schemeClr val="accent1">
                        <a:lumMod val="60000"/>
                        <a:lumOff val="40000"/>
                      </a:schemeClr>
                    </a:solidFill>
                  </a:tcPr>
                </a:tc>
                <a:tc>
                  <a:txBody>
                    <a:bodyPr/>
                    <a:lstStyle/>
                    <a:p>
                      <a:r>
                        <a:rPr lang="en-CA" sz="2400" b="1" dirty="0" smtClean="0"/>
                        <a:t>2.37</a:t>
                      </a:r>
                      <a:endParaRPr lang="en-CA" sz="2400" b="1" dirty="0"/>
                    </a:p>
                  </a:txBody>
                  <a:tcPr>
                    <a:solidFill>
                      <a:schemeClr val="accent1">
                        <a:lumMod val="60000"/>
                        <a:lumOff val="40000"/>
                      </a:schemeClr>
                    </a:solidFill>
                  </a:tcPr>
                </a:tc>
                <a:tc>
                  <a:txBody>
                    <a:bodyPr/>
                    <a:lstStyle/>
                    <a:p>
                      <a:r>
                        <a:rPr lang="en-CA" sz="2400" b="1" dirty="0" smtClean="0"/>
                        <a:t>1.93 (18)</a:t>
                      </a:r>
                      <a:endParaRPr lang="en-CA" sz="2400" b="1" dirty="0"/>
                    </a:p>
                  </a:txBody>
                  <a:tcPr>
                    <a:solidFill>
                      <a:schemeClr val="accent1">
                        <a:lumMod val="60000"/>
                        <a:lumOff val="40000"/>
                      </a:schemeClr>
                    </a:solidFill>
                  </a:tcPr>
                </a:tc>
              </a:tr>
              <a:tr h="370840">
                <a:tc>
                  <a:txBody>
                    <a:bodyPr/>
                    <a:lstStyle/>
                    <a:p>
                      <a:r>
                        <a:rPr lang="en-CA" sz="2400" dirty="0" smtClean="0"/>
                        <a:t>Jake Gardiner</a:t>
                      </a:r>
                      <a:endParaRPr lang="en-CA" sz="2400" dirty="0"/>
                    </a:p>
                  </a:txBody>
                  <a:tcPr>
                    <a:solidFill>
                      <a:schemeClr val="accent1">
                        <a:lumMod val="20000"/>
                        <a:lumOff val="80000"/>
                      </a:schemeClr>
                    </a:solidFill>
                  </a:tcPr>
                </a:tc>
                <a:tc>
                  <a:txBody>
                    <a:bodyPr/>
                    <a:lstStyle/>
                    <a:p>
                      <a:r>
                        <a:rPr lang="en-CA" sz="2400" dirty="0" smtClean="0"/>
                        <a:t>708</a:t>
                      </a:r>
                      <a:endParaRPr lang="en-CA" sz="2400" dirty="0"/>
                    </a:p>
                  </a:txBody>
                  <a:tcPr>
                    <a:solidFill>
                      <a:schemeClr val="accent1">
                        <a:lumMod val="20000"/>
                        <a:lumOff val="80000"/>
                      </a:schemeClr>
                    </a:solidFill>
                  </a:tcPr>
                </a:tc>
                <a:tc>
                  <a:txBody>
                    <a:bodyPr/>
                    <a:lstStyle/>
                    <a:p>
                      <a:r>
                        <a:rPr lang="en-CA" sz="2400" dirty="0" smtClean="0"/>
                        <a:t>1.94</a:t>
                      </a:r>
                      <a:endParaRPr lang="en-CA" sz="2400" dirty="0"/>
                    </a:p>
                  </a:txBody>
                  <a:tcPr>
                    <a:solidFill>
                      <a:schemeClr val="accent1">
                        <a:lumMod val="20000"/>
                        <a:lumOff val="80000"/>
                      </a:schemeClr>
                    </a:solidFill>
                  </a:tcPr>
                </a:tc>
                <a:tc>
                  <a:txBody>
                    <a:bodyPr/>
                    <a:lstStyle/>
                    <a:p>
                      <a:r>
                        <a:rPr lang="en-CA" sz="2400" dirty="0" smtClean="0"/>
                        <a:t>2.05 (50)</a:t>
                      </a:r>
                      <a:endParaRPr lang="en-CA" sz="2400" dirty="0"/>
                    </a:p>
                  </a:txBody>
                  <a:tcPr>
                    <a:solidFill>
                      <a:schemeClr val="accent1">
                        <a:lumMod val="20000"/>
                        <a:lumOff val="80000"/>
                      </a:schemeClr>
                    </a:solidFill>
                  </a:tcPr>
                </a:tc>
              </a:tr>
              <a:tr h="370840">
                <a:tc>
                  <a:txBody>
                    <a:bodyPr/>
                    <a:lstStyle/>
                    <a:p>
                      <a:r>
                        <a:rPr lang="en-CA" sz="2400" dirty="0" smtClean="0"/>
                        <a:t>Martin </a:t>
                      </a:r>
                      <a:r>
                        <a:rPr lang="en-CA" sz="2400" dirty="0" err="1" smtClean="0"/>
                        <a:t>Marincin</a:t>
                      </a:r>
                      <a:endParaRPr lang="en-CA" sz="2400" dirty="0"/>
                    </a:p>
                  </a:txBody>
                  <a:tcPr>
                    <a:solidFill>
                      <a:schemeClr val="accent1">
                        <a:lumMod val="20000"/>
                        <a:lumOff val="80000"/>
                      </a:schemeClr>
                    </a:solidFill>
                  </a:tcPr>
                </a:tc>
                <a:tc>
                  <a:txBody>
                    <a:bodyPr/>
                    <a:lstStyle/>
                    <a:p>
                      <a:r>
                        <a:rPr lang="en-CA" sz="2400" dirty="0" smtClean="0"/>
                        <a:t>440</a:t>
                      </a:r>
                      <a:endParaRPr lang="en-CA" sz="2400" dirty="0"/>
                    </a:p>
                  </a:txBody>
                  <a:tcPr>
                    <a:solidFill>
                      <a:schemeClr val="accent1">
                        <a:lumMod val="20000"/>
                        <a:lumOff val="80000"/>
                      </a:schemeClr>
                    </a:solidFill>
                  </a:tcPr>
                </a:tc>
                <a:tc>
                  <a:txBody>
                    <a:bodyPr/>
                    <a:lstStyle/>
                    <a:p>
                      <a:r>
                        <a:rPr lang="en-CA" sz="2400" dirty="0" smtClean="0"/>
                        <a:t>1.91</a:t>
                      </a:r>
                      <a:endParaRPr lang="en-CA" sz="2400" dirty="0"/>
                    </a:p>
                  </a:txBody>
                  <a:tcPr>
                    <a:solidFill>
                      <a:schemeClr val="accent1">
                        <a:lumMod val="20000"/>
                        <a:lumOff val="80000"/>
                      </a:schemeClr>
                    </a:solidFill>
                  </a:tcPr>
                </a:tc>
                <a:tc>
                  <a:txBody>
                    <a:bodyPr/>
                    <a:lstStyle/>
                    <a:p>
                      <a:r>
                        <a:rPr lang="en-CA" sz="2400" dirty="0" smtClean="0"/>
                        <a:t>2.06 (56)</a:t>
                      </a:r>
                      <a:endParaRPr lang="en-CA" sz="2400" dirty="0"/>
                    </a:p>
                  </a:txBody>
                  <a:tcPr>
                    <a:solidFill>
                      <a:schemeClr val="accent1">
                        <a:lumMod val="20000"/>
                        <a:lumOff val="80000"/>
                      </a:schemeClr>
                    </a:solidFill>
                  </a:tcPr>
                </a:tc>
              </a:tr>
              <a:tr h="370840">
                <a:tc>
                  <a:txBody>
                    <a:bodyPr/>
                    <a:lstStyle/>
                    <a:p>
                      <a:r>
                        <a:rPr lang="en-CA" sz="2400" b="1" dirty="0" smtClean="0"/>
                        <a:t>Roman </a:t>
                      </a:r>
                      <a:r>
                        <a:rPr lang="en-CA" sz="2400" b="1" dirty="0" err="1" smtClean="0"/>
                        <a:t>Polak</a:t>
                      </a:r>
                      <a:endParaRPr lang="en-CA" sz="2400" b="1" dirty="0"/>
                    </a:p>
                  </a:txBody>
                  <a:tcPr>
                    <a:solidFill>
                      <a:schemeClr val="accent1">
                        <a:lumMod val="60000"/>
                        <a:lumOff val="40000"/>
                      </a:schemeClr>
                    </a:solidFill>
                  </a:tcPr>
                </a:tc>
                <a:tc>
                  <a:txBody>
                    <a:bodyPr/>
                    <a:lstStyle/>
                    <a:p>
                      <a:r>
                        <a:rPr lang="en-CA" sz="2400" b="1" dirty="0" smtClean="0"/>
                        <a:t>462</a:t>
                      </a:r>
                      <a:endParaRPr lang="en-CA" sz="2400" b="1" dirty="0"/>
                    </a:p>
                  </a:txBody>
                  <a:tcPr>
                    <a:solidFill>
                      <a:schemeClr val="accent1">
                        <a:lumMod val="60000"/>
                        <a:lumOff val="40000"/>
                      </a:schemeClr>
                    </a:solidFill>
                  </a:tcPr>
                </a:tc>
                <a:tc>
                  <a:txBody>
                    <a:bodyPr/>
                    <a:lstStyle/>
                    <a:p>
                      <a:r>
                        <a:rPr lang="en-CA" sz="2400" b="1" dirty="0" smtClean="0"/>
                        <a:t>1.16</a:t>
                      </a:r>
                      <a:endParaRPr lang="en-CA" sz="2400" b="1" dirty="0"/>
                    </a:p>
                  </a:txBody>
                  <a:tcPr>
                    <a:solidFill>
                      <a:schemeClr val="accent1">
                        <a:lumMod val="60000"/>
                        <a:lumOff val="40000"/>
                      </a:schemeClr>
                    </a:solidFill>
                  </a:tcPr>
                </a:tc>
                <a:tc>
                  <a:txBody>
                    <a:bodyPr/>
                    <a:lstStyle/>
                    <a:p>
                      <a:r>
                        <a:rPr lang="en-CA" sz="2400" b="1" dirty="0" smtClean="0"/>
                        <a:t>2.15 (73)</a:t>
                      </a:r>
                      <a:endParaRPr lang="en-CA" sz="2400" b="1" dirty="0"/>
                    </a:p>
                  </a:txBody>
                  <a:tcPr>
                    <a:solidFill>
                      <a:schemeClr val="accent1">
                        <a:lumMod val="60000"/>
                        <a:lumOff val="40000"/>
                      </a:schemeClr>
                    </a:solidFill>
                  </a:tcPr>
                </a:tc>
              </a:tr>
              <a:tr h="370840">
                <a:tc>
                  <a:txBody>
                    <a:bodyPr/>
                    <a:lstStyle/>
                    <a:p>
                      <a:r>
                        <a:rPr lang="en-CA" sz="2400" b="1" dirty="0" smtClean="0"/>
                        <a:t>Dion Phaneuf</a:t>
                      </a:r>
                      <a:endParaRPr lang="en-CA" sz="2400" b="1" dirty="0"/>
                    </a:p>
                  </a:txBody>
                  <a:tcPr>
                    <a:solidFill>
                      <a:schemeClr val="accent1">
                        <a:lumMod val="60000"/>
                        <a:lumOff val="40000"/>
                      </a:schemeClr>
                    </a:solidFill>
                  </a:tcPr>
                </a:tc>
                <a:tc>
                  <a:txBody>
                    <a:bodyPr/>
                    <a:lstStyle/>
                    <a:p>
                      <a:r>
                        <a:rPr lang="en-CA" sz="2400" b="1" dirty="0" smtClean="0"/>
                        <a:t>482</a:t>
                      </a:r>
                      <a:endParaRPr lang="en-CA" sz="2400" b="1" dirty="0"/>
                    </a:p>
                  </a:txBody>
                  <a:tcPr>
                    <a:solidFill>
                      <a:schemeClr val="accent1">
                        <a:lumMod val="60000"/>
                        <a:lumOff val="40000"/>
                      </a:schemeClr>
                    </a:solidFill>
                  </a:tcPr>
                </a:tc>
                <a:tc>
                  <a:txBody>
                    <a:bodyPr/>
                    <a:lstStyle/>
                    <a:p>
                      <a:r>
                        <a:rPr lang="en-CA" sz="2400" b="1" dirty="0" smtClean="0"/>
                        <a:t>1.74</a:t>
                      </a:r>
                      <a:endParaRPr lang="en-CA" sz="2400" b="1" dirty="0"/>
                    </a:p>
                  </a:txBody>
                  <a:tcPr>
                    <a:solidFill>
                      <a:schemeClr val="accent1">
                        <a:lumMod val="60000"/>
                        <a:lumOff val="40000"/>
                      </a:schemeClr>
                    </a:solidFill>
                  </a:tcPr>
                </a:tc>
                <a:tc>
                  <a:txBody>
                    <a:bodyPr/>
                    <a:lstStyle/>
                    <a:p>
                      <a:r>
                        <a:rPr lang="en-CA" sz="2400" b="1" dirty="0" smtClean="0"/>
                        <a:t>2.26 (101)</a:t>
                      </a:r>
                      <a:endParaRPr lang="en-CA" sz="2400" b="1" dirty="0"/>
                    </a:p>
                  </a:txBody>
                  <a:tcPr>
                    <a:solidFill>
                      <a:schemeClr val="accent1">
                        <a:lumMod val="60000"/>
                        <a:lumOff val="40000"/>
                      </a:schemeClr>
                    </a:solidFill>
                  </a:tcPr>
                </a:tc>
              </a:tr>
              <a:tr h="370840">
                <a:tc>
                  <a:txBody>
                    <a:bodyPr/>
                    <a:lstStyle/>
                    <a:p>
                      <a:r>
                        <a:rPr lang="en-CA" sz="2400" dirty="0" smtClean="0"/>
                        <a:t>Matt </a:t>
                      </a:r>
                      <a:r>
                        <a:rPr lang="en-CA" sz="2400" dirty="0" err="1" smtClean="0"/>
                        <a:t>Hunwick</a:t>
                      </a:r>
                      <a:endParaRPr lang="en-CA" sz="2400" dirty="0"/>
                    </a:p>
                  </a:txBody>
                  <a:tcPr>
                    <a:solidFill>
                      <a:schemeClr val="accent1">
                        <a:lumMod val="20000"/>
                        <a:lumOff val="80000"/>
                      </a:schemeClr>
                    </a:solidFill>
                  </a:tcPr>
                </a:tc>
                <a:tc>
                  <a:txBody>
                    <a:bodyPr/>
                    <a:lstStyle/>
                    <a:p>
                      <a:r>
                        <a:rPr lang="en-CA" sz="2400" dirty="0" smtClean="0"/>
                        <a:t>610</a:t>
                      </a:r>
                      <a:endParaRPr lang="en-CA" sz="2400" dirty="0"/>
                    </a:p>
                  </a:txBody>
                  <a:tcPr>
                    <a:solidFill>
                      <a:schemeClr val="accent1">
                        <a:lumMod val="20000"/>
                        <a:lumOff val="80000"/>
                      </a:schemeClr>
                    </a:solidFill>
                  </a:tcPr>
                </a:tc>
                <a:tc>
                  <a:txBody>
                    <a:bodyPr/>
                    <a:lstStyle/>
                    <a:p>
                      <a:r>
                        <a:rPr lang="en-CA" sz="2400" dirty="0" smtClean="0"/>
                        <a:t>2.46</a:t>
                      </a:r>
                      <a:endParaRPr lang="en-CA" sz="2400" dirty="0"/>
                    </a:p>
                  </a:txBody>
                  <a:tcPr>
                    <a:solidFill>
                      <a:schemeClr val="accent1">
                        <a:lumMod val="20000"/>
                        <a:lumOff val="80000"/>
                      </a:schemeClr>
                    </a:solidFill>
                  </a:tcPr>
                </a:tc>
                <a:tc>
                  <a:txBody>
                    <a:bodyPr/>
                    <a:lstStyle/>
                    <a:p>
                      <a:r>
                        <a:rPr lang="en-CA" sz="2400" dirty="0" smtClean="0"/>
                        <a:t>2.42 (153)</a:t>
                      </a:r>
                      <a:endParaRPr lang="en-CA" sz="2400" dirty="0"/>
                    </a:p>
                  </a:txBody>
                  <a:tcPr>
                    <a:solidFill>
                      <a:schemeClr val="accent1">
                        <a:lumMod val="20000"/>
                        <a:lumOff val="80000"/>
                      </a:schemeClr>
                    </a:solidFill>
                  </a:tcPr>
                </a:tc>
              </a:tr>
              <a:tr h="370840">
                <a:tc>
                  <a:txBody>
                    <a:bodyPr/>
                    <a:lstStyle/>
                    <a:p>
                      <a:r>
                        <a:rPr lang="en-CA" sz="2400" dirty="0" smtClean="0"/>
                        <a:t>Morgan </a:t>
                      </a:r>
                      <a:r>
                        <a:rPr lang="en-CA" sz="2400" dirty="0" err="1" smtClean="0"/>
                        <a:t>Rielly</a:t>
                      </a:r>
                      <a:endParaRPr lang="en-CA" sz="2400" dirty="0"/>
                    </a:p>
                  </a:txBody>
                  <a:tcPr>
                    <a:solidFill>
                      <a:schemeClr val="accent1">
                        <a:lumMod val="20000"/>
                        <a:lumOff val="80000"/>
                      </a:schemeClr>
                    </a:solidFill>
                  </a:tcPr>
                </a:tc>
                <a:tc>
                  <a:txBody>
                    <a:bodyPr/>
                    <a:lstStyle/>
                    <a:p>
                      <a:r>
                        <a:rPr lang="en-CA" sz="2400" dirty="0" smtClean="0"/>
                        <a:t>768</a:t>
                      </a:r>
                      <a:endParaRPr lang="en-CA" sz="2400" dirty="0"/>
                    </a:p>
                  </a:txBody>
                  <a:tcPr>
                    <a:solidFill>
                      <a:schemeClr val="accent1">
                        <a:lumMod val="20000"/>
                        <a:lumOff val="80000"/>
                      </a:schemeClr>
                    </a:solidFill>
                  </a:tcPr>
                </a:tc>
                <a:tc>
                  <a:txBody>
                    <a:bodyPr/>
                    <a:lstStyle/>
                    <a:p>
                      <a:r>
                        <a:rPr lang="en-CA" sz="2400" dirty="0" smtClean="0"/>
                        <a:t>2.34</a:t>
                      </a:r>
                      <a:endParaRPr lang="en-CA" sz="2400" dirty="0"/>
                    </a:p>
                  </a:txBody>
                  <a:tcPr>
                    <a:solidFill>
                      <a:schemeClr val="accent1">
                        <a:lumMod val="20000"/>
                        <a:lumOff val="80000"/>
                      </a:schemeClr>
                    </a:solidFill>
                  </a:tcPr>
                </a:tc>
                <a:tc>
                  <a:txBody>
                    <a:bodyPr/>
                    <a:lstStyle/>
                    <a:p>
                      <a:r>
                        <a:rPr lang="en-CA" sz="2400" dirty="0" smtClean="0"/>
                        <a:t>2.43 (154)</a:t>
                      </a:r>
                      <a:endParaRPr lang="en-CA" sz="2400" dirty="0"/>
                    </a:p>
                  </a:txBody>
                  <a:tcPr>
                    <a:solidFill>
                      <a:schemeClr val="accent1">
                        <a:lumMod val="20000"/>
                        <a:lumOff val="80000"/>
                      </a:schemeClr>
                    </a:solidFill>
                  </a:tcPr>
                </a:tc>
              </a:tr>
            </a:tbl>
          </a:graphicData>
        </a:graphic>
      </p:graphicFrame>
    </p:spTree>
    <p:extLst>
      <p:ext uri="{BB962C8B-B14F-4D97-AF65-F5344CB8AC3E}">
        <p14:creationId xmlns:p14="http://schemas.microsoft.com/office/powerpoint/2010/main" val="37420163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Conclusions</a:t>
            </a:r>
            <a:endParaRPr lang="en-CA" dirty="0"/>
          </a:p>
        </p:txBody>
      </p:sp>
      <p:sp>
        <p:nvSpPr>
          <p:cNvPr id="3" name="Content Placeholder 2"/>
          <p:cNvSpPr>
            <a:spLocks noGrp="1"/>
          </p:cNvSpPr>
          <p:nvPr>
            <p:ph idx="1"/>
          </p:nvPr>
        </p:nvSpPr>
        <p:spPr/>
        <p:txBody>
          <a:bodyPr/>
          <a:lstStyle/>
          <a:p>
            <a:r>
              <a:rPr lang="en-CA" dirty="0" smtClean="0"/>
              <a:t>Pre-shot puck movement has a significant impact on the likelihood of a shot attempt becoming a goal</a:t>
            </a:r>
          </a:p>
          <a:p>
            <a:r>
              <a:rPr lang="en-CA" dirty="0" smtClean="0"/>
              <a:t>Passing data can be used to evaluate defensive tactics or identify players who may help fill specific defensive needs</a:t>
            </a:r>
          </a:p>
          <a:p>
            <a:r>
              <a:rPr lang="en-CA" dirty="0" smtClean="0"/>
              <a:t>Future Work:</a:t>
            </a:r>
          </a:p>
          <a:p>
            <a:pPr lvl="1"/>
            <a:r>
              <a:rPr lang="en-CA" dirty="0" smtClean="0"/>
              <a:t>Quality of Competition with passing data</a:t>
            </a:r>
          </a:p>
          <a:p>
            <a:pPr lvl="1"/>
            <a:r>
              <a:rPr lang="en-CA" dirty="0" smtClean="0"/>
              <a:t>Impact of zone starts on pass defence</a:t>
            </a:r>
          </a:p>
          <a:p>
            <a:r>
              <a:rPr lang="en-CA" dirty="0" smtClean="0"/>
              <a:t>For more of our work:</a:t>
            </a:r>
          </a:p>
          <a:p>
            <a:pPr lvl="1"/>
            <a:r>
              <a:rPr lang="en-CA" dirty="0" smtClean="0"/>
              <a:t>Winnersview.com</a:t>
            </a:r>
          </a:p>
          <a:p>
            <a:pPr lvl="1"/>
            <a:r>
              <a:rPr lang="en-CA" dirty="0" smtClean="0"/>
              <a:t>Hockey-graphs.com</a:t>
            </a:r>
          </a:p>
          <a:p>
            <a:pPr lvl="1"/>
            <a:r>
              <a:rPr lang="en-CA" dirty="0" smtClean="0"/>
              <a:t>@</a:t>
            </a:r>
            <a:r>
              <a:rPr lang="en-CA" dirty="0" err="1" smtClean="0"/>
              <a:t>Cane_Matt</a:t>
            </a:r>
            <a:endParaRPr lang="en-CA" dirty="0" smtClean="0"/>
          </a:p>
          <a:p>
            <a:pPr lvl="1"/>
            <a:r>
              <a:rPr lang="en-CA" dirty="0" smtClean="0"/>
              <a:t>@</a:t>
            </a:r>
            <a:r>
              <a:rPr lang="en-CA" dirty="0" err="1" smtClean="0"/>
              <a:t>RK_Stimp</a:t>
            </a:r>
            <a:endParaRPr lang="en-CA" dirty="0"/>
          </a:p>
        </p:txBody>
      </p:sp>
    </p:spTree>
    <p:extLst>
      <p:ext uri="{BB962C8B-B14F-4D97-AF65-F5344CB8AC3E}">
        <p14:creationId xmlns:p14="http://schemas.microsoft.com/office/powerpoint/2010/main" val="29307634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Thank you!</a:t>
            </a:r>
            <a:endParaRPr lang="en-CA"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57373591"/>
              </p:ext>
            </p:extLst>
          </p:nvPr>
        </p:nvGraphicFramePr>
        <p:xfrm>
          <a:off x="3867150" y="1203960"/>
          <a:ext cx="7315200" cy="4450080"/>
        </p:xfrm>
        <a:graphic>
          <a:graphicData uri="http://schemas.openxmlformats.org/drawingml/2006/table">
            <a:tbl>
              <a:tblPr>
                <a:tableStyleId>{2D5ABB26-0587-4C30-8999-92F81FD0307C}</a:tableStyleId>
              </a:tblPr>
              <a:tblGrid>
                <a:gridCol w="2438400"/>
                <a:gridCol w="2438400"/>
                <a:gridCol w="2438400"/>
              </a:tblGrid>
              <a:tr h="370840">
                <a:tc>
                  <a:txBody>
                    <a:bodyPr/>
                    <a:lstStyle/>
                    <a:p>
                      <a:pPr algn="ctr" fontAlgn="b"/>
                      <a:r>
                        <a:rPr lang="en-CA" sz="2000" u="none" strike="noStrike" dirty="0">
                          <a:effectLst/>
                        </a:rPr>
                        <a:t>Brian Franken</a:t>
                      </a:r>
                      <a:endParaRPr lang="en-CA" sz="20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CA" sz="2000" u="none" strike="noStrike">
                          <a:effectLst/>
                        </a:rPr>
                        <a:t>Stephen Leithwood</a:t>
                      </a:r>
                      <a:endParaRPr lang="en-CA" sz="20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CA" sz="2000" u="none" strike="noStrike">
                          <a:effectLst/>
                        </a:rPr>
                        <a:t>Mike Little</a:t>
                      </a:r>
                      <a:endParaRPr lang="en-CA" sz="2000" b="0" i="0" u="none" strike="noStrike">
                        <a:solidFill>
                          <a:srgbClr val="000000"/>
                        </a:solidFill>
                        <a:effectLst/>
                        <a:latin typeface="Calibri" panose="020F0502020204030204" pitchFamily="34" charset="0"/>
                      </a:endParaRPr>
                    </a:p>
                  </a:txBody>
                  <a:tcPr marL="7620" marR="7620" marT="7620" marB="0" anchor="ctr"/>
                </a:tc>
              </a:tr>
              <a:tr h="370840">
                <a:tc>
                  <a:txBody>
                    <a:bodyPr/>
                    <a:lstStyle/>
                    <a:p>
                      <a:pPr algn="ctr" fontAlgn="b"/>
                      <a:r>
                        <a:rPr lang="en-CA" sz="2000" u="none" strike="noStrike">
                          <a:effectLst/>
                        </a:rPr>
                        <a:t>Kevin Winstanley</a:t>
                      </a:r>
                      <a:endParaRPr lang="en-CA" sz="20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CA" sz="2000" u="none" strike="noStrike">
                          <a:effectLst/>
                        </a:rPr>
                        <a:t>Rose Ford</a:t>
                      </a:r>
                      <a:endParaRPr lang="en-CA" sz="20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CA" sz="2000" u="none" strike="noStrike">
                          <a:effectLst/>
                        </a:rPr>
                        <a:t>Jacob Reid</a:t>
                      </a:r>
                      <a:endParaRPr lang="en-CA" sz="2000" b="0" i="0" u="none" strike="noStrike">
                        <a:solidFill>
                          <a:srgbClr val="000000"/>
                        </a:solidFill>
                        <a:effectLst/>
                        <a:latin typeface="Calibri" panose="020F0502020204030204" pitchFamily="34" charset="0"/>
                      </a:endParaRPr>
                    </a:p>
                  </a:txBody>
                  <a:tcPr marL="7620" marR="7620" marT="7620" marB="0" anchor="ctr"/>
                </a:tc>
              </a:tr>
              <a:tr h="370840">
                <a:tc>
                  <a:txBody>
                    <a:bodyPr/>
                    <a:lstStyle/>
                    <a:p>
                      <a:pPr algn="ctr" fontAlgn="b"/>
                      <a:r>
                        <a:rPr lang="en-CA" sz="2000" u="none" strike="noStrike" dirty="0">
                          <a:effectLst/>
                        </a:rPr>
                        <a:t>Krista </a:t>
                      </a:r>
                      <a:r>
                        <a:rPr lang="en-CA" sz="2000" u="none" strike="noStrike" dirty="0" err="1">
                          <a:effectLst/>
                        </a:rPr>
                        <a:t>Asadorian</a:t>
                      </a:r>
                      <a:endParaRPr lang="en-CA" sz="20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CA" sz="2000" u="none" strike="noStrike">
                          <a:effectLst/>
                        </a:rPr>
                        <a:t>Shawn Ferris</a:t>
                      </a:r>
                      <a:endParaRPr lang="en-CA" sz="20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CA" sz="2000" u="none" strike="noStrike">
                          <a:effectLst/>
                        </a:rPr>
                        <a:t>Derek Fetters</a:t>
                      </a:r>
                      <a:endParaRPr lang="en-CA" sz="2000" b="0" i="0" u="none" strike="noStrike">
                        <a:solidFill>
                          <a:srgbClr val="000000"/>
                        </a:solidFill>
                        <a:effectLst/>
                        <a:latin typeface="Calibri" panose="020F0502020204030204" pitchFamily="34" charset="0"/>
                      </a:endParaRPr>
                    </a:p>
                  </a:txBody>
                  <a:tcPr marL="7620" marR="7620" marT="7620" marB="0" anchor="ctr"/>
                </a:tc>
              </a:tr>
              <a:tr h="370840">
                <a:tc>
                  <a:txBody>
                    <a:bodyPr/>
                    <a:lstStyle/>
                    <a:p>
                      <a:pPr algn="ctr" fontAlgn="b"/>
                      <a:r>
                        <a:rPr lang="en-CA" sz="2000" u="none" strike="noStrike">
                          <a:effectLst/>
                        </a:rPr>
                        <a:t>Alan Wells</a:t>
                      </a:r>
                      <a:endParaRPr lang="en-CA" sz="20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CA" sz="2000" u="none" strike="noStrike">
                          <a:effectLst/>
                        </a:rPr>
                        <a:t>Luke Brennan</a:t>
                      </a:r>
                      <a:endParaRPr lang="en-CA" sz="20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CA" sz="2000" u="none" strike="noStrike">
                          <a:effectLst/>
                        </a:rPr>
                        <a:t>James Kierans</a:t>
                      </a:r>
                      <a:endParaRPr lang="en-CA" sz="2000" b="0" i="0" u="none" strike="noStrike">
                        <a:solidFill>
                          <a:srgbClr val="000000"/>
                        </a:solidFill>
                        <a:effectLst/>
                        <a:latin typeface="Calibri" panose="020F0502020204030204" pitchFamily="34" charset="0"/>
                      </a:endParaRPr>
                    </a:p>
                  </a:txBody>
                  <a:tcPr marL="7620" marR="7620" marT="7620" marB="0" anchor="ctr"/>
                </a:tc>
              </a:tr>
              <a:tr h="370840">
                <a:tc>
                  <a:txBody>
                    <a:bodyPr/>
                    <a:lstStyle/>
                    <a:p>
                      <a:pPr algn="ctr" fontAlgn="b"/>
                      <a:r>
                        <a:rPr lang="en-CA" sz="2000" u="none" strike="noStrike">
                          <a:effectLst/>
                        </a:rPr>
                        <a:t>Jesse Severe</a:t>
                      </a:r>
                      <a:endParaRPr lang="en-CA" sz="20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CA" sz="2000" u="none" strike="noStrike">
                          <a:effectLst/>
                        </a:rPr>
                        <a:t>Megan Kim</a:t>
                      </a:r>
                      <a:endParaRPr lang="en-CA" sz="20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CA" sz="2000" u="none" strike="noStrike">
                          <a:effectLst/>
                        </a:rPr>
                        <a:t>Jeremy Davis</a:t>
                      </a:r>
                      <a:endParaRPr lang="en-CA" sz="2000" b="0" i="0" u="none" strike="noStrike">
                        <a:solidFill>
                          <a:srgbClr val="000000"/>
                        </a:solidFill>
                        <a:effectLst/>
                        <a:latin typeface="Calibri" panose="020F0502020204030204" pitchFamily="34" charset="0"/>
                      </a:endParaRPr>
                    </a:p>
                  </a:txBody>
                  <a:tcPr marL="7620" marR="7620" marT="7620" marB="0" anchor="ctr"/>
                </a:tc>
              </a:tr>
              <a:tr h="370840">
                <a:tc>
                  <a:txBody>
                    <a:bodyPr/>
                    <a:lstStyle/>
                    <a:p>
                      <a:pPr algn="ctr" fontAlgn="b"/>
                      <a:r>
                        <a:rPr lang="en-CA" sz="2000" u="none" strike="noStrike">
                          <a:effectLst/>
                        </a:rPr>
                        <a:t>Sean Mah</a:t>
                      </a:r>
                      <a:endParaRPr lang="en-CA" sz="20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CA" sz="2000" u="none" strike="noStrike">
                          <a:effectLst/>
                        </a:rPr>
                        <a:t>Scott Edward</a:t>
                      </a:r>
                      <a:endParaRPr lang="en-CA" sz="20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CA" sz="2000" u="none" strike="noStrike">
                          <a:effectLst/>
                        </a:rPr>
                        <a:t>Sara Garcia</a:t>
                      </a:r>
                      <a:endParaRPr lang="en-CA" sz="2000" b="0" i="0" u="none" strike="noStrike">
                        <a:solidFill>
                          <a:srgbClr val="000000"/>
                        </a:solidFill>
                        <a:effectLst/>
                        <a:latin typeface="Calibri" panose="020F0502020204030204" pitchFamily="34" charset="0"/>
                      </a:endParaRPr>
                    </a:p>
                  </a:txBody>
                  <a:tcPr marL="7620" marR="7620" marT="7620" marB="0" anchor="ctr"/>
                </a:tc>
              </a:tr>
              <a:tr h="370840">
                <a:tc>
                  <a:txBody>
                    <a:bodyPr/>
                    <a:lstStyle/>
                    <a:p>
                      <a:pPr algn="ctr" fontAlgn="b"/>
                      <a:r>
                        <a:rPr lang="en-CA" sz="2000" u="none" strike="noStrike">
                          <a:effectLst/>
                        </a:rPr>
                        <a:t>Jeremy Crowe</a:t>
                      </a:r>
                      <a:endParaRPr lang="en-CA" sz="20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CA" sz="2000" u="none" strike="noStrike">
                          <a:effectLst/>
                        </a:rPr>
                        <a:t>Nick Anandranistakis</a:t>
                      </a:r>
                      <a:endParaRPr lang="en-CA" sz="20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CA" sz="2000" u="none" strike="noStrike">
                          <a:effectLst/>
                        </a:rPr>
                        <a:t>Benoit Roy</a:t>
                      </a:r>
                      <a:endParaRPr lang="en-CA" sz="2000" b="0" i="0" u="none" strike="noStrike">
                        <a:solidFill>
                          <a:srgbClr val="000000"/>
                        </a:solidFill>
                        <a:effectLst/>
                        <a:latin typeface="Calibri" panose="020F0502020204030204" pitchFamily="34" charset="0"/>
                      </a:endParaRPr>
                    </a:p>
                  </a:txBody>
                  <a:tcPr marL="7620" marR="7620" marT="7620" marB="0" anchor="ctr"/>
                </a:tc>
              </a:tr>
              <a:tr h="370840">
                <a:tc>
                  <a:txBody>
                    <a:bodyPr/>
                    <a:lstStyle/>
                    <a:p>
                      <a:pPr algn="ctr" fontAlgn="b"/>
                      <a:r>
                        <a:rPr lang="en-CA" sz="2000" u="none" strike="noStrike">
                          <a:effectLst/>
                        </a:rPr>
                        <a:t>Shayna Goldman </a:t>
                      </a:r>
                      <a:endParaRPr lang="en-CA" sz="20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CA" sz="2000" u="none" strike="noStrike">
                          <a:effectLst/>
                        </a:rPr>
                        <a:t>John Pullega</a:t>
                      </a:r>
                      <a:endParaRPr lang="en-CA" sz="20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CA" sz="2000" u="none" strike="noStrike">
                          <a:effectLst/>
                        </a:rPr>
                        <a:t>Jason Reynolds</a:t>
                      </a:r>
                      <a:endParaRPr lang="en-CA" sz="2000" b="0" i="0" u="none" strike="noStrike">
                        <a:solidFill>
                          <a:srgbClr val="000000"/>
                        </a:solidFill>
                        <a:effectLst/>
                        <a:latin typeface="Calibri" panose="020F0502020204030204" pitchFamily="34" charset="0"/>
                      </a:endParaRPr>
                    </a:p>
                  </a:txBody>
                  <a:tcPr marL="7620" marR="7620" marT="7620" marB="0" anchor="ctr"/>
                </a:tc>
              </a:tr>
              <a:tr h="370840">
                <a:tc>
                  <a:txBody>
                    <a:bodyPr/>
                    <a:lstStyle/>
                    <a:p>
                      <a:pPr algn="ctr" fontAlgn="b"/>
                      <a:r>
                        <a:rPr lang="en-CA" sz="2000" u="none" strike="noStrike" dirty="0">
                          <a:effectLst/>
                        </a:rPr>
                        <a:t>Thomas </a:t>
                      </a:r>
                      <a:r>
                        <a:rPr lang="en-CA" sz="2000" u="none" strike="noStrike" dirty="0" err="1">
                          <a:effectLst/>
                        </a:rPr>
                        <a:t>Dianora</a:t>
                      </a:r>
                      <a:endParaRPr lang="en-CA" sz="20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n-CA" sz="2000" u="none" strike="noStrike">
                          <a:effectLst/>
                        </a:rPr>
                        <a:t>Sean Wetzell</a:t>
                      </a:r>
                      <a:endParaRPr lang="en-CA" sz="20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CA" sz="2000" u="none" strike="noStrike">
                          <a:effectLst/>
                        </a:rPr>
                        <a:t>Jessica Fong</a:t>
                      </a:r>
                      <a:endParaRPr lang="en-CA" sz="2000" b="0" i="0" u="none" strike="noStrike">
                        <a:solidFill>
                          <a:srgbClr val="000000"/>
                        </a:solidFill>
                        <a:effectLst/>
                        <a:latin typeface="Calibri" panose="020F0502020204030204" pitchFamily="34" charset="0"/>
                      </a:endParaRPr>
                    </a:p>
                  </a:txBody>
                  <a:tcPr marL="7620" marR="7620" marT="7620" marB="0" anchor="ctr"/>
                </a:tc>
              </a:tr>
              <a:tr h="370840">
                <a:tc>
                  <a:txBody>
                    <a:bodyPr/>
                    <a:lstStyle/>
                    <a:p>
                      <a:pPr algn="ctr" fontAlgn="b"/>
                      <a:r>
                        <a:rPr lang="en-CA" sz="2000" u="none" strike="noStrike">
                          <a:effectLst/>
                        </a:rPr>
                        <a:t>Michaela Kovarova</a:t>
                      </a:r>
                      <a:endParaRPr lang="en-CA" sz="20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CA" sz="2000" u="none" strike="noStrike">
                          <a:effectLst/>
                        </a:rPr>
                        <a:t>Quinn Walker</a:t>
                      </a:r>
                      <a:endParaRPr lang="en-CA" sz="20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CA" sz="2000" u="none" strike="noStrike">
                          <a:effectLst/>
                        </a:rPr>
                        <a:t>Bill Jennings</a:t>
                      </a:r>
                      <a:endParaRPr lang="en-CA" sz="2000" b="0" i="0" u="none" strike="noStrike">
                        <a:solidFill>
                          <a:srgbClr val="000000"/>
                        </a:solidFill>
                        <a:effectLst/>
                        <a:latin typeface="Calibri" panose="020F0502020204030204" pitchFamily="34" charset="0"/>
                      </a:endParaRPr>
                    </a:p>
                  </a:txBody>
                  <a:tcPr marL="7620" marR="7620" marT="7620" marB="0" anchor="ctr"/>
                </a:tc>
              </a:tr>
              <a:tr h="370840">
                <a:tc>
                  <a:txBody>
                    <a:bodyPr/>
                    <a:lstStyle/>
                    <a:p>
                      <a:pPr algn="ctr" fontAlgn="b"/>
                      <a:r>
                        <a:rPr lang="en-CA" sz="2000" u="none" strike="noStrike">
                          <a:effectLst/>
                        </a:rPr>
                        <a:t>Erik den Haan</a:t>
                      </a:r>
                      <a:endParaRPr lang="en-CA" sz="20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CA" sz="2000" u="none" strike="noStrike">
                          <a:effectLst/>
                        </a:rPr>
                        <a:t>Shane O’Donnell</a:t>
                      </a:r>
                      <a:endParaRPr lang="en-CA" sz="20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CA" sz="2000" u="none" strike="noStrike">
                          <a:effectLst/>
                        </a:rPr>
                        <a:t>Emma Kaiser</a:t>
                      </a:r>
                      <a:endParaRPr lang="en-CA" sz="2000" b="0" i="0" u="none" strike="noStrike">
                        <a:solidFill>
                          <a:srgbClr val="000000"/>
                        </a:solidFill>
                        <a:effectLst/>
                        <a:latin typeface="Calibri" panose="020F0502020204030204" pitchFamily="34" charset="0"/>
                      </a:endParaRPr>
                    </a:p>
                  </a:txBody>
                  <a:tcPr marL="7620" marR="7620" marT="7620" marB="0" anchor="ctr"/>
                </a:tc>
              </a:tr>
              <a:tr h="370840">
                <a:tc>
                  <a:txBody>
                    <a:bodyPr/>
                    <a:lstStyle/>
                    <a:p>
                      <a:pPr algn="ctr" fontAlgn="b"/>
                      <a:r>
                        <a:rPr lang="en-CA" sz="2000" u="none" strike="noStrike">
                          <a:effectLst/>
                        </a:rPr>
                        <a:t>Johnny Humphrey</a:t>
                      </a:r>
                      <a:endParaRPr lang="en-CA" sz="20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CA" sz="2000" u="none" strike="noStrike">
                          <a:effectLst/>
                        </a:rPr>
                        <a:t>Dan Lobster</a:t>
                      </a:r>
                      <a:endParaRPr lang="en-CA" sz="20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n-CA" sz="2000" u="none" strike="noStrike" dirty="0">
                          <a:effectLst/>
                        </a:rPr>
                        <a:t>Some guy named Ryan</a:t>
                      </a:r>
                      <a:endParaRPr lang="en-CA" sz="2000" b="0" i="0" u="none" strike="noStrike" dirty="0">
                        <a:solidFill>
                          <a:srgbClr val="000000"/>
                        </a:solidFill>
                        <a:effectLst/>
                        <a:latin typeface="Calibri" panose="020F0502020204030204" pitchFamily="34" charset="0"/>
                      </a:endParaRPr>
                    </a:p>
                  </a:txBody>
                  <a:tcPr marL="7620" marR="7620" marT="7620" marB="0" anchor="ctr"/>
                </a:tc>
              </a:tr>
            </a:tbl>
          </a:graphicData>
        </a:graphic>
      </p:graphicFrame>
      <p:sp>
        <p:nvSpPr>
          <p:cNvPr id="4" name="Text Placeholder 3"/>
          <p:cNvSpPr>
            <a:spLocks noGrp="1"/>
          </p:cNvSpPr>
          <p:nvPr>
            <p:ph type="body" sz="half" idx="2"/>
          </p:nvPr>
        </p:nvSpPr>
        <p:spPr/>
        <p:txBody>
          <a:bodyPr>
            <a:normAutofit/>
          </a:bodyPr>
          <a:lstStyle/>
          <a:p>
            <a:r>
              <a:rPr lang="en-CA" sz="2000" dirty="0" smtClean="0"/>
              <a:t>Thank you to all the trackers who made this project possible!</a:t>
            </a:r>
            <a:endParaRPr lang="en-CA" sz="2000" dirty="0"/>
          </a:p>
        </p:txBody>
      </p:sp>
    </p:spTree>
    <p:extLst>
      <p:ext uri="{BB962C8B-B14F-4D97-AF65-F5344CB8AC3E}">
        <p14:creationId xmlns:p14="http://schemas.microsoft.com/office/powerpoint/2010/main" val="13531555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Defence and passing</a:t>
            </a:r>
            <a:endParaRPr lang="en-CA" dirty="0"/>
          </a:p>
        </p:txBody>
      </p:sp>
      <p:sp>
        <p:nvSpPr>
          <p:cNvPr id="3" name="Content Placeholder 2"/>
          <p:cNvSpPr>
            <a:spLocks noGrp="1"/>
          </p:cNvSpPr>
          <p:nvPr>
            <p:ph idx="1"/>
          </p:nvPr>
        </p:nvSpPr>
        <p:spPr/>
        <p:txBody>
          <a:bodyPr/>
          <a:lstStyle/>
          <a:p>
            <a:r>
              <a:rPr lang="en-CA" dirty="0" smtClean="0"/>
              <a:t>Why is defence so hard to evaluate?</a:t>
            </a:r>
          </a:p>
          <a:p>
            <a:pPr lvl="1"/>
            <a:r>
              <a:rPr lang="en-CA" dirty="0" smtClean="0"/>
              <a:t>On defence players </a:t>
            </a:r>
            <a:r>
              <a:rPr lang="en-CA" dirty="0"/>
              <a:t>have to act as a unit -&gt; Results are heavily influenced by </a:t>
            </a:r>
            <a:r>
              <a:rPr lang="en-CA" dirty="0" smtClean="0"/>
              <a:t>teammates</a:t>
            </a:r>
          </a:p>
          <a:p>
            <a:pPr lvl="1"/>
            <a:r>
              <a:rPr lang="en-CA" dirty="0" smtClean="0"/>
              <a:t>Data available from NHL is not very granular (only know shooter, location)</a:t>
            </a:r>
            <a:endParaRPr lang="en-CA" dirty="0"/>
          </a:p>
          <a:p>
            <a:r>
              <a:rPr lang="en-CA" dirty="0" smtClean="0"/>
              <a:t>How can passing data help?</a:t>
            </a:r>
          </a:p>
          <a:p>
            <a:pPr lvl="1"/>
            <a:r>
              <a:rPr lang="en-CA" dirty="0" smtClean="0"/>
              <a:t>Importance of passing has been established using tracking data in other sports</a:t>
            </a:r>
          </a:p>
          <a:p>
            <a:pPr lvl="1"/>
            <a:r>
              <a:rPr lang="en-CA" dirty="0" smtClean="0"/>
              <a:t>Knowing sequence of events leading up to a shot can offer further clues about which players were defensively “responsible” for an event</a:t>
            </a:r>
          </a:p>
          <a:p>
            <a:pPr lvl="1"/>
            <a:endParaRPr lang="en-CA" dirty="0"/>
          </a:p>
        </p:txBody>
      </p:sp>
    </p:spTree>
    <p:extLst>
      <p:ext uri="{BB962C8B-B14F-4D97-AF65-F5344CB8AC3E}">
        <p14:creationId xmlns:p14="http://schemas.microsoft.com/office/powerpoint/2010/main" val="35471470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Passing Project</a:t>
            </a:r>
            <a:endParaRPr lang="en-CA" dirty="0"/>
          </a:p>
        </p:txBody>
      </p:sp>
      <p:sp>
        <p:nvSpPr>
          <p:cNvPr id="3" name="Content Placeholder 2"/>
          <p:cNvSpPr>
            <a:spLocks noGrp="1"/>
          </p:cNvSpPr>
          <p:nvPr>
            <p:ph idx="1"/>
          </p:nvPr>
        </p:nvSpPr>
        <p:spPr>
          <a:xfrm>
            <a:off x="3869268" y="875538"/>
            <a:ext cx="7315200" cy="5120640"/>
          </a:xfrm>
        </p:spPr>
        <p:txBody>
          <a:bodyPr/>
          <a:lstStyle/>
          <a:p>
            <a:r>
              <a:rPr lang="en-CA" dirty="0"/>
              <a:t>Who did it?</a:t>
            </a:r>
          </a:p>
          <a:p>
            <a:pPr lvl="1"/>
            <a:r>
              <a:rPr lang="en-CA" dirty="0"/>
              <a:t>Led by Ryan Stimson (co-ordination, training, data aggregation)</a:t>
            </a:r>
          </a:p>
          <a:p>
            <a:pPr lvl="1"/>
            <a:r>
              <a:rPr lang="en-CA" dirty="0"/>
              <a:t>Data tracked by volunteers </a:t>
            </a:r>
            <a:endParaRPr lang="en-CA" dirty="0" smtClean="0"/>
          </a:p>
          <a:p>
            <a:r>
              <a:rPr lang="en-CA" dirty="0" smtClean="0"/>
              <a:t>What </a:t>
            </a:r>
            <a:r>
              <a:rPr lang="en-CA" dirty="0"/>
              <a:t>was </a:t>
            </a:r>
            <a:r>
              <a:rPr lang="en-CA" dirty="0" smtClean="0"/>
              <a:t>it?</a:t>
            </a:r>
            <a:endParaRPr lang="en-CA" dirty="0"/>
          </a:p>
          <a:p>
            <a:pPr lvl="1"/>
            <a:r>
              <a:rPr lang="en-CA" dirty="0" smtClean="0"/>
              <a:t>Tracking project to record the </a:t>
            </a:r>
            <a:r>
              <a:rPr lang="en-CA" dirty="0"/>
              <a:t>sequence of (up to 3) passes that preceded a shot </a:t>
            </a:r>
            <a:r>
              <a:rPr lang="en-CA" dirty="0" smtClean="0"/>
              <a:t>attempt</a:t>
            </a:r>
          </a:p>
          <a:p>
            <a:pPr lvl="1"/>
            <a:r>
              <a:rPr lang="en-CA" dirty="0" smtClean="0"/>
              <a:t>Tracked during the 2015-16 NHL season (approx. 565 games tracked)</a:t>
            </a:r>
          </a:p>
          <a:p>
            <a:r>
              <a:rPr lang="en-CA" dirty="0" smtClean="0"/>
              <a:t>Why did they do it?</a:t>
            </a:r>
          </a:p>
          <a:p>
            <a:pPr lvl="1"/>
            <a:r>
              <a:rPr lang="en-CA" dirty="0" smtClean="0"/>
              <a:t>Hockey fans are crazy</a:t>
            </a:r>
          </a:p>
        </p:txBody>
      </p:sp>
    </p:spTree>
    <p:extLst>
      <p:ext uri="{BB962C8B-B14F-4D97-AF65-F5344CB8AC3E}">
        <p14:creationId xmlns:p14="http://schemas.microsoft.com/office/powerpoint/2010/main" val="17062855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CA" dirty="0" smtClean="0"/>
              <a:t>What kind of passes were tracked?</a:t>
            </a:r>
            <a:endParaRPr lang="en-CA" dirty="0"/>
          </a:p>
        </p:txBody>
      </p:sp>
      <p:sp>
        <p:nvSpPr>
          <p:cNvPr id="5" name="Text Placeholder 4"/>
          <p:cNvSpPr>
            <a:spLocks noGrp="1"/>
          </p:cNvSpPr>
          <p:nvPr>
            <p:ph type="body" idx="1"/>
          </p:nvPr>
        </p:nvSpPr>
        <p:spPr/>
        <p:txBody>
          <a:bodyPr/>
          <a:lstStyle/>
          <a:p>
            <a:r>
              <a:rPr lang="en-CA" dirty="0" smtClean="0"/>
              <a:t>From all the data collected, 7 basic pass types were created</a:t>
            </a:r>
            <a:endParaRPr lang="en-CA" dirty="0"/>
          </a:p>
        </p:txBody>
      </p:sp>
    </p:spTree>
    <p:extLst>
      <p:ext uri="{BB962C8B-B14F-4D97-AF65-F5344CB8AC3E}">
        <p14:creationId xmlns:p14="http://schemas.microsoft.com/office/powerpoint/2010/main" val="1029941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Rebounds</a:t>
            </a:r>
            <a:br>
              <a:rPr lang="en-CA" dirty="0" smtClean="0"/>
            </a:br>
            <a:r>
              <a:rPr lang="en-CA" i="1" dirty="0" err="1" smtClean="0"/>
              <a:t>CSh</a:t>
            </a:r>
            <a:r>
              <a:rPr lang="en-CA" i="1" dirty="0" smtClean="0"/>
              <a:t>% = 13.5%</a:t>
            </a:r>
            <a:endParaRPr lang="en-CA" i="1" dirty="0"/>
          </a:p>
        </p:txBody>
      </p:sp>
      <p:graphicFrame>
        <p:nvGraphicFramePr>
          <p:cNvPr id="10" name="Content Placeholder 9"/>
          <p:cNvGraphicFramePr>
            <a:graphicFrameLocks noGrp="1"/>
          </p:cNvGraphicFramePr>
          <p:nvPr>
            <p:ph idx="1"/>
          </p:nvPr>
        </p:nvGraphicFramePr>
        <p:xfrm>
          <a:off x="5905500" y="3261360"/>
          <a:ext cx="3238500" cy="335280"/>
        </p:xfrm>
        <a:graphic>
          <a:graphicData uri="http://schemas.openxmlformats.org/drawingml/2006/table">
            <a:tbl>
              <a:tblPr firstRow="1" firstCol="1" bandRow="1">
                <a:tableStyleId>{5C22544A-7EE6-4342-B048-85BDC9FD1C3A}</a:tableStyleId>
              </a:tblPr>
              <a:tblGrid>
                <a:gridCol w="3238500"/>
              </a:tblGrid>
              <a:tr h="0">
                <a:tc>
                  <a:txBody>
                    <a:bodyPr/>
                    <a:lstStyle/>
                    <a:p>
                      <a:pPr>
                        <a:spcAft>
                          <a:spcPts val="0"/>
                        </a:spcAft>
                      </a:pPr>
                      <a:r>
                        <a:rPr lang="en-US" sz="1100" dirty="0">
                          <a:effectLst/>
                        </a:rPr>
                        <a:t>Shots taken from inside the home plate area following another shot from a pass.</a:t>
                      </a:r>
                      <a:endParaRPr lang="en-CA" sz="1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r>
            </a:tbl>
          </a:graphicData>
        </a:graphic>
      </p:graphicFrame>
      <p:sp>
        <p:nvSpPr>
          <p:cNvPr id="7" name="Text Placeholder 6"/>
          <p:cNvSpPr>
            <a:spLocks noGrp="1"/>
          </p:cNvSpPr>
          <p:nvPr>
            <p:ph type="body" sz="half" idx="2"/>
          </p:nvPr>
        </p:nvSpPr>
        <p:spPr/>
        <p:txBody>
          <a:bodyPr>
            <a:normAutofit/>
          </a:bodyPr>
          <a:lstStyle/>
          <a:p>
            <a:r>
              <a:rPr lang="en-US" sz="2000" dirty="0"/>
              <a:t>Shots taken from inside the home plate area following another </a:t>
            </a:r>
            <a:r>
              <a:rPr lang="en-US" sz="2000" dirty="0" smtClean="0"/>
              <a:t>shot</a:t>
            </a:r>
            <a:endParaRPr lang="en-CA" sz="2000" dirty="0"/>
          </a:p>
        </p:txBody>
      </p:sp>
      <p:pic>
        <p:nvPicPr>
          <p:cNvPr id="4" name="Picture 2" descr="http://blog.war-on-ice.com/wp-content/uploads/2014/11/full-rink2-e1415240935630-1024x429.png"/>
          <p:cNvPicPr>
            <a:picLocks noChangeAspect="1" noChangeArrowheads="1"/>
          </p:cNvPicPr>
          <p:nvPr/>
        </p:nvPicPr>
        <p:blipFill rotWithShape="1">
          <a:blip r:embed="rId2">
            <a:extLst>
              <a:ext uri="{28A0092B-C50C-407E-A947-70E740481C1C}">
                <a14:useLocalDpi xmlns:a14="http://schemas.microsoft.com/office/drawing/2010/main" val="0"/>
              </a:ext>
            </a:extLst>
          </a:blip>
          <a:srcRect r="57241"/>
          <a:stretch/>
        </p:blipFill>
        <p:spPr bwMode="auto">
          <a:xfrm>
            <a:off x="3870000" y="645990"/>
            <a:ext cx="5671547" cy="5556873"/>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p:cNvSpPr/>
          <p:nvPr/>
        </p:nvSpPr>
        <p:spPr>
          <a:xfrm>
            <a:off x="5905500" y="3596640"/>
            <a:ext cx="931653" cy="93165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Shot</a:t>
            </a:r>
            <a:endParaRPr lang="en-CA" dirty="0"/>
          </a:p>
        </p:txBody>
      </p:sp>
      <p:sp>
        <p:nvSpPr>
          <p:cNvPr id="6" name="Oval 5"/>
          <p:cNvSpPr/>
          <p:nvPr/>
        </p:nvSpPr>
        <p:spPr>
          <a:xfrm>
            <a:off x="6748171" y="1963946"/>
            <a:ext cx="931653" cy="93165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Shot</a:t>
            </a:r>
            <a:endParaRPr lang="en-CA" dirty="0"/>
          </a:p>
        </p:txBody>
      </p:sp>
      <p:cxnSp>
        <p:nvCxnSpPr>
          <p:cNvPr id="8" name="Straight Arrow Connector 7"/>
          <p:cNvCxnSpPr>
            <a:endCxn id="20" idx="7"/>
          </p:cNvCxnSpPr>
          <p:nvPr/>
        </p:nvCxnSpPr>
        <p:spPr>
          <a:xfrm flipH="1">
            <a:off x="5725271" y="2429772"/>
            <a:ext cx="1022900" cy="795325"/>
          </a:xfrm>
          <a:prstGeom prst="straightConnector1">
            <a:avLst/>
          </a:prstGeom>
          <a:ln w="31750">
            <a:tailEnd type="triangle" w="lg" len="lg"/>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20" idx="5"/>
            <a:endCxn id="5" idx="1"/>
          </p:cNvCxnSpPr>
          <p:nvPr/>
        </p:nvCxnSpPr>
        <p:spPr>
          <a:xfrm>
            <a:off x="5725271" y="3554486"/>
            <a:ext cx="316666" cy="178591"/>
          </a:xfrm>
          <a:prstGeom prst="straightConnector1">
            <a:avLst/>
          </a:prstGeom>
          <a:ln w="31750">
            <a:tailEnd type="triangle" w="lg" len="lg"/>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5" idx="1"/>
          </p:cNvCxnSpPr>
          <p:nvPr/>
        </p:nvCxnSpPr>
        <p:spPr>
          <a:xfrm flipH="1" flipV="1">
            <a:off x="5149970" y="3456113"/>
            <a:ext cx="891967" cy="276964"/>
          </a:xfrm>
          <a:prstGeom prst="straightConnector1">
            <a:avLst/>
          </a:prstGeom>
          <a:ln w="31750">
            <a:tailEnd type="triangle" w="lg" len="lg"/>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5327663" y="3156878"/>
            <a:ext cx="465827" cy="465827"/>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CA" dirty="0" smtClean="0"/>
              <a:t>G</a:t>
            </a:r>
            <a:endParaRPr lang="en-CA" dirty="0"/>
          </a:p>
        </p:txBody>
      </p:sp>
    </p:spTree>
    <p:extLst>
      <p:ext uri="{BB962C8B-B14F-4D97-AF65-F5344CB8AC3E}">
        <p14:creationId xmlns:p14="http://schemas.microsoft.com/office/powerpoint/2010/main" val="15362016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Odd-Man</a:t>
            </a:r>
            <a:br>
              <a:rPr lang="en-CA" dirty="0" smtClean="0"/>
            </a:br>
            <a:r>
              <a:rPr lang="en-CA" i="1" dirty="0" err="1" smtClean="0"/>
              <a:t>CSh</a:t>
            </a:r>
            <a:r>
              <a:rPr lang="en-CA" i="1" dirty="0" smtClean="0"/>
              <a:t>% = 16.9%</a:t>
            </a:r>
            <a:endParaRPr lang="en-CA" i="1" dirty="0"/>
          </a:p>
        </p:txBody>
      </p:sp>
      <p:sp>
        <p:nvSpPr>
          <p:cNvPr id="11" name="Content Placeholder 10"/>
          <p:cNvSpPr>
            <a:spLocks noGrp="1"/>
          </p:cNvSpPr>
          <p:nvPr>
            <p:ph idx="1"/>
          </p:nvPr>
        </p:nvSpPr>
        <p:spPr/>
        <p:txBody>
          <a:bodyPr/>
          <a:lstStyle/>
          <a:p>
            <a:endParaRPr lang="en-CA"/>
          </a:p>
        </p:txBody>
      </p:sp>
      <p:sp>
        <p:nvSpPr>
          <p:cNvPr id="12" name="Text Placeholder 11"/>
          <p:cNvSpPr>
            <a:spLocks noGrp="1"/>
          </p:cNvSpPr>
          <p:nvPr>
            <p:ph type="body" sz="half" idx="2"/>
          </p:nvPr>
        </p:nvSpPr>
        <p:spPr/>
        <p:txBody>
          <a:bodyPr>
            <a:normAutofit/>
          </a:bodyPr>
          <a:lstStyle/>
          <a:p>
            <a:r>
              <a:rPr lang="en-US" sz="2000" dirty="0"/>
              <a:t>Shots taken off of passes where the attacking team outnumbered the defending team upon entry into the offensive zone.</a:t>
            </a:r>
            <a:endParaRPr lang="en-CA" sz="2000" dirty="0"/>
          </a:p>
        </p:txBody>
      </p:sp>
      <p:pic>
        <p:nvPicPr>
          <p:cNvPr id="4" name="Picture 2" descr="http://blog.war-on-ice.com/wp-content/uploads/2014/11/full-rink2-e1415240935630-1024x429.png"/>
          <p:cNvPicPr>
            <a:picLocks noChangeAspect="1" noChangeArrowheads="1"/>
          </p:cNvPicPr>
          <p:nvPr/>
        </p:nvPicPr>
        <p:blipFill rotWithShape="1">
          <a:blip r:embed="rId2">
            <a:extLst>
              <a:ext uri="{28A0092B-C50C-407E-A947-70E740481C1C}">
                <a14:useLocalDpi xmlns:a14="http://schemas.microsoft.com/office/drawing/2010/main" val="0"/>
              </a:ext>
            </a:extLst>
          </a:blip>
          <a:srcRect r="57241"/>
          <a:stretch/>
        </p:blipFill>
        <p:spPr bwMode="auto">
          <a:xfrm>
            <a:off x="3869268" y="645991"/>
            <a:ext cx="5671547" cy="5556873"/>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p:cNvSpPr/>
          <p:nvPr/>
        </p:nvSpPr>
        <p:spPr>
          <a:xfrm>
            <a:off x="7151629" y="3271260"/>
            <a:ext cx="931653" cy="931653"/>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CA" dirty="0" smtClean="0"/>
              <a:t>Pass</a:t>
            </a:r>
            <a:endParaRPr lang="en-CA" dirty="0"/>
          </a:p>
        </p:txBody>
      </p:sp>
      <p:sp>
        <p:nvSpPr>
          <p:cNvPr id="6" name="Oval 5"/>
          <p:cNvSpPr/>
          <p:nvPr/>
        </p:nvSpPr>
        <p:spPr>
          <a:xfrm>
            <a:off x="6325477" y="4515573"/>
            <a:ext cx="931653" cy="93165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Shot</a:t>
            </a:r>
            <a:endParaRPr lang="en-CA" dirty="0"/>
          </a:p>
        </p:txBody>
      </p:sp>
      <p:cxnSp>
        <p:nvCxnSpPr>
          <p:cNvPr id="7" name="Straight Arrow Connector 6"/>
          <p:cNvCxnSpPr>
            <a:stCxn id="5" idx="4"/>
            <a:endCxn id="6" idx="7"/>
          </p:cNvCxnSpPr>
          <p:nvPr/>
        </p:nvCxnSpPr>
        <p:spPr>
          <a:xfrm flipH="1">
            <a:off x="7120693" y="4202913"/>
            <a:ext cx="496763" cy="449097"/>
          </a:xfrm>
          <a:prstGeom prst="straightConnector1">
            <a:avLst/>
          </a:prstGeom>
          <a:ln w="31750">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6" idx="2"/>
          </p:cNvCxnSpPr>
          <p:nvPr/>
        </p:nvCxnSpPr>
        <p:spPr>
          <a:xfrm flipH="1" flipV="1">
            <a:off x="5149007" y="3424426"/>
            <a:ext cx="1176470" cy="1556974"/>
          </a:xfrm>
          <a:prstGeom prst="straightConnector1">
            <a:avLst/>
          </a:prstGeom>
          <a:ln w="31750">
            <a:tailEnd type="triangle" w="lg" len="lg"/>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5773388" y="2958600"/>
            <a:ext cx="931653" cy="931653"/>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CA" dirty="0" smtClean="0"/>
              <a:t>DEF.</a:t>
            </a:r>
            <a:endParaRPr lang="en-CA" dirty="0"/>
          </a:p>
        </p:txBody>
      </p:sp>
      <p:sp>
        <p:nvSpPr>
          <p:cNvPr id="15" name="Oval 14"/>
          <p:cNvSpPr/>
          <p:nvPr/>
        </p:nvSpPr>
        <p:spPr>
          <a:xfrm>
            <a:off x="6219976" y="1604143"/>
            <a:ext cx="1037154" cy="103715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CA" dirty="0" smtClean="0"/>
              <a:t>Zach Hyman</a:t>
            </a:r>
            <a:endParaRPr lang="en-CA" dirty="0"/>
          </a:p>
        </p:txBody>
      </p:sp>
    </p:spTree>
    <p:extLst>
      <p:ext uri="{BB962C8B-B14F-4D97-AF65-F5344CB8AC3E}">
        <p14:creationId xmlns:p14="http://schemas.microsoft.com/office/powerpoint/2010/main" val="33660885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Point</a:t>
            </a:r>
            <a:br>
              <a:rPr lang="en-CA" dirty="0" smtClean="0"/>
            </a:br>
            <a:r>
              <a:rPr lang="en-CA" i="1" dirty="0" err="1" smtClean="0"/>
              <a:t>CSh</a:t>
            </a:r>
            <a:r>
              <a:rPr lang="en-CA" i="1" dirty="0" smtClean="0"/>
              <a:t>% = 1.6%</a:t>
            </a:r>
            <a:endParaRPr lang="en-CA" i="1" dirty="0"/>
          </a:p>
        </p:txBody>
      </p:sp>
      <p:sp>
        <p:nvSpPr>
          <p:cNvPr id="9" name="Content Placeholder 8"/>
          <p:cNvSpPr>
            <a:spLocks noGrp="1"/>
          </p:cNvSpPr>
          <p:nvPr>
            <p:ph idx="1"/>
          </p:nvPr>
        </p:nvSpPr>
        <p:spPr/>
        <p:txBody>
          <a:bodyPr/>
          <a:lstStyle/>
          <a:p>
            <a:endParaRPr lang="en-CA"/>
          </a:p>
        </p:txBody>
      </p:sp>
      <p:sp>
        <p:nvSpPr>
          <p:cNvPr id="10" name="Text Placeholder 9"/>
          <p:cNvSpPr>
            <a:spLocks noGrp="1"/>
          </p:cNvSpPr>
          <p:nvPr>
            <p:ph type="body" sz="half" idx="2"/>
          </p:nvPr>
        </p:nvSpPr>
        <p:spPr/>
        <p:txBody>
          <a:bodyPr>
            <a:normAutofit/>
          </a:bodyPr>
          <a:lstStyle/>
          <a:p>
            <a:r>
              <a:rPr lang="en-US" sz="2000" dirty="0"/>
              <a:t>Shots from passes within the offensive zone back to a teammate at the blue line.</a:t>
            </a:r>
            <a:endParaRPr lang="en-CA" sz="2000" dirty="0"/>
          </a:p>
        </p:txBody>
      </p:sp>
      <p:pic>
        <p:nvPicPr>
          <p:cNvPr id="4" name="Picture 2" descr="http://blog.war-on-ice.com/wp-content/uploads/2014/11/full-rink2-e1415240935630-1024x429.png"/>
          <p:cNvPicPr>
            <a:picLocks noChangeAspect="1" noChangeArrowheads="1"/>
          </p:cNvPicPr>
          <p:nvPr/>
        </p:nvPicPr>
        <p:blipFill rotWithShape="1">
          <a:blip r:embed="rId2">
            <a:extLst>
              <a:ext uri="{28A0092B-C50C-407E-A947-70E740481C1C}">
                <a14:useLocalDpi xmlns:a14="http://schemas.microsoft.com/office/drawing/2010/main" val="0"/>
              </a:ext>
            </a:extLst>
          </a:blip>
          <a:srcRect r="57241"/>
          <a:stretch/>
        </p:blipFill>
        <p:spPr bwMode="auto">
          <a:xfrm>
            <a:off x="3869268" y="645991"/>
            <a:ext cx="5671547" cy="5556873"/>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p:cNvSpPr/>
          <p:nvPr/>
        </p:nvSpPr>
        <p:spPr>
          <a:xfrm>
            <a:off x="5400106" y="1256948"/>
            <a:ext cx="931653" cy="931653"/>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CA" dirty="0" smtClean="0"/>
              <a:t>Pass</a:t>
            </a:r>
            <a:endParaRPr lang="en-CA" dirty="0"/>
          </a:p>
        </p:txBody>
      </p:sp>
      <p:sp>
        <p:nvSpPr>
          <p:cNvPr id="6" name="Oval 5"/>
          <p:cNvSpPr/>
          <p:nvPr/>
        </p:nvSpPr>
        <p:spPr>
          <a:xfrm>
            <a:off x="7862596" y="1366006"/>
            <a:ext cx="931653" cy="93165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Shot</a:t>
            </a:r>
            <a:endParaRPr lang="en-CA" dirty="0"/>
          </a:p>
        </p:txBody>
      </p:sp>
      <p:cxnSp>
        <p:nvCxnSpPr>
          <p:cNvPr id="7" name="Straight Arrow Connector 6"/>
          <p:cNvCxnSpPr>
            <a:stCxn id="5" idx="6"/>
            <a:endCxn id="6" idx="2"/>
          </p:cNvCxnSpPr>
          <p:nvPr/>
        </p:nvCxnSpPr>
        <p:spPr>
          <a:xfrm>
            <a:off x="6331759" y="1722775"/>
            <a:ext cx="1530837" cy="109058"/>
          </a:xfrm>
          <a:prstGeom prst="straightConnector1">
            <a:avLst/>
          </a:prstGeom>
          <a:ln w="31750">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6" idx="3"/>
          </p:cNvCxnSpPr>
          <p:nvPr/>
        </p:nvCxnSpPr>
        <p:spPr>
          <a:xfrm flipH="1">
            <a:off x="5105400" y="2161222"/>
            <a:ext cx="2893633" cy="1320021"/>
          </a:xfrm>
          <a:prstGeom prst="straightConnector1">
            <a:avLst/>
          </a:prstGeom>
          <a:ln w="31750">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9979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Royal Road</a:t>
            </a:r>
            <a:br>
              <a:rPr lang="en-CA" dirty="0" smtClean="0"/>
            </a:br>
            <a:r>
              <a:rPr lang="en-CA" i="1" dirty="0" err="1" smtClean="0"/>
              <a:t>CSh</a:t>
            </a:r>
            <a:r>
              <a:rPr lang="en-CA" i="1" dirty="0" smtClean="0"/>
              <a:t>% = 14.6%</a:t>
            </a:r>
            <a:endParaRPr lang="en-CA" i="1" dirty="0"/>
          </a:p>
        </p:txBody>
      </p:sp>
      <p:sp>
        <p:nvSpPr>
          <p:cNvPr id="9" name="Content Placeholder 8"/>
          <p:cNvSpPr>
            <a:spLocks noGrp="1"/>
          </p:cNvSpPr>
          <p:nvPr>
            <p:ph idx="1"/>
          </p:nvPr>
        </p:nvSpPr>
        <p:spPr/>
        <p:txBody>
          <a:bodyPr/>
          <a:lstStyle/>
          <a:p>
            <a:endParaRPr lang="en-CA"/>
          </a:p>
        </p:txBody>
      </p:sp>
      <p:sp>
        <p:nvSpPr>
          <p:cNvPr id="10" name="Text Placeholder 9"/>
          <p:cNvSpPr>
            <a:spLocks noGrp="1"/>
          </p:cNvSpPr>
          <p:nvPr>
            <p:ph type="body" sz="half" idx="2"/>
          </p:nvPr>
        </p:nvSpPr>
        <p:spPr/>
        <p:txBody>
          <a:bodyPr>
            <a:normAutofit/>
          </a:bodyPr>
          <a:lstStyle/>
          <a:p>
            <a:r>
              <a:rPr lang="en-US" sz="2000" dirty="0"/>
              <a:t>Shots from passes crossing a line from the center of one net to the other that did not meet one of the above criteria.</a:t>
            </a:r>
            <a:endParaRPr lang="en-CA" sz="2000" dirty="0"/>
          </a:p>
        </p:txBody>
      </p:sp>
      <p:pic>
        <p:nvPicPr>
          <p:cNvPr id="4" name="Picture 2" descr="http://blog.war-on-ice.com/wp-content/uploads/2014/11/full-rink2-e1415240935630-1024x429.png"/>
          <p:cNvPicPr>
            <a:picLocks noChangeAspect="1" noChangeArrowheads="1"/>
          </p:cNvPicPr>
          <p:nvPr/>
        </p:nvPicPr>
        <p:blipFill rotWithShape="1">
          <a:blip r:embed="rId3">
            <a:extLst>
              <a:ext uri="{28A0092B-C50C-407E-A947-70E740481C1C}">
                <a14:useLocalDpi xmlns:a14="http://schemas.microsoft.com/office/drawing/2010/main" val="0"/>
              </a:ext>
            </a:extLst>
          </a:blip>
          <a:srcRect r="57241"/>
          <a:stretch/>
        </p:blipFill>
        <p:spPr bwMode="auto">
          <a:xfrm>
            <a:off x="3869268" y="645991"/>
            <a:ext cx="5671547" cy="5556873"/>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p:cNvSpPr/>
          <p:nvPr/>
        </p:nvSpPr>
        <p:spPr>
          <a:xfrm>
            <a:off x="7346412" y="1599148"/>
            <a:ext cx="931653" cy="931653"/>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CA" dirty="0" smtClean="0"/>
              <a:t>Pass</a:t>
            </a:r>
            <a:endParaRPr lang="en-CA" dirty="0"/>
          </a:p>
        </p:txBody>
      </p:sp>
      <p:sp>
        <p:nvSpPr>
          <p:cNvPr id="6" name="Oval 5"/>
          <p:cNvSpPr/>
          <p:nvPr/>
        </p:nvSpPr>
        <p:spPr>
          <a:xfrm>
            <a:off x="5908885" y="3939034"/>
            <a:ext cx="931653" cy="93165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Shot</a:t>
            </a:r>
            <a:endParaRPr lang="en-CA" dirty="0"/>
          </a:p>
        </p:txBody>
      </p:sp>
      <p:cxnSp>
        <p:nvCxnSpPr>
          <p:cNvPr id="7" name="Straight Arrow Connector 6"/>
          <p:cNvCxnSpPr>
            <a:stCxn id="5" idx="3"/>
            <a:endCxn id="6" idx="7"/>
          </p:cNvCxnSpPr>
          <p:nvPr/>
        </p:nvCxnSpPr>
        <p:spPr>
          <a:xfrm flipH="1">
            <a:off x="6704101" y="2394364"/>
            <a:ext cx="778748" cy="1681107"/>
          </a:xfrm>
          <a:prstGeom prst="straightConnector1">
            <a:avLst/>
          </a:prstGeom>
          <a:ln w="31750">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6" idx="1"/>
          </p:cNvCxnSpPr>
          <p:nvPr/>
        </p:nvCxnSpPr>
        <p:spPr>
          <a:xfrm flipH="1" flipV="1">
            <a:off x="5170695" y="3360121"/>
            <a:ext cx="874627" cy="715350"/>
          </a:xfrm>
          <a:prstGeom prst="straightConnector1">
            <a:avLst/>
          </a:prstGeom>
          <a:ln w="31750">
            <a:tailEnd type="triangle" w="lg" len="lg"/>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419600" y="3409950"/>
            <a:ext cx="5467350" cy="0"/>
          </a:xfrm>
          <a:prstGeom prst="line">
            <a:avLst/>
          </a:prstGeom>
          <a:ln w="31750">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228931" y="868680"/>
            <a:ext cx="8626" cy="5120640"/>
          </a:xfrm>
          <a:prstGeom prst="line">
            <a:avLst/>
          </a:prstGeom>
          <a:ln w="31750">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156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Behind the Net</a:t>
            </a:r>
            <a:br>
              <a:rPr lang="en-CA" dirty="0" smtClean="0"/>
            </a:br>
            <a:r>
              <a:rPr lang="en-CA" i="1" dirty="0" err="1" smtClean="0"/>
              <a:t>CSh</a:t>
            </a:r>
            <a:r>
              <a:rPr lang="en-CA" i="1" dirty="0" smtClean="0"/>
              <a:t>% = 6.1%</a:t>
            </a:r>
            <a:endParaRPr lang="en-CA" i="1" dirty="0"/>
          </a:p>
        </p:txBody>
      </p:sp>
      <p:sp>
        <p:nvSpPr>
          <p:cNvPr id="9" name="Content Placeholder 8"/>
          <p:cNvSpPr>
            <a:spLocks noGrp="1"/>
          </p:cNvSpPr>
          <p:nvPr>
            <p:ph idx="1"/>
          </p:nvPr>
        </p:nvSpPr>
        <p:spPr/>
        <p:txBody>
          <a:bodyPr/>
          <a:lstStyle/>
          <a:p>
            <a:endParaRPr lang="en-CA"/>
          </a:p>
        </p:txBody>
      </p:sp>
      <p:sp>
        <p:nvSpPr>
          <p:cNvPr id="10" name="Text Placeholder 9"/>
          <p:cNvSpPr>
            <a:spLocks noGrp="1"/>
          </p:cNvSpPr>
          <p:nvPr>
            <p:ph type="body" sz="half" idx="2"/>
          </p:nvPr>
        </p:nvSpPr>
        <p:spPr/>
        <p:txBody>
          <a:bodyPr>
            <a:normAutofit/>
          </a:bodyPr>
          <a:lstStyle/>
          <a:p>
            <a:r>
              <a:rPr lang="en-US" sz="2000" dirty="0"/>
              <a:t>Shots from passes originating from behind the icing line that did not meet one of the above criteria.</a:t>
            </a:r>
            <a:endParaRPr lang="en-CA" sz="2000" dirty="0"/>
          </a:p>
        </p:txBody>
      </p:sp>
      <p:pic>
        <p:nvPicPr>
          <p:cNvPr id="4" name="Picture 2" descr="http://blog.war-on-ice.com/wp-content/uploads/2014/11/full-rink2-e1415240935630-1024x429.png"/>
          <p:cNvPicPr>
            <a:picLocks noChangeAspect="1" noChangeArrowheads="1"/>
          </p:cNvPicPr>
          <p:nvPr/>
        </p:nvPicPr>
        <p:blipFill rotWithShape="1">
          <a:blip r:embed="rId2">
            <a:extLst>
              <a:ext uri="{28A0092B-C50C-407E-A947-70E740481C1C}">
                <a14:useLocalDpi xmlns:a14="http://schemas.microsoft.com/office/drawing/2010/main" val="0"/>
              </a:ext>
            </a:extLst>
          </a:blip>
          <a:srcRect r="57241"/>
          <a:stretch/>
        </p:blipFill>
        <p:spPr bwMode="auto">
          <a:xfrm>
            <a:off x="3869268" y="645991"/>
            <a:ext cx="5671547" cy="5556873"/>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p:cNvSpPr/>
          <p:nvPr/>
        </p:nvSpPr>
        <p:spPr>
          <a:xfrm>
            <a:off x="4265411" y="1810594"/>
            <a:ext cx="931653" cy="931653"/>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CA" dirty="0" smtClean="0"/>
              <a:t>Pass</a:t>
            </a:r>
            <a:endParaRPr lang="en-CA" dirty="0"/>
          </a:p>
        </p:txBody>
      </p:sp>
      <p:sp>
        <p:nvSpPr>
          <p:cNvPr id="6" name="Oval 5"/>
          <p:cNvSpPr/>
          <p:nvPr/>
        </p:nvSpPr>
        <p:spPr>
          <a:xfrm>
            <a:off x="6626464" y="2056090"/>
            <a:ext cx="931653" cy="93165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Shot</a:t>
            </a:r>
            <a:endParaRPr lang="en-CA" dirty="0"/>
          </a:p>
        </p:txBody>
      </p:sp>
      <p:cxnSp>
        <p:nvCxnSpPr>
          <p:cNvPr id="7" name="Straight Arrow Connector 6"/>
          <p:cNvCxnSpPr>
            <a:stCxn id="5" idx="6"/>
            <a:endCxn id="6" idx="2"/>
          </p:cNvCxnSpPr>
          <p:nvPr/>
        </p:nvCxnSpPr>
        <p:spPr>
          <a:xfrm>
            <a:off x="5197064" y="2276421"/>
            <a:ext cx="1429400" cy="245496"/>
          </a:xfrm>
          <a:prstGeom prst="straightConnector1">
            <a:avLst/>
          </a:prstGeom>
          <a:ln w="31750">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6" idx="3"/>
          </p:cNvCxnSpPr>
          <p:nvPr/>
        </p:nvCxnSpPr>
        <p:spPr>
          <a:xfrm flipH="1">
            <a:off x="5095627" y="2851306"/>
            <a:ext cx="1667274" cy="602264"/>
          </a:xfrm>
          <a:prstGeom prst="straightConnector1">
            <a:avLst/>
          </a:prstGeom>
          <a:ln w="31750">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882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3985</TotalTime>
  <Words>1364</Words>
  <Application>Microsoft Office PowerPoint</Application>
  <PresentationFormat>Widescreen</PresentationFormat>
  <Paragraphs>220</Paragraphs>
  <Slides>19</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Calibri</vt:lpstr>
      <vt:lpstr>Cambria</vt:lpstr>
      <vt:lpstr>Cambria Math</vt:lpstr>
      <vt:lpstr>Corbel</vt:lpstr>
      <vt:lpstr>Times New Roman</vt:lpstr>
      <vt:lpstr>Wingdings 2</vt:lpstr>
      <vt:lpstr>Frame</vt:lpstr>
      <vt:lpstr>Defending The Pass - Evaluating Defensive Ability Using Passing Data</vt:lpstr>
      <vt:lpstr>Defence and passing</vt:lpstr>
      <vt:lpstr>The Passing Project</vt:lpstr>
      <vt:lpstr>What kind of passes were tracked?</vt:lpstr>
      <vt:lpstr>Rebounds CSh% = 13.5%</vt:lpstr>
      <vt:lpstr>Odd-Man CSh% = 16.9%</vt:lpstr>
      <vt:lpstr>Point CSh% = 1.6%</vt:lpstr>
      <vt:lpstr>Royal Road CSh% = 14.6%</vt:lpstr>
      <vt:lpstr>Behind the Net CSh% = 6.1%</vt:lpstr>
      <vt:lpstr>Center Lane CSh% = 3.8%</vt:lpstr>
      <vt:lpstr>Outer Lane CSh% = 2.9%</vt:lpstr>
      <vt:lpstr>Using passing data to evaluate defence</vt:lpstr>
      <vt:lpstr>Team Level Analysis</vt:lpstr>
      <vt:lpstr>Team Level Analysis</vt:lpstr>
      <vt:lpstr>Player Level Analysis</vt:lpstr>
      <vt:lpstr>Players People Love (Or Love To Hate)</vt:lpstr>
      <vt:lpstr>Players People Love (Or Love To Hate) II</vt:lpstr>
      <vt:lpstr>Conclusions</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Defending The Pass - Evaluating Defensive Ability in Hockey Using Passing Data</dc:title>
  <dc:creator>Matt Cane</dc:creator>
  <cp:lastModifiedBy>Michael Schuckers</cp:lastModifiedBy>
  <cp:revision>40</cp:revision>
  <dcterms:created xsi:type="dcterms:W3CDTF">2017-05-02T21:41:46Z</dcterms:created>
  <dcterms:modified xsi:type="dcterms:W3CDTF">2017-05-09T12:42:10Z</dcterms:modified>
</cp:coreProperties>
</file>