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1"/>
  </p:sldMasterIdLst>
  <p:notesMasterIdLst>
    <p:notesMasterId r:id="rId21"/>
  </p:notesMasterIdLst>
  <p:handoutMasterIdLst>
    <p:handoutMasterId r:id="rId22"/>
  </p:handoutMasterIdLst>
  <p:sldIdLst>
    <p:sldId id="256" r:id="rId2"/>
    <p:sldId id="258" r:id="rId3"/>
    <p:sldId id="257" r:id="rId4"/>
    <p:sldId id="259" r:id="rId5"/>
    <p:sldId id="260" r:id="rId6"/>
    <p:sldId id="270" r:id="rId7"/>
    <p:sldId id="271" r:id="rId8"/>
    <p:sldId id="277" r:id="rId9"/>
    <p:sldId id="276" r:id="rId10"/>
    <p:sldId id="264" r:id="rId11"/>
    <p:sldId id="278" r:id="rId12"/>
    <p:sldId id="279" r:id="rId13"/>
    <p:sldId id="272" r:id="rId14"/>
    <p:sldId id="274" r:id="rId15"/>
    <p:sldId id="263" r:id="rId16"/>
    <p:sldId id="265" r:id="rId17"/>
    <p:sldId id="280" r:id="rId18"/>
    <p:sldId id="266" r:id="rId19"/>
    <p:sldId id="267"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7E4E26"/>
    <a:srgbClr val="CA2C20"/>
    <a:srgbClr val="C6995E"/>
    <a:srgbClr val="D38351"/>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04" autoAdjust="0"/>
    <p:restoredTop sz="82616" autoAdjust="0"/>
  </p:normalViewPr>
  <p:slideViewPr>
    <p:cSldViewPr>
      <p:cViewPr varScale="1">
        <p:scale>
          <a:sx n="57" d="100"/>
          <a:sy n="57" d="100"/>
        </p:scale>
        <p:origin x="-738" y="-84"/>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E47D244C-9005-4DD2-96AF-0F3101A1E34E}" type="datetimeFigureOut">
              <a:rPr lang="en-US" smtClean="0"/>
              <a:pPr/>
              <a:t>9/20/2011</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301BA7CE-D86D-4DCC-8759-2299ED256233}" type="slidenum">
              <a:rPr lang="en-US" smtClean="0"/>
              <a:pPr/>
              <a:t>‹#›</a:t>
            </a:fld>
            <a:endParaRPr lang="en-US"/>
          </a:p>
        </p:txBody>
      </p:sp>
    </p:spTree>
    <p:extLst>
      <p:ext uri="{BB962C8B-B14F-4D97-AF65-F5344CB8AC3E}">
        <p14:creationId xmlns="" xmlns:p14="http://schemas.microsoft.com/office/powerpoint/2010/main" val="32711651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F8D7B0E3-58A0-40D5-B22F-79BAE8D944A2}" type="datetimeFigureOut">
              <a:rPr lang="en-US" smtClean="0"/>
              <a:pPr/>
              <a:t>9/20/2011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C2F9E5A9-DF44-4203-9D16-CD9C553B0944}" type="slidenum">
              <a:rPr lang="en-US" smtClean="0"/>
              <a:pPr/>
              <a:t>‹#›</a:t>
            </a:fld>
            <a:endParaRPr lang="en-US"/>
          </a:p>
        </p:txBody>
      </p:sp>
    </p:spTree>
    <p:extLst>
      <p:ext uri="{BB962C8B-B14F-4D97-AF65-F5344CB8AC3E}">
        <p14:creationId xmlns="" xmlns:p14="http://schemas.microsoft.com/office/powerpoint/2010/main" val="25083634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It is most common</a:t>
            </a:r>
            <a:r>
              <a:rPr lang="en-US" baseline="0" dirty="0" smtClean="0"/>
              <a:t> for players, and fans to not even recognize officials as normal people. This paper analyses another aspect of hockey, the side that, without it, the game would not exist as we know it today. </a:t>
            </a:r>
          </a:p>
          <a:p>
            <a:pPr defTabSz="931774">
              <a:defRPr/>
            </a:pPr>
            <a:endParaRPr lang="en-US" baseline="0" dirty="0" smtClean="0"/>
          </a:p>
          <a:p>
            <a:pPr defTabSz="931774">
              <a:defRPr/>
            </a:pPr>
            <a:endParaRPr lang="en-US" baseline="0" dirty="0" smtClean="0"/>
          </a:p>
          <a:p>
            <a:pPr defTabSz="931774">
              <a:defRPr/>
            </a:pPr>
            <a:r>
              <a:rPr lang="en-US" baseline="0" dirty="0" smtClean="0"/>
              <a:t>40 sec</a:t>
            </a:r>
            <a:endParaRPr lang="en-US" dirty="0" smtClean="0"/>
          </a:p>
        </p:txBody>
      </p:sp>
      <p:sp>
        <p:nvSpPr>
          <p:cNvPr id="4" name="Slide Number Placeholder 3"/>
          <p:cNvSpPr>
            <a:spLocks noGrp="1"/>
          </p:cNvSpPr>
          <p:nvPr>
            <p:ph type="sldNum" sz="quarter" idx="10"/>
          </p:nvPr>
        </p:nvSpPr>
        <p:spPr/>
        <p:txBody>
          <a:bodyPr/>
          <a:lstStyle/>
          <a:p>
            <a:fld id="{C2F9E5A9-DF44-4203-9D16-CD9C553B0944}" type="slidenum">
              <a:rPr lang="en-US" smtClean="0"/>
              <a:pPr/>
              <a:t>1</a:t>
            </a:fld>
            <a:endParaRPr lang="en-US"/>
          </a:p>
        </p:txBody>
      </p:sp>
    </p:spTree>
    <p:extLst>
      <p:ext uri="{BB962C8B-B14F-4D97-AF65-F5344CB8AC3E}">
        <p14:creationId xmlns="" xmlns:p14="http://schemas.microsoft.com/office/powerpoint/2010/main" val="17750775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Less</a:t>
            </a:r>
            <a:r>
              <a:rPr lang="en-US" baseline="0" dirty="0" smtClean="0"/>
              <a:t> penalties occur in overtime which is consistent with the fact that </a:t>
            </a:r>
            <a:r>
              <a:rPr lang="en-US" baseline="0" dirty="0" err="1" smtClean="0"/>
              <a:t>Gdiff</a:t>
            </a:r>
            <a:r>
              <a:rPr lang="en-US" baseline="0" dirty="0" smtClean="0"/>
              <a:t> has significant less penalties occurring when the game is tied. (The game must be tied to be in overtime). </a:t>
            </a:r>
          </a:p>
          <a:p>
            <a:endParaRPr lang="en-US" baseline="0" dirty="0" smtClean="0"/>
          </a:p>
          <a:p>
            <a:r>
              <a:rPr lang="en-US" baseline="0" dirty="0" smtClean="0"/>
              <a:t>(FIX GRAPH SO THAT IT HAS A TITLE)</a:t>
            </a:r>
          </a:p>
          <a:p>
            <a:endParaRPr lang="en-US" baseline="0" dirty="0" smtClean="0"/>
          </a:p>
          <a:p>
            <a:r>
              <a:rPr lang="en-US" baseline="0" dirty="0" smtClean="0"/>
              <a:t>How did we use </a:t>
            </a:r>
            <a:r>
              <a:rPr lang="en-US" baseline="0" dirty="0" err="1" smtClean="0"/>
              <a:t>Gdiff</a:t>
            </a:r>
            <a:r>
              <a:rPr lang="en-US" baseline="0" dirty="0" smtClean="0"/>
              <a:t> as an exponential function?</a:t>
            </a:r>
          </a:p>
          <a:p>
            <a:endParaRPr lang="en-US" baseline="0" dirty="0" smtClean="0"/>
          </a:p>
          <a:p>
            <a:r>
              <a:rPr lang="en-US" baseline="0" dirty="0" smtClean="0"/>
              <a:t>31 sec</a:t>
            </a:r>
            <a:endParaRPr lang="en-US" dirty="0"/>
          </a:p>
        </p:txBody>
      </p:sp>
      <p:sp>
        <p:nvSpPr>
          <p:cNvPr id="4" name="Slide Number Placeholder 3"/>
          <p:cNvSpPr>
            <a:spLocks noGrp="1"/>
          </p:cNvSpPr>
          <p:nvPr>
            <p:ph type="sldNum" sz="quarter" idx="10"/>
          </p:nvPr>
        </p:nvSpPr>
        <p:spPr/>
        <p:txBody>
          <a:bodyPr/>
          <a:lstStyle/>
          <a:p>
            <a:fld id="{C2F9E5A9-DF44-4203-9D16-CD9C553B0944}" type="slidenum">
              <a:rPr lang="en-US" smtClean="0"/>
              <a:pPr/>
              <a:t>10</a:t>
            </a:fld>
            <a:endParaRPr lang="en-US"/>
          </a:p>
        </p:txBody>
      </p:sp>
    </p:spTree>
    <p:extLst>
      <p:ext uri="{BB962C8B-B14F-4D97-AF65-F5344CB8AC3E}">
        <p14:creationId xmlns="" xmlns:p14="http://schemas.microsoft.com/office/powerpoint/2010/main" val="3290802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Add average</a:t>
            </a:r>
            <a:endParaRPr lang="en-US" dirty="0"/>
          </a:p>
        </p:txBody>
      </p:sp>
      <p:sp>
        <p:nvSpPr>
          <p:cNvPr id="4" name="Slide Number Placeholder 3"/>
          <p:cNvSpPr>
            <a:spLocks noGrp="1"/>
          </p:cNvSpPr>
          <p:nvPr>
            <p:ph type="sldNum" sz="quarter" idx="10"/>
          </p:nvPr>
        </p:nvSpPr>
        <p:spPr/>
        <p:txBody>
          <a:bodyPr/>
          <a:lstStyle/>
          <a:p>
            <a:fld id="{C2F9E5A9-DF44-4203-9D16-CD9C553B0944}"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Marginal rather</a:t>
            </a:r>
            <a:r>
              <a:rPr lang="en-US" baseline="0" dirty="0" smtClean="0"/>
              <a:t> than conditional probabilities</a:t>
            </a:r>
            <a:endParaRPr lang="en-US" dirty="0"/>
          </a:p>
        </p:txBody>
      </p:sp>
      <p:sp>
        <p:nvSpPr>
          <p:cNvPr id="4" name="Slide Number Placeholder 3"/>
          <p:cNvSpPr>
            <a:spLocks noGrp="1"/>
          </p:cNvSpPr>
          <p:nvPr>
            <p:ph type="sldNum" sz="quarter" idx="10"/>
          </p:nvPr>
        </p:nvSpPr>
        <p:spPr/>
        <p:txBody>
          <a:bodyPr/>
          <a:lstStyle/>
          <a:p>
            <a:fld id="{C2F9E5A9-DF44-4203-9D16-CD9C553B0944}"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Mean</a:t>
            </a:r>
            <a:r>
              <a:rPr lang="en-US" sz="1200" kern="1200" baseline="0" dirty="0" smtClean="0">
                <a:solidFill>
                  <a:schemeClr val="tx1"/>
                </a:solidFill>
                <a:effectLst/>
                <a:latin typeface="+mn-lt"/>
                <a:ea typeface="+mn-ea"/>
                <a:cs typeface="+mn-cs"/>
              </a:rPr>
              <a:t> is now 0.0395, 3.95% of events are penalties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CONSISTENT BUT WE NEED TO ACCOUNT FOR OTHER FACTORS</a:t>
            </a: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This boxplot shows the percentage that all the Referees call a penalty compared to all the events on the ice. Skewed right…</a:t>
            </a:r>
          </a:p>
          <a:p>
            <a:endParaRPr lang="en-US" dirty="0"/>
          </a:p>
        </p:txBody>
      </p:sp>
      <p:sp>
        <p:nvSpPr>
          <p:cNvPr id="4" name="Slide Number Placeholder 3"/>
          <p:cNvSpPr>
            <a:spLocks noGrp="1"/>
          </p:cNvSpPr>
          <p:nvPr>
            <p:ph type="sldNum" sz="quarter" idx="10"/>
          </p:nvPr>
        </p:nvSpPr>
        <p:spPr/>
        <p:txBody>
          <a:bodyPr/>
          <a:lstStyle/>
          <a:p>
            <a:fld id="{C2F9E5A9-DF44-4203-9D16-CD9C553B0944}" type="slidenum">
              <a:rPr lang="en-US" smtClean="0"/>
              <a:pPr/>
              <a:t>13</a:t>
            </a:fld>
            <a:endParaRPr lang="en-US"/>
          </a:p>
        </p:txBody>
      </p:sp>
    </p:spTree>
    <p:extLst>
      <p:ext uri="{BB962C8B-B14F-4D97-AF65-F5344CB8AC3E}">
        <p14:creationId xmlns="" xmlns:p14="http://schemas.microsoft.com/office/powerpoint/2010/main" val="12173875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Tampa Bay Lighting are outliers</a:t>
            </a:r>
            <a:r>
              <a:rPr lang="en-US" baseline="0" dirty="0" smtClean="0"/>
              <a:t> at 0.0543: Implies that 5.43% of their events are penalties.  Which is consistent with the NHL data!</a:t>
            </a:r>
          </a:p>
          <a:p>
            <a:endParaRPr lang="en-US" baseline="0" dirty="0" smtClean="0"/>
          </a:p>
          <a:p>
            <a:r>
              <a:rPr lang="en-US" sz="1200" kern="1200" dirty="0" smtClean="0">
                <a:solidFill>
                  <a:schemeClr val="tx1"/>
                </a:solidFill>
                <a:effectLst/>
                <a:latin typeface="+mn-lt"/>
                <a:ea typeface="+mn-ea"/>
                <a:cs typeface="+mn-cs"/>
              </a:rPr>
              <a:t>Nashville Predators</a:t>
            </a:r>
            <a:r>
              <a:rPr lang="en-US" sz="1200" kern="1200" baseline="0" dirty="0" smtClean="0">
                <a:solidFill>
                  <a:schemeClr val="tx1"/>
                </a:solidFill>
                <a:effectLst/>
                <a:latin typeface="+mn-lt"/>
                <a:ea typeface="+mn-ea"/>
                <a:cs typeface="+mn-cs"/>
              </a:rPr>
              <a:t> was second lowest with: </a:t>
            </a:r>
            <a:r>
              <a:rPr lang="en-US" sz="1200" kern="1200" dirty="0" smtClean="0">
                <a:solidFill>
                  <a:schemeClr val="tx1"/>
                </a:solidFill>
                <a:effectLst/>
                <a:latin typeface="+mn-lt"/>
                <a:ea typeface="+mn-ea"/>
                <a:cs typeface="+mn-cs"/>
              </a:rPr>
              <a:t>0.03336583  (</a:t>
            </a:r>
            <a:r>
              <a:rPr lang="en-US" sz="1200" kern="1200" dirty="0" err="1" smtClean="0">
                <a:solidFill>
                  <a:schemeClr val="tx1"/>
                </a:solidFill>
                <a:effectLst/>
                <a:latin typeface="+mn-lt"/>
                <a:ea typeface="+mn-ea"/>
                <a:cs typeface="+mn-cs"/>
              </a:rPr>
              <a:t>chicago</a:t>
            </a:r>
            <a:r>
              <a:rPr lang="en-US" sz="1200" kern="1200" dirty="0" smtClean="0">
                <a:solidFill>
                  <a:schemeClr val="tx1"/>
                </a:solidFill>
                <a:effectLst/>
                <a:latin typeface="+mn-lt"/>
                <a:ea typeface="+mn-ea"/>
                <a:cs typeface="+mn-cs"/>
              </a:rPr>
              <a:t>,</a:t>
            </a:r>
            <a:r>
              <a:rPr lang="en-US" sz="1200" kern="1200" baseline="0" dirty="0" smtClean="0">
                <a:solidFill>
                  <a:schemeClr val="tx1"/>
                </a:solidFill>
                <a:effectLst/>
                <a:latin typeface="+mn-lt"/>
                <a:ea typeface="+mn-ea"/>
                <a:cs typeface="+mn-cs"/>
              </a:rPr>
              <a:t> </a:t>
            </a:r>
            <a:r>
              <a:rPr lang="en-US" sz="1200" kern="1200" baseline="0" dirty="0" err="1" smtClean="0">
                <a:solidFill>
                  <a:schemeClr val="tx1"/>
                </a:solidFill>
                <a:effectLst/>
                <a:latin typeface="+mn-lt"/>
                <a:ea typeface="+mn-ea"/>
                <a:cs typeface="+mn-cs"/>
              </a:rPr>
              <a:t>dallas</a:t>
            </a:r>
            <a:r>
              <a:rPr lang="en-US" sz="1200" kern="1200" baseline="0" dirty="0" smtClean="0">
                <a:solidFill>
                  <a:schemeClr val="tx1"/>
                </a:solidFill>
                <a:effectLst/>
                <a:latin typeface="+mn-lt"/>
                <a:ea typeface="+mn-ea"/>
                <a:cs typeface="+mn-cs"/>
              </a:rPr>
              <a:t>, </a:t>
            </a:r>
            <a:r>
              <a:rPr lang="en-US" sz="1200" kern="1200" baseline="0" dirty="0" err="1" smtClean="0">
                <a:solidFill>
                  <a:schemeClr val="tx1"/>
                </a:solidFill>
                <a:effectLst/>
                <a:latin typeface="+mn-lt"/>
                <a:ea typeface="+mn-ea"/>
                <a:cs typeface="+mn-cs"/>
              </a:rPr>
              <a:t>detroit</a:t>
            </a:r>
            <a:r>
              <a:rPr lang="en-US" sz="1200" kern="1200" baseline="0" dirty="0" smtClean="0">
                <a:solidFill>
                  <a:schemeClr val="tx1"/>
                </a:solidFill>
                <a:effectLst/>
                <a:latin typeface="+mn-lt"/>
                <a:ea typeface="+mn-ea"/>
                <a:cs typeface="+mn-cs"/>
              </a:rPr>
              <a:t> (2</a:t>
            </a:r>
            <a:r>
              <a:rPr lang="en-US" sz="1200" kern="1200" baseline="30000" dirty="0" smtClean="0">
                <a:solidFill>
                  <a:schemeClr val="tx1"/>
                </a:solidFill>
                <a:effectLst/>
                <a:latin typeface="+mn-lt"/>
                <a:ea typeface="+mn-ea"/>
                <a:cs typeface="+mn-cs"/>
              </a:rPr>
              <a:t>nd</a:t>
            </a:r>
            <a:r>
              <a:rPr lang="en-US" sz="1200" kern="1200" baseline="0" dirty="0" smtClean="0">
                <a:solidFill>
                  <a:schemeClr val="tx1"/>
                </a:solidFill>
                <a:effectLst/>
                <a:latin typeface="+mn-lt"/>
                <a:ea typeface="+mn-ea"/>
                <a:cs typeface="+mn-cs"/>
              </a:rPr>
              <a:t> least PIM) were the only ones lower) </a:t>
            </a:r>
            <a:endParaRPr lang="en-US" dirty="0"/>
          </a:p>
        </p:txBody>
      </p:sp>
      <p:sp>
        <p:nvSpPr>
          <p:cNvPr id="4" name="Slide Number Placeholder 3"/>
          <p:cNvSpPr>
            <a:spLocks noGrp="1"/>
          </p:cNvSpPr>
          <p:nvPr>
            <p:ph type="sldNum" sz="quarter" idx="10"/>
          </p:nvPr>
        </p:nvSpPr>
        <p:spPr/>
        <p:txBody>
          <a:bodyPr/>
          <a:lstStyle/>
          <a:p>
            <a:fld id="{C2F9E5A9-DF44-4203-9D16-CD9C553B0944}" type="slidenum">
              <a:rPr lang="en-US" smtClean="0"/>
              <a:pPr/>
              <a:t>14</a:t>
            </a:fld>
            <a:endParaRPr lang="en-US"/>
          </a:p>
        </p:txBody>
      </p:sp>
    </p:spTree>
    <p:extLst>
      <p:ext uri="{BB962C8B-B14F-4D97-AF65-F5344CB8AC3E}">
        <p14:creationId xmlns="" xmlns:p14="http://schemas.microsoft.com/office/powerpoint/2010/main" val="32782189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smtClean="0"/>
          </a:p>
          <a:p>
            <a:endParaRPr lang="en-US" dirty="0" smtClean="0"/>
          </a:p>
          <a:p>
            <a:r>
              <a:rPr lang="en-US" dirty="0" smtClean="0"/>
              <a:t>Referees: each referee and linesman were a predictor</a:t>
            </a:r>
            <a:r>
              <a:rPr lang="en-US" baseline="0" dirty="0" smtClean="0"/>
              <a:t> variable</a:t>
            </a:r>
          </a:p>
          <a:p>
            <a:r>
              <a:rPr lang="en-US" baseline="0" dirty="0" smtClean="0"/>
              <a:t>Abs Goal Differential: the absolute value of the difference in goals of a particular game</a:t>
            </a:r>
          </a:p>
          <a:p>
            <a:r>
              <a:rPr lang="en-US" baseline="0" dirty="0" smtClean="0"/>
              <a:t>Penalty for team: Which team drew the penalty</a:t>
            </a:r>
          </a:p>
          <a:p>
            <a:r>
              <a:rPr lang="en-US" baseline="0" dirty="0" smtClean="0"/>
              <a:t>Period: includes the 2,3, 4 (overtime).</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C2F9E5A9-DF44-4203-9D16-CD9C553B0944}" type="slidenum">
              <a:rPr lang="en-US" smtClean="0"/>
              <a:pPr/>
              <a:t>15</a:t>
            </a:fld>
            <a:endParaRPr lang="en-US"/>
          </a:p>
        </p:txBody>
      </p:sp>
    </p:spTree>
    <p:extLst>
      <p:ext uri="{BB962C8B-B14F-4D97-AF65-F5344CB8AC3E}">
        <p14:creationId xmlns="" xmlns:p14="http://schemas.microsoft.com/office/powerpoint/2010/main" val="25018022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TALK ABOUT 0.001 (Multiplicity Problem)</a:t>
            </a:r>
          </a:p>
          <a:p>
            <a:endParaRPr lang="en-US" sz="1200" dirty="0" smtClean="0"/>
          </a:p>
          <a:p>
            <a:r>
              <a:rPr lang="en-US" sz="1200" dirty="0" smtClean="0"/>
              <a:t>All</a:t>
            </a:r>
            <a:r>
              <a:rPr lang="en-US" sz="1200" baseline="0" dirty="0" smtClean="0"/>
              <a:t> significant predictors are within 2 </a:t>
            </a:r>
            <a:r>
              <a:rPr lang="en-US" sz="1200" baseline="0" dirty="0" err="1" smtClean="0"/>
              <a:t>sd</a:t>
            </a:r>
            <a:r>
              <a:rPr lang="en-US" sz="1200" baseline="0" dirty="0" smtClean="0"/>
              <a:t> of each other</a:t>
            </a:r>
            <a:endParaRPr lang="en-US" sz="1200" dirty="0" smtClean="0"/>
          </a:p>
          <a:p>
            <a:endParaRPr lang="en-US" dirty="0" smtClean="0"/>
          </a:p>
          <a:p>
            <a:r>
              <a:rPr lang="en-US" dirty="0" smtClean="0"/>
              <a:t>For each </a:t>
            </a:r>
            <a:r>
              <a:rPr lang="en-US" dirty="0" err="1" smtClean="0"/>
              <a:t>dopr</a:t>
            </a:r>
            <a:r>
              <a:rPr lang="en-US" dirty="0" smtClean="0"/>
              <a:t> in abs </a:t>
            </a:r>
            <a:r>
              <a:rPr lang="en-US" dirty="0" err="1" smtClean="0"/>
              <a:t>val</a:t>
            </a:r>
            <a:r>
              <a:rPr lang="en-US" dirty="0" smtClean="0"/>
              <a:t> GD </a:t>
            </a:r>
            <a:r>
              <a:rPr lang="en-US" dirty="0" err="1" smtClean="0"/>
              <a:t>taowards</a:t>
            </a:r>
            <a:r>
              <a:rPr lang="en-US" dirty="0" smtClean="0"/>
              <a:t> zero,</a:t>
            </a:r>
            <a:r>
              <a:rPr lang="en-US" baseline="0" dirty="0" smtClean="0"/>
              <a:t> the odds of a </a:t>
            </a:r>
            <a:r>
              <a:rPr lang="en-US" baseline="0" dirty="0" err="1" smtClean="0"/>
              <a:t>penaltiy</a:t>
            </a:r>
            <a:r>
              <a:rPr lang="en-US" baseline="0" dirty="0" smtClean="0"/>
              <a:t> being </a:t>
            </a:r>
            <a:r>
              <a:rPr lang="en-US" baseline="0" dirty="0" err="1" smtClean="0"/>
              <a:t>calledrops</a:t>
            </a:r>
            <a:r>
              <a:rPr lang="en-US" baseline="0" dirty="0" smtClean="0"/>
              <a:t> by 12%.  The odds of a </a:t>
            </a:r>
            <a:r>
              <a:rPr lang="en-US" baseline="0" dirty="0" err="1" smtClean="0"/>
              <a:t>penaltiey</a:t>
            </a:r>
            <a:r>
              <a:rPr lang="en-US" baseline="0" dirty="0" smtClean="0"/>
              <a:t> being called in the 3</a:t>
            </a:r>
            <a:r>
              <a:rPr lang="en-US" baseline="30000" dirty="0" smtClean="0"/>
              <a:t>rd</a:t>
            </a:r>
            <a:r>
              <a:rPr lang="en-US" baseline="0" dirty="0" smtClean="0"/>
              <a:t> period is 82% of what it is in the 1</a:t>
            </a:r>
            <a:r>
              <a:rPr lang="en-US" baseline="30000" dirty="0" smtClean="0"/>
              <a:t>st</a:t>
            </a:r>
            <a:r>
              <a:rPr lang="en-US" baseline="0" dirty="0" smtClean="0"/>
              <a:t> or 2</a:t>
            </a:r>
            <a:r>
              <a:rPr lang="en-US" baseline="30000" dirty="0" smtClean="0"/>
              <a:t>nd</a:t>
            </a:r>
            <a:r>
              <a:rPr lang="en-US" baseline="0" dirty="0" smtClean="0"/>
              <a:t> period. </a:t>
            </a:r>
            <a:endParaRPr lang="en-US" dirty="0" smtClean="0"/>
          </a:p>
          <a:p>
            <a:r>
              <a:rPr lang="en-US" dirty="0" smtClean="0"/>
              <a:t>R returns the beta predictors</a:t>
            </a:r>
            <a:r>
              <a:rPr lang="en-US" baseline="0" dirty="0" smtClean="0"/>
              <a:t> in terms of log odds. (have to e the equation to get a probability)</a:t>
            </a:r>
          </a:p>
          <a:p>
            <a:endParaRPr lang="en-US" baseline="0" dirty="0" smtClean="0"/>
          </a:p>
          <a:p>
            <a:r>
              <a:rPr lang="en-US" baseline="0" dirty="0" smtClean="0"/>
              <a:t>The predictor coefficients implies that the log odds of that predictor in estimating whether a penalty will occur. </a:t>
            </a:r>
            <a:endParaRPr lang="en-US" dirty="0"/>
          </a:p>
        </p:txBody>
      </p:sp>
      <p:sp>
        <p:nvSpPr>
          <p:cNvPr id="4" name="Slide Number Placeholder 3"/>
          <p:cNvSpPr>
            <a:spLocks noGrp="1"/>
          </p:cNvSpPr>
          <p:nvPr>
            <p:ph type="sldNum" sz="quarter" idx="10"/>
          </p:nvPr>
        </p:nvSpPr>
        <p:spPr/>
        <p:txBody>
          <a:bodyPr/>
          <a:lstStyle/>
          <a:p>
            <a:fld id="{C2F9E5A9-DF44-4203-9D16-CD9C553B0944}" type="slidenum">
              <a:rPr lang="en-US" smtClean="0"/>
              <a:pPr/>
              <a:t>16</a:t>
            </a:fld>
            <a:endParaRPr lang="en-US"/>
          </a:p>
        </p:txBody>
      </p:sp>
    </p:spTree>
    <p:extLst>
      <p:ext uri="{BB962C8B-B14F-4D97-AF65-F5344CB8AC3E}">
        <p14:creationId xmlns="" xmlns:p14="http://schemas.microsoft.com/office/powerpoint/2010/main" val="1249165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 min</a:t>
            </a:r>
            <a:endParaRPr lang="en-US" dirty="0"/>
          </a:p>
        </p:txBody>
      </p:sp>
      <p:sp>
        <p:nvSpPr>
          <p:cNvPr id="4" name="Slide Number Placeholder 3"/>
          <p:cNvSpPr>
            <a:spLocks noGrp="1"/>
          </p:cNvSpPr>
          <p:nvPr>
            <p:ph type="sldNum" sz="quarter" idx="10"/>
          </p:nvPr>
        </p:nvSpPr>
        <p:spPr/>
        <p:txBody>
          <a:bodyPr/>
          <a:lstStyle/>
          <a:p>
            <a:fld id="{C2F9E5A9-DF44-4203-9D16-CD9C553B0944}" type="slidenum">
              <a:rPr lang="en-US" smtClean="0"/>
              <a:pPr/>
              <a:t>18</a:t>
            </a:fld>
            <a:endParaRPr lang="en-US"/>
          </a:p>
        </p:txBody>
      </p:sp>
    </p:spTree>
    <p:extLst>
      <p:ext uri="{BB962C8B-B14F-4D97-AF65-F5344CB8AC3E}">
        <p14:creationId xmlns="" xmlns:p14="http://schemas.microsoft.com/office/powerpoint/2010/main" val="40156692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How good is this model? </a:t>
            </a:r>
            <a:r>
              <a:rPr lang="en-US" baseline="0" dirty="0" smtClean="0"/>
              <a:t>How many of these 110 predictor variables are necessary? How many can we omit? Should we be adding a spatial aspect to find out where on the ice the penalty occurred?</a:t>
            </a:r>
            <a:endParaRPr lang="en-US" dirty="0" smtClean="0"/>
          </a:p>
          <a:p>
            <a:endParaRPr lang="en-US" dirty="0" smtClean="0"/>
          </a:p>
          <a:p>
            <a:endParaRPr lang="en-US" dirty="0" smtClean="0"/>
          </a:p>
          <a:p>
            <a:r>
              <a:rPr lang="en-US" dirty="0" err="1" smtClean="0"/>
              <a:t>Baises</a:t>
            </a:r>
            <a:r>
              <a:rPr lang="en-US" dirty="0" smtClean="0"/>
              <a:t> against specific players? Does</a:t>
            </a:r>
            <a:r>
              <a:rPr lang="en-US" baseline="0" dirty="0" smtClean="0"/>
              <a:t> one referee call more or less penalties against a specific player in relation to their normal rate of calling penalties?</a:t>
            </a:r>
          </a:p>
          <a:p>
            <a:endParaRPr lang="en-US" baseline="0" dirty="0" smtClean="0"/>
          </a:p>
          <a:p>
            <a:r>
              <a:rPr lang="en-US" baseline="0" dirty="0" smtClean="0"/>
              <a:t>Isa there logistic evidence that  one referee calls more hooking calls than another?</a:t>
            </a:r>
          </a:p>
          <a:p>
            <a:endParaRPr lang="en-US" baseline="0" dirty="0" smtClean="0"/>
          </a:p>
          <a:p>
            <a:endParaRPr lang="en-US" baseline="0" dirty="0" smtClean="0"/>
          </a:p>
          <a:p>
            <a:r>
              <a:rPr lang="en-US" baseline="0" dirty="0" smtClean="0"/>
              <a:t>Do the penalties occur more often in front of the net, neutral zone, while a player is back-checking, etc. where is the highest rate of penalties being called?</a:t>
            </a:r>
            <a:endParaRPr lang="en-US" dirty="0"/>
          </a:p>
        </p:txBody>
      </p:sp>
      <p:sp>
        <p:nvSpPr>
          <p:cNvPr id="4" name="Slide Number Placeholder 3"/>
          <p:cNvSpPr>
            <a:spLocks noGrp="1"/>
          </p:cNvSpPr>
          <p:nvPr>
            <p:ph type="sldNum" sz="quarter" idx="10"/>
          </p:nvPr>
        </p:nvSpPr>
        <p:spPr/>
        <p:txBody>
          <a:bodyPr/>
          <a:lstStyle/>
          <a:p>
            <a:fld id="{C2F9E5A9-DF44-4203-9D16-CD9C553B0944}" type="slidenum">
              <a:rPr lang="en-US" smtClean="0"/>
              <a:pPr/>
              <a:t>19</a:t>
            </a:fld>
            <a:endParaRPr lang="en-US"/>
          </a:p>
        </p:txBody>
      </p:sp>
    </p:spTree>
    <p:extLst>
      <p:ext uri="{BB962C8B-B14F-4D97-AF65-F5344CB8AC3E}">
        <p14:creationId xmlns="" xmlns:p14="http://schemas.microsoft.com/office/powerpoint/2010/main" val="7350586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smtClean="0"/>
          </a:p>
          <a:p>
            <a:r>
              <a:rPr lang="en-US" dirty="0" smtClean="0"/>
              <a:t>Penalties</a:t>
            </a:r>
            <a:r>
              <a:rPr lang="en-US" baseline="0" dirty="0" smtClean="0"/>
              <a:t> play a large aspect in the game of hockey such that when a team draws a penalty, the probability of the other team scoring increases significantly. Look at slide…in 2009..tampa </a:t>
            </a:r>
            <a:r>
              <a:rPr lang="en-US" baseline="0" dirty="0" err="1" smtClean="0"/>
              <a:t>blahh</a:t>
            </a:r>
            <a:r>
              <a:rPr lang="en-US" baseline="0" dirty="0" smtClean="0"/>
              <a:t> </a:t>
            </a:r>
            <a:r>
              <a:rPr lang="en-US" baseline="0" dirty="0" err="1" smtClean="0"/>
              <a:t>blah..whereas</a:t>
            </a:r>
            <a:r>
              <a:rPr lang="en-US" baseline="0" dirty="0" smtClean="0"/>
              <a:t> </a:t>
            </a:r>
            <a:r>
              <a:rPr lang="en-US" baseline="0" dirty="0" err="1" smtClean="0"/>
              <a:t>nashville</a:t>
            </a:r>
            <a:r>
              <a:rPr lang="en-US" baseline="0" dirty="0" smtClean="0"/>
              <a:t> blah </a:t>
            </a:r>
            <a:r>
              <a:rPr lang="en-US" baseline="0" dirty="0" err="1" smtClean="0"/>
              <a:t>blah</a:t>
            </a:r>
            <a:r>
              <a:rPr lang="en-US" baseline="0" dirty="0" smtClean="0"/>
              <a:t> had 698 min.</a:t>
            </a:r>
          </a:p>
          <a:p>
            <a:endParaRPr lang="en-US" baseline="0" dirty="0" smtClean="0"/>
          </a:p>
          <a:p>
            <a:r>
              <a:rPr lang="en-US" baseline="0" dirty="0" smtClean="0"/>
              <a:t>With this data, The Predators finished with 20 more points in the regular season finishing in 10</a:t>
            </a:r>
            <a:r>
              <a:rPr lang="en-US" baseline="30000" dirty="0" smtClean="0"/>
              <a:t>th</a:t>
            </a:r>
            <a:r>
              <a:rPr lang="en-US" baseline="0" dirty="0" smtClean="0"/>
              <a:t> place overall (7ths place in the western conference clinching them a playoff spot with 100pts, where whereas Tampa with only 80 points finished in 25</a:t>
            </a:r>
            <a:r>
              <a:rPr lang="en-US" baseline="30000" dirty="0" smtClean="0"/>
              <a:t>th </a:t>
            </a:r>
            <a:r>
              <a:rPr lang="en-US" baseline="0" dirty="0" smtClean="0"/>
              <a:t> place overall (12</a:t>
            </a:r>
            <a:r>
              <a:rPr lang="en-US" baseline="30000" dirty="0" smtClean="0"/>
              <a:t>th</a:t>
            </a:r>
            <a:r>
              <a:rPr lang="en-US" baseline="0" dirty="0" smtClean="0"/>
              <a:t> in the eastern conference). </a:t>
            </a:r>
            <a:endParaRPr lang="en-US" dirty="0" smtClean="0"/>
          </a:p>
          <a:p>
            <a:endParaRPr lang="en-US" dirty="0" smtClean="0"/>
          </a:p>
          <a:p>
            <a:r>
              <a:rPr lang="en-US" dirty="0" smtClean="0"/>
              <a:t>Hence why </a:t>
            </a:r>
          </a:p>
          <a:p>
            <a:endParaRPr lang="en-US" dirty="0" smtClean="0"/>
          </a:p>
          <a:p>
            <a:r>
              <a:rPr lang="en-US" dirty="0" smtClean="0"/>
              <a:t>2 linesmen, 2 referees</a:t>
            </a:r>
          </a:p>
          <a:p>
            <a:endParaRPr lang="en-US" dirty="0" smtClean="0"/>
          </a:p>
          <a:p>
            <a:r>
              <a:rPr lang="en-US" dirty="0" smtClean="0"/>
              <a:t>Linesmen: are responsible for watching for violations</a:t>
            </a:r>
            <a:r>
              <a:rPr lang="en-US" baseline="0" dirty="0" smtClean="0"/>
              <a:t> at the blue/red lines such as icing, and offside. They also do </a:t>
            </a:r>
            <a:r>
              <a:rPr lang="en-US" baseline="0" dirty="0" err="1" smtClean="0"/>
              <a:t>faceoffs</a:t>
            </a:r>
            <a:r>
              <a:rPr lang="en-US" baseline="0" dirty="0" smtClean="0"/>
              <a:t>, and are the most involved in breaking up fights.</a:t>
            </a:r>
          </a:p>
          <a:p>
            <a:endParaRPr lang="en-US" baseline="0" dirty="0" smtClean="0"/>
          </a:p>
          <a:p>
            <a:r>
              <a:rPr lang="en-US" baseline="0" dirty="0" smtClean="0"/>
              <a:t>Referees: wear the orange armbands, they call the penalties and some </a:t>
            </a:r>
            <a:r>
              <a:rPr lang="en-US" baseline="0" dirty="0" err="1" smtClean="0"/>
              <a:t>faceoffs</a:t>
            </a:r>
            <a:r>
              <a:rPr lang="en-US" baseline="0" dirty="0" smtClean="0"/>
              <a:t>. as seen above. This is Wes McCauley who is one of the referees in our model. </a:t>
            </a:r>
          </a:p>
          <a:p>
            <a:endParaRPr lang="en-US" baseline="0" dirty="0" smtClean="0"/>
          </a:p>
          <a:p>
            <a:r>
              <a:rPr lang="en-US" baseline="0" dirty="0" smtClean="0"/>
              <a:t>1 min</a:t>
            </a:r>
            <a:endParaRPr lang="en-US" dirty="0"/>
          </a:p>
        </p:txBody>
      </p:sp>
      <p:sp>
        <p:nvSpPr>
          <p:cNvPr id="4" name="Slide Number Placeholder 3"/>
          <p:cNvSpPr>
            <a:spLocks noGrp="1"/>
          </p:cNvSpPr>
          <p:nvPr>
            <p:ph type="sldNum" sz="quarter" idx="10"/>
          </p:nvPr>
        </p:nvSpPr>
        <p:spPr/>
        <p:txBody>
          <a:bodyPr/>
          <a:lstStyle/>
          <a:p>
            <a:fld id="{C2F9E5A9-DF44-4203-9D16-CD9C553B0944}" type="slidenum">
              <a:rPr lang="en-US" smtClean="0"/>
              <a:pPr/>
              <a:t>2</a:t>
            </a:fld>
            <a:endParaRPr lang="en-US"/>
          </a:p>
        </p:txBody>
      </p:sp>
    </p:spTree>
    <p:extLst>
      <p:ext uri="{BB962C8B-B14F-4D97-AF65-F5344CB8AC3E}">
        <p14:creationId xmlns="" xmlns:p14="http://schemas.microsoft.com/office/powerpoint/2010/main" val="32287946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LOSE</a:t>
            </a:r>
            <a:r>
              <a:rPr lang="en-US" baseline="0" dirty="0" smtClean="0"/>
              <a:t> PLAYER FOR LENGTH OF TIME</a:t>
            </a:r>
            <a:endParaRPr lang="en-US" dirty="0" smtClean="0"/>
          </a:p>
          <a:p>
            <a:r>
              <a:rPr lang="en-US" dirty="0" smtClean="0"/>
              <a:t>…Based on which referees are</a:t>
            </a:r>
            <a:r>
              <a:rPr lang="en-US" baseline="0" dirty="0" smtClean="0"/>
              <a:t> on the ice</a:t>
            </a:r>
          </a:p>
          <a:p>
            <a:endParaRPr lang="en-US" baseline="0" dirty="0" smtClean="0"/>
          </a:p>
          <a:p>
            <a:endParaRPr lang="en-US" baseline="0" dirty="0" smtClean="0"/>
          </a:p>
          <a:p>
            <a:r>
              <a:rPr lang="en-US" baseline="0" dirty="0" smtClean="0"/>
              <a:t>1:15min</a:t>
            </a:r>
          </a:p>
          <a:p>
            <a:endParaRPr lang="en-US" baseline="0" dirty="0" smtClean="0"/>
          </a:p>
          <a:p>
            <a:r>
              <a:rPr lang="en-US" baseline="0" dirty="0" smtClean="0"/>
              <a:t>Level</a:t>
            </a:r>
          </a:p>
          <a:p>
            <a:r>
              <a:rPr lang="en-US" baseline="0" dirty="0" smtClean="0"/>
              <a:t>Penalty (min)</a:t>
            </a:r>
            <a:endParaRPr lang="en-US" dirty="0"/>
          </a:p>
        </p:txBody>
      </p:sp>
      <p:sp>
        <p:nvSpPr>
          <p:cNvPr id="4" name="Slide Number Placeholder 3"/>
          <p:cNvSpPr>
            <a:spLocks noGrp="1"/>
          </p:cNvSpPr>
          <p:nvPr>
            <p:ph type="sldNum" sz="quarter" idx="10"/>
          </p:nvPr>
        </p:nvSpPr>
        <p:spPr/>
        <p:txBody>
          <a:bodyPr/>
          <a:lstStyle/>
          <a:p>
            <a:fld id="{C2F9E5A9-DF44-4203-9D16-CD9C553B0944}" type="slidenum">
              <a:rPr lang="en-US" smtClean="0"/>
              <a:pPr/>
              <a:t>3</a:t>
            </a:fld>
            <a:endParaRPr lang="en-US"/>
          </a:p>
        </p:txBody>
      </p:sp>
    </p:spTree>
    <p:extLst>
      <p:ext uri="{BB962C8B-B14F-4D97-AF65-F5344CB8AC3E}">
        <p14:creationId xmlns="" xmlns:p14="http://schemas.microsoft.com/office/powerpoint/2010/main" val="33200000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20</a:t>
            </a:r>
            <a:r>
              <a:rPr lang="en-US" baseline="0" dirty="0" smtClean="0"/>
              <a:t> seconds</a:t>
            </a:r>
          </a:p>
          <a:p>
            <a:r>
              <a:rPr lang="en-US" baseline="0" dirty="0" smtClean="0"/>
              <a:t>NEW STUFF</a:t>
            </a:r>
            <a:endParaRPr lang="en-US" dirty="0"/>
          </a:p>
        </p:txBody>
      </p:sp>
      <p:sp>
        <p:nvSpPr>
          <p:cNvPr id="4" name="Slide Number Placeholder 3"/>
          <p:cNvSpPr>
            <a:spLocks noGrp="1"/>
          </p:cNvSpPr>
          <p:nvPr>
            <p:ph type="sldNum" sz="quarter" idx="10"/>
          </p:nvPr>
        </p:nvSpPr>
        <p:spPr/>
        <p:txBody>
          <a:bodyPr/>
          <a:lstStyle/>
          <a:p>
            <a:fld id="{C2F9E5A9-DF44-4203-9D16-CD9C553B0944}" type="slidenum">
              <a:rPr lang="en-US" smtClean="0"/>
              <a:pPr/>
              <a:t>4</a:t>
            </a:fld>
            <a:endParaRPr lang="en-US"/>
          </a:p>
        </p:txBody>
      </p:sp>
    </p:spTree>
    <p:extLst>
      <p:ext uri="{BB962C8B-B14F-4D97-AF65-F5344CB8AC3E}">
        <p14:creationId xmlns="" xmlns:p14="http://schemas.microsoft.com/office/powerpoint/2010/main" val="1135299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1min 11 sec</a:t>
            </a:r>
          </a:p>
          <a:p>
            <a:endParaRPr lang="en-US" dirty="0" smtClean="0"/>
          </a:p>
          <a:p>
            <a:endParaRPr lang="en-US" dirty="0" smtClean="0"/>
          </a:p>
          <a:p>
            <a:r>
              <a:rPr lang="en-US" dirty="0" smtClean="0"/>
              <a:t>There were a total of  310,421</a:t>
            </a:r>
            <a:r>
              <a:rPr lang="en-US" baseline="0" dirty="0" smtClean="0"/>
              <a:t> </a:t>
            </a:r>
            <a:r>
              <a:rPr lang="en-US" dirty="0" smtClean="0"/>
              <a:t> events that occurred</a:t>
            </a:r>
            <a:r>
              <a:rPr lang="en-US" baseline="0" dirty="0" smtClean="0"/>
              <a:t> on the ice, 12336 of those were penalties. An event is characterized as: shot, block, penalty, face off etc. </a:t>
            </a:r>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Talk about them within the model and determine whether they are significant or not. </a:t>
            </a:r>
            <a:endParaRPr lang="en-US" dirty="0"/>
          </a:p>
        </p:txBody>
      </p:sp>
      <p:sp>
        <p:nvSpPr>
          <p:cNvPr id="4" name="Slide Number Placeholder 3"/>
          <p:cNvSpPr>
            <a:spLocks noGrp="1"/>
          </p:cNvSpPr>
          <p:nvPr>
            <p:ph type="sldNum" sz="quarter" idx="10"/>
          </p:nvPr>
        </p:nvSpPr>
        <p:spPr/>
        <p:txBody>
          <a:bodyPr/>
          <a:lstStyle/>
          <a:p>
            <a:fld id="{C2F9E5A9-DF44-4203-9D16-CD9C553B0944}" type="slidenum">
              <a:rPr lang="en-US" smtClean="0"/>
              <a:pPr/>
              <a:t>5</a:t>
            </a:fld>
            <a:endParaRPr lang="en-US"/>
          </a:p>
        </p:txBody>
      </p:sp>
    </p:spTree>
    <p:extLst>
      <p:ext uri="{BB962C8B-B14F-4D97-AF65-F5344CB8AC3E}">
        <p14:creationId xmlns="" xmlns:p14="http://schemas.microsoft.com/office/powerpoint/2010/main" val="2525639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TAKE</a:t>
            </a:r>
            <a:r>
              <a:rPr lang="en-US" baseline="0" dirty="0" smtClean="0"/>
              <a:t> YOUR TIME</a:t>
            </a:r>
            <a:endParaRPr lang="en-US" dirty="0"/>
          </a:p>
        </p:txBody>
      </p:sp>
      <p:sp>
        <p:nvSpPr>
          <p:cNvPr id="4" name="Slide Number Placeholder 3"/>
          <p:cNvSpPr>
            <a:spLocks noGrp="1"/>
          </p:cNvSpPr>
          <p:nvPr>
            <p:ph type="sldNum" sz="quarter" idx="10"/>
          </p:nvPr>
        </p:nvSpPr>
        <p:spPr/>
        <p:txBody>
          <a:bodyPr/>
          <a:lstStyle/>
          <a:p>
            <a:fld id="{C2F9E5A9-DF44-4203-9D16-CD9C553B0944}"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Given these models, we want to</a:t>
            </a:r>
            <a:r>
              <a:rPr lang="en-US" baseline="0" dirty="0" smtClean="0"/>
              <a:t> use a single model to find how often a penalty occurs given these predictors. </a:t>
            </a:r>
            <a:endParaRPr lang="en-US" dirty="0"/>
          </a:p>
        </p:txBody>
      </p:sp>
      <p:sp>
        <p:nvSpPr>
          <p:cNvPr id="4" name="Slide Number Placeholder 3"/>
          <p:cNvSpPr>
            <a:spLocks noGrp="1"/>
          </p:cNvSpPr>
          <p:nvPr>
            <p:ph type="sldNum" sz="quarter" idx="10"/>
          </p:nvPr>
        </p:nvSpPr>
        <p:spPr/>
        <p:txBody>
          <a:bodyPr/>
          <a:lstStyle/>
          <a:p>
            <a:fld id="{C2F9E5A9-DF44-4203-9D16-CD9C553B0944}" type="slidenum">
              <a:rPr lang="en-US" smtClean="0"/>
              <a:pPr/>
              <a:t>7</a:t>
            </a:fld>
            <a:endParaRPr lang="en-US"/>
          </a:p>
        </p:txBody>
      </p:sp>
    </p:spTree>
    <p:extLst>
      <p:ext uri="{BB962C8B-B14F-4D97-AF65-F5344CB8AC3E}">
        <p14:creationId xmlns="" xmlns:p14="http://schemas.microsoft.com/office/powerpoint/2010/main" val="36223159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2F9E5A9-DF44-4203-9D16-CD9C553B0944}"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Less</a:t>
            </a:r>
            <a:r>
              <a:rPr lang="en-US" baseline="0" dirty="0" smtClean="0"/>
              <a:t> penalties occur in overtime which is consistent with the fact that </a:t>
            </a:r>
            <a:r>
              <a:rPr lang="en-US" baseline="0" dirty="0" err="1" smtClean="0"/>
              <a:t>Gdiff</a:t>
            </a:r>
            <a:r>
              <a:rPr lang="en-US" baseline="0" dirty="0" smtClean="0"/>
              <a:t> has significant less penalties occurring when the game is tied. (The game must be tied to be in overtime). </a:t>
            </a:r>
          </a:p>
          <a:p>
            <a:endParaRPr lang="en-US" baseline="0" dirty="0" smtClean="0"/>
          </a:p>
          <a:p>
            <a:r>
              <a:rPr lang="en-US" baseline="0" dirty="0" smtClean="0"/>
              <a:t>(FIX GRAPH SO THAT IT HAS A TITLE)</a:t>
            </a:r>
          </a:p>
          <a:p>
            <a:endParaRPr lang="en-US" baseline="0" dirty="0" smtClean="0"/>
          </a:p>
          <a:p>
            <a:r>
              <a:rPr lang="en-US" baseline="0" dirty="0" smtClean="0"/>
              <a:t>How did we use </a:t>
            </a:r>
            <a:r>
              <a:rPr lang="en-US" baseline="0" dirty="0" err="1" smtClean="0"/>
              <a:t>Gdiff</a:t>
            </a:r>
            <a:r>
              <a:rPr lang="en-US" baseline="0" dirty="0" smtClean="0"/>
              <a:t> as an exponential function?</a:t>
            </a:r>
          </a:p>
          <a:p>
            <a:endParaRPr lang="en-US" baseline="0" dirty="0" smtClean="0"/>
          </a:p>
          <a:p>
            <a:r>
              <a:rPr lang="en-US" baseline="0" dirty="0" smtClean="0"/>
              <a:t>31 sec</a:t>
            </a:r>
            <a:endParaRPr lang="en-US" dirty="0"/>
          </a:p>
        </p:txBody>
      </p:sp>
      <p:sp>
        <p:nvSpPr>
          <p:cNvPr id="4" name="Slide Number Placeholder 3"/>
          <p:cNvSpPr>
            <a:spLocks noGrp="1"/>
          </p:cNvSpPr>
          <p:nvPr>
            <p:ph type="sldNum" sz="quarter" idx="10"/>
          </p:nvPr>
        </p:nvSpPr>
        <p:spPr/>
        <p:txBody>
          <a:bodyPr/>
          <a:lstStyle/>
          <a:p>
            <a:fld id="{C2F9E5A9-DF44-4203-9D16-CD9C553B0944}" type="slidenum">
              <a:rPr lang="en-US" smtClean="0"/>
              <a:pPr/>
              <a:t>9</a:t>
            </a:fld>
            <a:endParaRPr lang="en-US"/>
          </a:p>
        </p:txBody>
      </p:sp>
    </p:spTree>
    <p:extLst>
      <p:ext uri="{BB962C8B-B14F-4D97-AF65-F5344CB8AC3E}">
        <p14:creationId xmlns="" xmlns:p14="http://schemas.microsoft.com/office/powerpoint/2010/main" val="3290802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A315110-A4EB-461C-B72E-E3BAC2271EEF}" type="datetime1">
              <a:rPr lang="en-US" smtClean="0"/>
              <a:t>9/20/2011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en-US" smtClean="0"/>
              <a:t>Copyright (c) 2011 Michael Schuckers &amp; Lauren Brozowski</a:t>
            </a:r>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3206740D-1FC7-49E6-8DF3-8543BB0DBA1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009E5C6-B9DE-410D-A0D1-956A91B30818}" type="datetime1">
              <a:rPr lang="en-US" smtClean="0"/>
              <a:t>9/20/2011</a:t>
            </a:fld>
            <a:endParaRPr lang="en-US"/>
          </a:p>
        </p:txBody>
      </p:sp>
      <p:sp>
        <p:nvSpPr>
          <p:cNvPr id="5" name="Footer Placeholder 4"/>
          <p:cNvSpPr>
            <a:spLocks noGrp="1"/>
          </p:cNvSpPr>
          <p:nvPr>
            <p:ph type="ftr" sz="quarter" idx="11"/>
          </p:nvPr>
        </p:nvSpPr>
        <p:spPr/>
        <p:txBody>
          <a:bodyPr/>
          <a:lstStyle>
            <a:extLst/>
          </a:lstStyle>
          <a:p>
            <a:r>
              <a:rPr lang="en-US" smtClean="0"/>
              <a:t>Copyright (c) 2011 Michael Schuckers &amp; Lauren Brozowski</a:t>
            </a:r>
            <a:endParaRPr lang="en-US"/>
          </a:p>
        </p:txBody>
      </p:sp>
      <p:sp>
        <p:nvSpPr>
          <p:cNvPr id="6" name="Slide Number Placeholder 5"/>
          <p:cNvSpPr>
            <a:spLocks noGrp="1"/>
          </p:cNvSpPr>
          <p:nvPr>
            <p:ph type="sldNum" sz="quarter" idx="12"/>
          </p:nvPr>
        </p:nvSpPr>
        <p:spPr/>
        <p:txBody>
          <a:bodyPr/>
          <a:lstStyle>
            <a:extLst/>
          </a:lstStyle>
          <a:p>
            <a:fld id="{3206740D-1FC7-49E6-8DF3-8543BB0DBA1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0546662-5EB8-4081-B27D-27D72442E3B9}" type="datetime1">
              <a:rPr lang="en-US" smtClean="0"/>
              <a:t>9/20/2011</a:t>
            </a:fld>
            <a:endParaRPr lang="en-US"/>
          </a:p>
        </p:txBody>
      </p:sp>
      <p:sp>
        <p:nvSpPr>
          <p:cNvPr id="5" name="Footer Placeholder 4"/>
          <p:cNvSpPr>
            <a:spLocks noGrp="1"/>
          </p:cNvSpPr>
          <p:nvPr>
            <p:ph type="ftr" sz="quarter" idx="11"/>
          </p:nvPr>
        </p:nvSpPr>
        <p:spPr/>
        <p:txBody>
          <a:bodyPr/>
          <a:lstStyle>
            <a:extLst/>
          </a:lstStyle>
          <a:p>
            <a:r>
              <a:rPr lang="en-US" smtClean="0"/>
              <a:t>Copyright (c) 2011 Michael Schuckers &amp; Lauren Brozowski</a:t>
            </a:r>
            <a:endParaRPr lang="en-US"/>
          </a:p>
        </p:txBody>
      </p:sp>
      <p:sp>
        <p:nvSpPr>
          <p:cNvPr id="6" name="Slide Number Placeholder 5"/>
          <p:cNvSpPr>
            <a:spLocks noGrp="1"/>
          </p:cNvSpPr>
          <p:nvPr>
            <p:ph type="sldNum" sz="quarter" idx="12"/>
          </p:nvPr>
        </p:nvSpPr>
        <p:spPr/>
        <p:txBody>
          <a:bodyPr/>
          <a:lstStyle>
            <a:extLst/>
          </a:lstStyle>
          <a:p>
            <a:fld id="{3206740D-1FC7-49E6-8DF3-8543BB0DBA1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B595747-675E-4869-A085-3F969E0ADFDF}" type="datetime1">
              <a:rPr lang="en-US" smtClean="0"/>
              <a:t>9/20/2011</a:t>
            </a:fld>
            <a:endParaRPr lang="en-US"/>
          </a:p>
        </p:txBody>
      </p:sp>
      <p:sp>
        <p:nvSpPr>
          <p:cNvPr id="5" name="Footer Placeholder 4"/>
          <p:cNvSpPr>
            <a:spLocks noGrp="1"/>
          </p:cNvSpPr>
          <p:nvPr>
            <p:ph type="ftr" sz="quarter" idx="11"/>
          </p:nvPr>
        </p:nvSpPr>
        <p:spPr/>
        <p:txBody>
          <a:bodyPr/>
          <a:lstStyle>
            <a:extLst/>
          </a:lstStyle>
          <a:p>
            <a:r>
              <a:rPr lang="en-US" smtClean="0"/>
              <a:t>Copyright (c) 2011 Michael Schuckers &amp; Lauren Brozowski</a:t>
            </a:r>
            <a:endParaRPr lang="en-US"/>
          </a:p>
        </p:txBody>
      </p:sp>
      <p:sp>
        <p:nvSpPr>
          <p:cNvPr id="6" name="Slide Number Placeholder 5"/>
          <p:cNvSpPr>
            <a:spLocks noGrp="1"/>
          </p:cNvSpPr>
          <p:nvPr>
            <p:ph type="sldNum" sz="quarter" idx="12"/>
          </p:nvPr>
        </p:nvSpPr>
        <p:spPr/>
        <p:txBody>
          <a:bodyPr/>
          <a:lstStyle>
            <a:extLst/>
          </a:lstStyle>
          <a:p>
            <a:fld id="{3206740D-1FC7-49E6-8DF3-8543BB0DBA16}"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A2B85BF-13A1-47FD-828B-5296884353BF}" type="datetime1">
              <a:rPr lang="en-US" smtClean="0"/>
              <a:t>9/20/2011</a:t>
            </a:fld>
            <a:endParaRPr lang="en-US"/>
          </a:p>
        </p:txBody>
      </p:sp>
      <p:sp>
        <p:nvSpPr>
          <p:cNvPr id="5" name="Footer Placeholder 4"/>
          <p:cNvSpPr>
            <a:spLocks noGrp="1"/>
          </p:cNvSpPr>
          <p:nvPr>
            <p:ph type="ftr" sz="quarter" idx="11"/>
          </p:nvPr>
        </p:nvSpPr>
        <p:spPr/>
        <p:txBody>
          <a:bodyPr/>
          <a:lstStyle>
            <a:extLst/>
          </a:lstStyle>
          <a:p>
            <a:r>
              <a:rPr lang="en-US" smtClean="0"/>
              <a:t>Copyright (c) 2011 Michael Schuckers &amp; Lauren Brozowski</a:t>
            </a:r>
            <a:endParaRPr lang="en-US"/>
          </a:p>
        </p:txBody>
      </p:sp>
      <p:sp>
        <p:nvSpPr>
          <p:cNvPr id="6" name="Slide Number Placeholder 5"/>
          <p:cNvSpPr>
            <a:spLocks noGrp="1"/>
          </p:cNvSpPr>
          <p:nvPr>
            <p:ph type="sldNum" sz="quarter" idx="12"/>
          </p:nvPr>
        </p:nvSpPr>
        <p:spPr/>
        <p:txBody>
          <a:bodyPr/>
          <a:lstStyle>
            <a:extLst/>
          </a:lstStyle>
          <a:p>
            <a:fld id="{3206740D-1FC7-49E6-8DF3-8543BB0DBA16}"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DDA1449-6329-4F1E-8F97-42EDB684E104}" type="datetime1">
              <a:rPr lang="en-US" smtClean="0"/>
              <a:t>9/20/2011</a:t>
            </a:fld>
            <a:endParaRPr lang="en-US"/>
          </a:p>
        </p:txBody>
      </p:sp>
      <p:sp>
        <p:nvSpPr>
          <p:cNvPr id="6" name="Footer Placeholder 5"/>
          <p:cNvSpPr>
            <a:spLocks noGrp="1"/>
          </p:cNvSpPr>
          <p:nvPr>
            <p:ph type="ftr" sz="quarter" idx="11"/>
          </p:nvPr>
        </p:nvSpPr>
        <p:spPr/>
        <p:txBody>
          <a:bodyPr/>
          <a:lstStyle>
            <a:extLst/>
          </a:lstStyle>
          <a:p>
            <a:r>
              <a:rPr lang="en-US" smtClean="0"/>
              <a:t>Copyright (c) 2011 Michael Schuckers &amp; Lauren Brozowski</a:t>
            </a:r>
            <a:endParaRPr lang="en-US"/>
          </a:p>
        </p:txBody>
      </p:sp>
      <p:sp>
        <p:nvSpPr>
          <p:cNvPr id="7" name="Slide Number Placeholder 6"/>
          <p:cNvSpPr>
            <a:spLocks noGrp="1"/>
          </p:cNvSpPr>
          <p:nvPr>
            <p:ph type="sldNum" sz="quarter" idx="12"/>
          </p:nvPr>
        </p:nvSpPr>
        <p:spPr/>
        <p:txBody>
          <a:bodyPr/>
          <a:lstStyle>
            <a:extLst/>
          </a:lstStyle>
          <a:p>
            <a:fld id="{3206740D-1FC7-49E6-8DF3-8543BB0DBA16}"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EB95F0C-480B-45FE-9854-B3D620E6E3D0}" type="datetime1">
              <a:rPr lang="en-US" smtClean="0"/>
              <a:t>9/20/2011</a:t>
            </a:fld>
            <a:endParaRPr lang="en-US"/>
          </a:p>
        </p:txBody>
      </p:sp>
      <p:sp>
        <p:nvSpPr>
          <p:cNvPr id="8" name="Footer Placeholder 7"/>
          <p:cNvSpPr>
            <a:spLocks noGrp="1"/>
          </p:cNvSpPr>
          <p:nvPr>
            <p:ph type="ftr" sz="quarter" idx="11"/>
          </p:nvPr>
        </p:nvSpPr>
        <p:spPr/>
        <p:txBody>
          <a:bodyPr/>
          <a:lstStyle>
            <a:extLst/>
          </a:lstStyle>
          <a:p>
            <a:r>
              <a:rPr lang="en-US" smtClean="0"/>
              <a:t>Copyright (c) 2011 Michael Schuckers &amp; Lauren Brozowski</a:t>
            </a:r>
            <a:endParaRPr lang="en-US"/>
          </a:p>
        </p:txBody>
      </p:sp>
      <p:sp>
        <p:nvSpPr>
          <p:cNvPr id="9" name="Slide Number Placeholder 8"/>
          <p:cNvSpPr>
            <a:spLocks noGrp="1"/>
          </p:cNvSpPr>
          <p:nvPr>
            <p:ph type="sldNum" sz="quarter" idx="12"/>
          </p:nvPr>
        </p:nvSpPr>
        <p:spPr/>
        <p:txBody>
          <a:bodyPr/>
          <a:lstStyle>
            <a:extLst/>
          </a:lstStyle>
          <a:p>
            <a:fld id="{3206740D-1FC7-49E6-8DF3-8543BB0DBA1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F037B27-808B-42C4-B6CD-33B6742B2E33}" type="datetime1">
              <a:rPr lang="en-US" smtClean="0"/>
              <a:t>9/20/2011</a:t>
            </a:fld>
            <a:endParaRPr lang="en-US"/>
          </a:p>
        </p:txBody>
      </p:sp>
      <p:sp>
        <p:nvSpPr>
          <p:cNvPr id="4" name="Footer Placeholder 3"/>
          <p:cNvSpPr>
            <a:spLocks noGrp="1"/>
          </p:cNvSpPr>
          <p:nvPr>
            <p:ph type="ftr" sz="quarter" idx="11"/>
          </p:nvPr>
        </p:nvSpPr>
        <p:spPr/>
        <p:txBody>
          <a:bodyPr/>
          <a:lstStyle>
            <a:extLst/>
          </a:lstStyle>
          <a:p>
            <a:r>
              <a:rPr lang="en-US" smtClean="0"/>
              <a:t>Copyright (c) 2011 Michael Schuckers &amp; Lauren Brozowski</a:t>
            </a:r>
            <a:endParaRPr lang="en-US"/>
          </a:p>
        </p:txBody>
      </p:sp>
      <p:sp>
        <p:nvSpPr>
          <p:cNvPr id="5" name="Slide Number Placeholder 4"/>
          <p:cNvSpPr>
            <a:spLocks noGrp="1"/>
          </p:cNvSpPr>
          <p:nvPr>
            <p:ph type="sldNum" sz="quarter" idx="12"/>
          </p:nvPr>
        </p:nvSpPr>
        <p:spPr/>
        <p:txBody>
          <a:bodyPr/>
          <a:lstStyle>
            <a:extLst/>
          </a:lstStyle>
          <a:p>
            <a:fld id="{3206740D-1FC7-49E6-8DF3-8543BB0DBA16}"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6CC7DFF-481B-494A-855A-F36B63DAB8B0}" type="datetime1">
              <a:rPr lang="en-US" smtClean="0"/>
              <a:t>9/20/2011</a:t>
            </a:fld>
            <a:endParaRPr lang="en-US"/>
          </a:p>
        </p:txBody>
      </p:sp>
      <p:sp>
        <p:nvSpPr>
          <p:cNvPr id="3" name="Footer Placeholder 2"/>
          <p:cNvSpPr>
            <a:spLocks noGrp="1"/>
          </p:cNvSpPr>
          <p:nvPr>
            <p:ph type="ftr" sz="quarter" idx="11"/>
          </p:nvPr>
        </p:nvSpPr>
        <p:spPr/>
        <p:txBody>
          <a:bodyPr/>
          <a:lstStyle>
            <a:extLst/>
          </a:lstStyle>
          <a:p>
            <a:r>
              <a:rPr lang="en-US" smtClean="0"/>
              <a:t>Copyright (c) 2011 Michael Schuckers &amp; Lauren Brozowski</a:t>
            </a:r>
            <a:endParaRPr lang="en-US"/>
          </a:p>
        </p:txBody>
      </p:sp>
      <p:sp>
        <p:nvSpPr>
          <p:cNvPr id="4" name="Slide Number Placeholder 3"/>
          <p:cNvSpPr>
            <a:spLocks noGrp="1"/>
          </p:cNvSpPr>
          <p:nvPr>
            <p:ph type="sldNum" sz="quarter" idx="12"/>
          </p:nvPr>
        </p:nvSpPr>
        <p:spPr/>
        <p:txBody>
          <a:bodyPr/>
          <a:lstStyle>
            <a:extLst/>
          </a:lstStyle>
          <a:p>
            <a:fld id="{3206740D-1FC7-49E6-8DF3-8543BB0DBA1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33236D67-4FD9-43B6-99A2-2F294D5D54F1}" type="datetime1">
              <a:rPr lang="en-US" smtClean="0"/>
              <a:t>9/20/2011</a:t>
            </a:fld>
            <a:endParaRPr lang="en-US"/>
          </a:p>
        </p:txBody>
      </p:sp>
      <p:sp>
        <p:nvSpPr>
          <p:cNvPr id="6" name="Footer Placeholder 5"/>
          <p:cNvSpPr>
            <a:spLocks noGrp="1"/>
          </p:cNvSpPr>
          <p:nvPr>
            <p:ph type="ftr" sz="quarter" idx="11"/>
          </p:nvPr>
        </p:nvSpPr>
        <p:spPr/>
        <p:txBody>
          <a:bodyPr/>
          <a:lstStyle>
            <a:extLst/>
          </a:lstStyle>
          <a:p>
            <a:r>
              <a:rPr lang="en-US" smtClean="0"/>
              <a:t>Copyright (c) 2011 Michael Schuckers &amp; Lauren Brozowski</a:t>
            </a:r>
            <a:endParaRPr lang="en-US"/>
          </a:p>
        </p:txBody>
      </p:sp>
      <p:sp>
        <p:nvSpPr>
          <p:cNvPr id="7" name="Slide Number Placeholder 6"/>
          <p:cNvSpPr>
            <a:spLocks noGrp="1"/>
          </p:cNvSpPr>
          <p:nvPr>
            <p:ph type="sldNum" sz="quarter" idx="12"/>
          </p:nvPr>
        </p:nvSpPr>
        <p:spPr/>
        <p:txBody>
          <a:bodyPr/>
          <a:lstStyle>
            <a:extLst/>
          </a:lstStyle>
          <a:p>
            <a:fld id="{3206740D-1FC7-49E6-8DF3-8543BB0DBA1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C62DB44-F344-44DA-BB05-3FBFD5F70903}" type="datetime1">
              <a:rPr lang="en-US" smtClean="0"/>
              <a:t>9/20/2011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en-US" smtClean="0"/>
              <a:t>Copyright (c) 2011 Michael Schuckers &amp; Lauren Brozowski</a:t>
            </a:r>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3206740D-1FC7-49E6-8DF3-8543BB0DBA16}"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89D11B5-CBD6-49DB-9203-11802B88A9EE}" type="datetime1">
              <a:rPr lang="en-US" smtClean="0"/>
              <a:t>9/20/2011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en-US" smtClean="0"/>
              <a:t>Copyright (c) 2011 Michael Schuckers &amp; Lauren Brozowski</a:t>
            </a:r>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206740D-1FC7-49E6-8DF3-8543BB0DBA1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hf sldNum="0"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amazon.com/Tobias-J.-Moskowitz/e/B0041YGED8/ref=ntt_athr_dp_pel_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www.amazon.com/s/ref=ntt_athr_dp_sr_2?_encoding=UTF8&amp;sort=relevancerank&amp;search-alias=books&amp;field-author=L.%20Jon%20Wertheim"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840364" y="457201"/>
            <a:ext cx="3998835" cy="3048000"/>
          </a:xfrm>
          <a:prstGeom prst="rect">
            <a:avLst/>
          </a:prstGeom>
        </p:spPr>
      </p:pic>
      <p:sp>
        <p:nvSpPr>
          <p:cNvPr id="2" name="Title 1"/>
          <p:cNvSpPr>
            <a:spLocks noGrp="1"/>
          </p:cNvSpPr>
          <p:nvPr>
            <p:ph type="ctrTitle"/>
          </p:nvPr>
        </p:nvSpPr>
        <p:spPr>
          <a:xfrm>
            <a:off x="0" y="685800"/>
            <a:ext cx="4191000" cy="2590801"/>
          </a:xfrm>
        </p:spPr>
        <p:txBody>
          <a:bodyPr>
            <a:normAutofit fontScale="90000"/>
          </a:bodyPr>
          <a:lstStyle/>
          <a:p>
            <a:r>
              <a:rPr lang="en-US" sz="3600" dirty="0" smtClean="0">
                <a:solidFill>
                  <a:schemeClr val="tx1"/>
                </a:solidFill>
                <a:latin typeface="Times New Roman" pitchFamily="18" charset="0"/>
                <a:cs typeface="Times New Roman" pitchFamily="18" charset="0"/>
              </a:rPr>
              <a:t>An Analysis of Penalties Called in the NHL 2008-09 &amp;2009-10 Regular Seasons</a:t>
            </a:r>
            <a:endParaRPr lang="en-US" sz="3600" dirty="0">
              <a:solidFill>
                <a:schemeClr val="tx1"/>
              </a:solidFill>
              <a:latin typeface="Times New Roman" pitchFamily="18" charset="0"/>
              <a:cs typeface="Times New Roman" pitchFamily="18" charset="0"/>
            </a:endParaRPr>
          </a:p>
        </p:txBody>
      </p:sp>
      <p:sp>
        <p:nvSpPr>
          <p:cNvPr id="3" name="Subtitle 2"/>
          <p:cNvSpPr>
            <a:spLocks noGrp="1"/>
          </p:cNvSpPr>
          <p:nvPr>
            <p:ph type="subTitle" idx="1"/>
          </p:nvPr>
        </p:nvSpPr>
        <p:spPr>
          <a:xfrm>
            <a:off x="3505200" y="3810000"/>
            <a:ext cx="5410200" cy="1473200"/>
          </a:xfrm>
        </p:spPr>
        <p:txBody>
          <a:bodyPr>
            <a:normAutofit fontScale="92500"/>
          </a:bodyPr>
          <a:lstStyle/>
          <a:p>
            <a:r>
              <a:rPr lang="en-US" dirty="0" smtClean="0">
                <a:solidFill>
                  <a:schemeClr val="tx1"/>
                </a:solidFill>
                <a:latin typeface="Times New Roman" pitchFamily="18" charset="0"/>
                <a:cs typeface="Times New Roman" pitchFamily="18" charset="0"/>
              </a:rPr>
              <a:t>Lauren </a:t>
            </a:r>
            <a:r>
              <a:rPr lang="en-US" dirty="0" err="1" smtClean="0">
                <a:solidFill>
                  <a:schemeClr val="tx1"/>
                </a:solidFill>
                <a:latin typeface="Times New Roman" pitchFamily="18" charset="0"/>
                <a:cs typeface="Times New Roman" pitchFamily="18" charset="0"/>
              </a:rPr>
              <a:t>Brozowski</a:t>
            </a:r>
            <a:r>
              <a:rPr lang="en-US" dirty="0" smtClean="0">
                <a:solidFill>
                  <a:schemeClr val="tx1"/>
                </a:solidFill>
                <a:latin typeface="Times New Roman" pitchFamily="18" charset="0"/>
                <a:cs typeface="Times New Roman" pitchFamily="18" charset="0"/>
              </a:rPr>
              <a:t>, Michael </a:t>
            </a:r>
            <a:r>
              <a:rPr lang="en-US" dirty="0" err="1" smtClean="0">
                <a:solidFill>
                  <a:schemeClr val="tx1"/>
                </a:solidFill>
                <a:latin typeface="Times New Roman" pitchFamily="18" charset="0"/>
                <a:cs typeface="Times New Roman" pitchFamily="18" charset="0"/>
              </a:rPr>
              <a:t>Schuckers</a:t>
            </a:r>
            <a:endParaRPr lang="en-US" dirty="0" smtClean="0">
              <a:solidFill>
                <a:schemeClr val="tx1"/>
              </a:solidFill>
              <a:latin typeface="Times New Roman" pitchFamily="18" charset="0"/>
              <a:cs typeface="Times New Roman" pitchFamily="18" charset="0"/>
            </a:endParaRPr>
          </a:p>
          <a:p>
            <a:r>
              <a:rPr lang="en-US" sz="2200" dirty="0" smtClean="0">
                <a:solidFill>
                  <a:schemeClr val="tx1"/>
                </a:solidFill>
                <a:latin typeface="Times New Roman" pitchFamily="18" charset="0"/>
                <a:cs typeface="Times New Roman" pitchFamily="18" charset="0"/>
              </a:rPr>
              <a:t>St. Lawrence University</a:t>
            </a:r>
          </a:p>
          <a:p>
            <a:r>
              <a:rPr lang="en-US" sz="1900" dirty="0" smtClean="0">
                <a:solidFill>
                  <a:schemeClr val="tx1"/>
                </a:solidFill>
                <a:latin typeface="Times New Roman" pitchFamily="18" charset="0"/>
                <a:cs typeface="Times New Roman" pitchFamily="18" charset="0"/>
              </a:rPr>
              <a:t>Department of Mathematics, Computer Science and Statistics</a:t>
            </a:r>
            <a:endParaRPr lang="en-US" sz="1900" dirty="0">
              <a:solidFill>
                <a:schemeClr val="tx1"/>
              </a:solidFill>
              <a:latin typeface="Times New Roman" pitchFamily="18" charset="0"/>
              <a:cs typeface="Times New Roman" pitchFamily="18" charset="0"/>
            </a:endParaRPr>
          </a:p>
        </p:txBody>
      </p:sp>
      <p:sp>
        <p:nvSpPr>
          <p:cNvPr id="6" name="TextBox 5"/>
          <p:cNvSpPr txBox="1"/>
          <p:nvPr/>
        </p:nvSpPr>
        <p:spPr>
          <a:xfrm>
            <a:off x="304800" y="6248400"/>
            <a:ext cx="7337265" cy="369332"/>
          </a:xfrm>
          <a:prstGeom prst="rect">
            <a:avLst/>
          </a:prstGeom>
          <a:noFill/>
        </p:spPr>
        <p:txBody>
          <a:bodyPr wrap="none" rtlCol="0">
            <a:spAutoFit/>
          </a:bodyPr>
          <a:lstStyle/>
          <a:p>
            <a:r>
              <a:rPr lang="en-US" dirty="0" smtClean="0">
                <a:solidFill>
                  <a:schemeClr val="bg1"/>
                </a:solidFill>
              </a:rPr>
              <a:t>Thanks to Ken </a:t>
            </a:r>
            <a:r>
              <a:rPr lang="en-US" dirty="0" err="1" smtClean="0">
                <a:solidFill>
                  <a:schemeClr val="bg1"/>
                </a:solidFill>
              </a:rPr>
              <a:t>Krzywicki</a:t>
            </a:r>
            <a:r>
              <a:rPr lang="en-US" dirty="0">
                <a:solidFill>
                  <a:schemeClr val="bg1"/>
                </a:solidFill>
              </a:rPr>
              <a:t> </a:t>
            </a:r>
            <a:r>
              <a:rPr lang="en-US" dirty="0" smtClean="0">
                <a:solidFill>
                  <a:schemeClr val="bg1"/>
                </a:solidFill>
              </a:rPr>
              <a:t>(Transunion) for making data available</a:t>
            </a:r>
            <a:endParaRPr lang="en-US" dirty="0">
              <a:solidFill>
                <a:schemeClr val="bg1"/>
              </a:solidFill>
            </a:endParaRPr>
          </a:p>
        </p:txBody>
      </p:sp>
      <p:sp>
        <p:nvSpPr>
          <p:cNvPr id="7" name="Footer Placeholder 6"/>
          <p:cNvSpPr>
            <a:spLocks noGrp="1"/>
          </p:cNvSpPr>
          <p:nvPr>
            <p:ph type="ftr" sz="quarter" idx="11"/>
          </p:nvPr>
        </p:nvSpPr>
        <p:spPr/>
        <p:txBody>
          <a:bodyPr/>
          <a:lstStyle/>
          <a:p>
            <a:r>
              <a:rPr lang="en-US" smtClean="0"/>
              <a:t>Copyright (c) 2011 Michael Schuckers &amp; Lauren Brozowski</a:t>
            </a:r>
            <a:endParaRPr lang="en-US"/>
          </a:p>
        </p:txBody>
      </p:sp>
    </p:spTree>
    <p:extLst>
      <p:ext uri="{BB962C8B-B14F-4D97-AF65-F5344CB8AC3E}">
        <p14:creationId xmlns="" xmlns:p14="http://schemas.microsoft.com/office/powerpoint/2010/main" val="1586550381"/>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09600" y="533400"/>
            <a:ext cx="8123499" cy="914400"/>
          </a:xfrm>
        </p:spPr>
        <p:txBody>
          <a:bodyPr anchor="t">
            <a:noAutofit/>
          </a:bodyPr>
          <a:lstStyle/>
          <a:p>
            <a:pPr algn="l"/>
            <a:r>
              <a:rPr lang="en-US" sz="4100" dirty="0" smtClean="0">
                <a:solidFill>
                  <a:schemeClr val="tx1"/>
                </a:solidFill>
              </a:rPr>
              <a:t>Preliminary Analysis: Goal Differential</a:t>
            </a:r>
            <a:endParaRPr lang="en-US" sz="4100" dirty="0">
              <a:solidFill>
                <a:schemeClr val="tx1"/>
              </a:solidFill>
            </a:endParaRPr>
          </a:p>
        </p:txBody>
      </p:sp>
      <p:pic>
        <p:nvPicPr>
          <p:cNvPr id="1028" name="Picture 4"/>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200400" y="1901825"/>
            <a:ext cx="4899025" cy="451231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Footer Placeholder 3"/>
          <p:cNvSpPr>
            <a:spLocks noGrp="1"/>
          </p:cNvSpPr>
          <p:nvPr>
            <p:ph type="ftr" sz="quarter" idx="11"/>
          </p:nvPr>
        </p:nvSpPr>
        <p:spPr/>
        <p:txBody>
          <a:bodyPr/>
          <a:lstStyle/>
          <a:p>
            <a:r>
              <a:rPr lang="en-US" smtClean="0"/>
              <a:t>Copyright (c) 2011 Michael Schuckers &amp; Lauren Brozowski</a:t>
            </a:r>
            <a:endParaRPr lang="en-US"/>
          </a:p>
        </p:txBody>
      </p:sp>
    </p:spTree>
    <p:extLst>
      <p:ext uri="{BB962C8B-B14F-4D97-AF65-F5344CB8AC3E}">
        <p14:creationId xmlns="" xmlns:p14="http://schemas.microsoft.com/office/powerpoint/2010/main" val="25431661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pPr marL="109728" indent="0">
              <a:buNone/>
            </a:pPr>
            <a:endParaRPr lang="en-US" dirty="0" smtClean="0"/>
          </a:p>
          <a:p>
            <a:pPr marL="109728" indent="0">
              <a:buNone/>
            </a:pPr>
            <a:endParaRPr lang="en-US" dirty="0"/>
          </a:p>
          <a:p>
            <a:pPr marL="109728" indent="0">
              <a:buNone/>
            </a:pPr>
            <a:endParaRPr lang="en-US" dirty="0" smtClean="0"/>
          </a:p>
          <a:p>
            <a:pPr marL="109728" indent="0">
              <a:buNone/>
            </a:pPr>
            <a:endParaRPr lang="en-US" dirty="0"/>
          </a:p>
          <a:p>
            <a:pPr marL="109728" indent="0">
              <a:buNone/>
            </a:pPr>
            <a:endParaRPr lang="en-US" dirty="0" smtClean="0"/>
          </a:p>
          <a:p>
            <a:pPr marL="109728" indent="0">
              <a:buNone/>
            </a:pPr>
            <a:endParaRPr lang="en-US" dirty="0"/>
          </a:p>
          <a:p>
            <a:pPr marL="109728" indent="0">
              <a:buNone/>
            </a:pPr>
            <a:endParaRPr lang="en-US" dirty="0" smtClean="0"/>
          </a:p>
          <a:p>
            <a:pPr marL="109728" indent="0">
              <a:buNone/>
            </a:pPr>
            <a:endParaRPr lang="en-US" dirty="0"/>
          </a:p>
        </p:txBody>
      </p:sp>
      <p:sp>
        <p:nvSpPr>
          <p:cNvPr id="5" name="Title 4"/>
          <p:cNvSpPr>
            <a:spLocks noGrp="1"/>
          </p:cNvSpPr>
          <p:nvPr>
            <p:ph type="title"/>
          </p:nvPr>
        </p:nvSpPr>
        <p:spPr/>
        <p:txBody>
          <a:bodyPr>
            <a:normAutofit fontScale="90000"/>
          </a:bodyPr>
          <a:lstStyle/>
          <a:p>
            <a:r>
              <a:rPr lang="en-US" dirty="0" smtClean="0"/>
              <a:t>Preliminary Analysis: </a:t>
            </a:r>
            <a:br>
              <a:rPr lang="en-US" dirty="0" smtClean="0"/>
            </a:br>
            <a:r>
              <a:rPr lang="en-US" dirty="0"/>
              <a:t>	</a:t>
            </a:r>
            <a:r>
              <a:rPr lang="en-US" dirty="0" smtClean="0"/>
              <a:t>	Home v. Away PENL Rate</a:t>
            </a:r>
            <a:endParaRPr lang="en-US" dirty="0"/>
          </a:p>
        </p:txBody>
      </p:sp>
      <p:graphicFrame>
        <p:nvGraphicFramePr>
          <p:cNvPr id="7" name="Table 6"/>
          <p:cNvGraphicFramePr>
            <a:graphicFrameLocks noGrp="1"/>
          </p:cNvGraphicFramePr>
          <p:nvPr>
            <p:extLst>
              <p:ext uri="{D42A27DB-BD31-4B8C-83A1-F6EECF244321}">
                <p14:modId xmlns="" xmlns:p14="http://schemas.microsoft.com/office/powerpoint/2010/main" val="2938565870"/>
              </p:ext>
            </p:extLst>
          </p:nvPr>
        </p:nvGraphicFramePr>
        <p:xfrm>
          <a:off x="1066800" y="2387600"/>
          <a:ext cx="6629400" cy="2641600"/>
        </p:xfrm>
        <a:graphic>
          <a:graphicData uri="http://schemas.openxmlformats.org/drawingml/2006/table">
            <a:tbl>
              <a:tblPr firstRow="1" bandRow="1">
                <a:tableStyleId>{5C22544A-7EE6-4342-B048-85BDC9FD1C3A}</a:tableStyleId>
              </a:tblPr>
              <a:tblGrid>
                <a:gridCol w="2209800"/>
                <a:gridCol w="2209800"/>
                <a:gridCol w="2209800"/>
              </a:tblGrid>
              <a:tr h="660400">
                <a:tc>
                  <a:txBody>
                    <a:bodyPr/>
                    <a:lstStyle/>
                    <a:p>
                      <a:r>
                        <a:rPr lang="en-US" dirty="0" smtClean="0"/>
                        <a:t>`</a:t>
                      </a:r>
                      <a:endParaRPr lang="en-US" dirty="0"/>
                    </a:p>
                  </a:txBody>
                  <a:tcPr/>
                </a:tc>
                <a:tc>
                  <a:txBody>
                    <a:bodyPr/>
                    <a:lstStyle/>
                    <a:p>
                      <a:pPr algn="r"/>
                      <a:r>
                        <a:rPr lang="en-US" dirty="0" smtClean="0"/>
                        <a:t>2008-09</a:t>
                      </a:r>
                      <a:endParaRPr lang="en-US" dirty="0"/>
                    </a:p>
                  </a:txBody>
                  <a:tcPr/>
                </a:tc>
                <a:tc>
                  <a:txBody>
                    <a:bodyPr/>
                    <a:lstStyle/>
                    <a:p>
                      <a:pPr algn="r"/>
                      <a:r>
                        <a:rPr lang="en-US" dirty="0" smtClean="0"/>
                        <a:t>2009-10</a:t>
                      </a:r>
                      <a:endParaRPr lang="en-US" dirty="0"/>
                    </a:p>
                  </a:txBody>
                  <a:tcPr/>
                </a:tc>
              </a:tr>
              <a:tr h="660400">
                <a:tc>
                  <a:txBody>
                    <a:bodyPr/>
                    <a:lstStyle/>
                    <a:p>
                      <a:r>
                        <a:rPr lang="en-US" dirty="0" smtClean="0"/>
                        <a:t>Home</a:t>
                      </a:r>
                      <a:endParaRPr lang="en-US" dirty="0"/>
                    </a:p>
                  </a:txBody>
                  <a:tcPr/>
                </a:tc>
                <a:tc>
                  <a:txBody>
                    <a:bodyPr/>
                    <a:lstStyle/>
                    <a:p>
                      <a:pPr algn="r"/>
                      <a:r>
                        <a:rPr lang="en-US" dirty="0" smtClean="0"/>
                        <a:t>0.0383</a:t>
                      </a:r>
                      <a:endParaRPr lang="en-US" dirty="0"/>
                    </a:p>
                  </a:txBody>
                  <a:tcPr/>
                </a:tc>
                <a:tc>
                  <a:txBody>
                    <a:bodyPr/>
                    <a:lstStyle/>
                    <a:p>
                      <a:pPr algn="r"/>
                      <a:r>
                        <a:rPr lang="en-US" dirty="0" smtClean="0"/>
                        <a:t>0.0351</a:t>
                      </a:r>
                      <a:endParaRPr lang="en-US" dirty="0"/>
                    </a:p>
                  </a:txBody>
                  <a:tcPr/>
                </a:tc>
              </a:tr>
              <a:tr h="660400">
                <a:tc>
                  <a:txBody>
                    <a:bodyPr/>
                    <a:lstStyle/>
                    <a:p>
                      <a:r>
                        <a:rPr lang="en-US" dirty="0" smtClean="0"/>
                        <a:t>Away</a:t>
                      </a:r>
                      <a:endParaRPr lang="en-US" dirty="0"/>
                    </a:p>
                  </a:txBody>
                  <a:tcPr/>
                </a:tc>
                <a:tc>
                  <a:txBody>
                    <a:bodyPr/>
                    <a:lstStyle/>
                    <a:p>
                      <a:pPr algn="r"/>
                      <a:r>
                        <a:rPr lang="en-US" dirty="0" smtClean="0"/>
                        <a:t>0.0507</a:t>
                      </a:r>
                      <a:endParaRPr lang="en-US" dirty="0"/>
                    </a:p>
                  </a:txBody>
                  <a:tcPr/>
                </a:tc>
                <a:tc>
                  <a:txBody>
                    <a:bodyPr/>
                    <a:lstStyle/>
                    <a:p>
                      <a:pPr algn="r"/>
                      <a:r>
                        <a:rPr lang="en-US" dirty="0" smtClean="0"/>
                        <a:t>0.0453</a:t>
                      </a:r>
                      <a:endParaRPr lang="en-US" dirty="0"/>
                    </a:p>
                  </a:txBody>
                  <a:tcPr/>
                </a:tc>
              </a:tr>
              <a:tr h="660400">
                <a:tc>
                  <a:txBody>
                    <a:bodyPr/>
                    <a:lstStyle/>
                    <a:p>
                      <a:r>
                        <a:rPr lang="en-US" dirty="0" smtClean="0"/>
                        <a:t>Mean</a:t>
                      </a:r>
                      <a:endParaRPr lang="en-US" dirty="0"/>
                    </a:p>
                  </a:txBody>
                  <a:tcPr/>
                </a:tc>
                <a:tc>
                  <a:txBody>
                    <a:bodyPr/>
                    <a:lstStyle/>
                    <a:p>
                      <a:pPr algn="r"/>
                      <a:r>
                        <a:rPr lang="en-US" dirty="0" smtClean="0"/>
                        <a:t>0.0439</a:t>
                      </a:r>
                      <a:endParaRPr lang="en-US" dirty="0"/>
                    </a:p>
                  </a:txBody>
                  <a:tcPr/>
                </a:tc>
                <a:tc>
                  <a:txBody>
                    <a:bodyPr/>
                    <a:lstStyle/>
                    <a:p>
                      <a:pPr algn="r"/>
                      <a:r>
                        <a:rPr lang="en-US" dirty="0" smtClean="0"/>
                        <a:t>0.0397</a:t>
                      </a:r>
                      <a:endParaRPr lang="en-US" dirty="0"/>
                    </a:p>
                  </a:txBody>
                  <a:tcPr/>
                </a:tc>
              </a:tr>
            </a:tbl>
          </a:graphicData>
        </a:graphic>
      </p:graphicFrame>
      <p:sp>
        <p:nvSpPr>
          <p:cNvPr id="8" name="Footer Placeholder 7"/>
          <p:cNvSpPr>
            <a:spLocks noGrp="1"/>
          </p:cNvSpPr>
          <p:nvPr>
            <p:ph type="ftr" sz="quarter" idx="11"/>
          </p:nvPr>
        </p:nvSpPr>
        <p:spPr/>
        <p:txBody>
          <a:bodyPr/>
          <a:lstStyle/>
          <a:p>
            <a:r>
              <a:rPr lang="en-US" smtClean="0"/>
              <a:t>Copyright (c) 2011 Michael Schuckers &amp; Lauren Brozowski</a:t>
            </a:r>
            <a:endParaRPr lang="en-US"/>
          </a:p>
        </p:txBody>
      </p:sp>
    </p:spTree>
    <p:extLst>
      <p:ext uri="{BB962C8B-B14F-4D97-AF65-F5344CB8AC3E}">
        <p14:creationId xmlns="" xmlns:p14="http://schemas.microsoft.com/office/powerpoint/2010/main" val="8089207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pPr marL="109728" indent="0">
              <a:buNone/>
            </a:pPr>
            <a:endParaRPr lang="en-US" dirty="0" smtClean="0"/>
          </a:p>
          <a:p>
            <a:pPr marL="109728" indent="0">
              <a:buNone/>
            </a:pPr>
            <a:endParaRPr lang="en-US" dirty="0"/>
          </a:p>
          <a:p>
            <a:pPr marL="109728" indent="0">
              <a:buNone/>
            </a:pPr>
            <a:endParaRPr lang="en-US" dirty="0" smtClean="0"/>
          </a:p>
          <a:p>
            <a:pPr marL="109728" indent="0">
              <a:buNone/>
            </a:pPr>
            <a:endParaRPr lang="en-US" dirty="0"/>
          </a:p>
          <a:p>
            <a:pPr marL="109728" indent="0">
              <a:buNone/>
            </a:pPr>
            <a:endParaRPr lang="en-US" dirty="0" smtClean="0"/>
          </a:p>
          <a:p>
            <a:pPr marL="109728" indent="0">
              <a:buNone/>
            </a:pPr>
            <a:endParaRPr lang="en-US" dirty="0"/>
          </a:p>
          <a:p>
            <a:pPr marL="109728" indent="0">
              <a:buNone/>
            </a:pPr>
            <a:endParaRPr lang="en-US" dirty="0" smtClean="0"/>
          </a:p>
          <a:p>
            <a:pPr marL="109728" indent="0">
              <a:buNone/>
            </a:pPr>
            <a:endParaRPr lang="en-US" dirty="0"/>
          </a:p>
        </p:txBody>
      </p:sp>
      <p:sp>
        <p:nvSpPr>
          <p:cNvPr id="5" name="Title 4"/>
          <p:cNvSpPr>
            <a:spLocks noGrp="1"/>
          </p:cNvSpPr>
          <p:nvPr>
            <p:ph type="title"/>
          </p:nvPr>
        </p:nvSpPr>
        <p:spPr/>
        <p:txBody>
          <a:bodyPr>
            <a:normAutofit/>
          </a:bodyPr>
          <a:lstStyle/>
          <a:p>
            <a:r>
              <a:rPr lang="en-US" dirty="0" smtClean="0"/>
              <a:t>Preliminary Analysis: Period </a:t>
            </a:r>
            <a:endParaRPr lang="en-US" dirty="0"/>
          </a:p>
        </p:txBody>
      </p:sp>
      <p:graphicFrame>
        <p:nvGraphicFramePr>
          <p:cNvPr id="7" name="Table 6"/>
          <p:cNvGraphicFramePr>
            <a:graphicFrameLocks noGrp="1"/>
          </p:cNvGraphicFramePr>
          <p:nvPr>
            <p:extLst>
              <p:ext uri="{D42A27DB-BD31-4B8C-83A1-F6EECF244321}">
                <p14:modId xmlns="" xmlns:p14="http://schemas.microsoft.com/office/powerpoint/2010/main" val="1816314870"/>
              </p:ext>
            </p:extLst>
          </p:nvPr>
        </p:nvGraphicFramePr>
        <p:xfrm>
          <a:off x="1066800" y="2362200"/>
          <a:ext cx="6629400" cy="3302000"/>
        </p:xfrm>
        <a:graphic>
          <a:graphicData uri="http://schemas.openxmlformats.org/drawingml/2006/table">
            <a:tbl>
              <a:tblPr firstRow="1" bandRow="1">
                <a:tableStyleId>{5C22544A-7EE6-4342-B048-85BDC9FD1C3A}</a:tableStyleId>
              </a:tblPr>
              <a:tblGrid>
                <a:gridCol w="2209800"/>
                <a:gridCol w="2209800"/>
                <a:gridCol w="2209800"/>
              </a:tblGrid>
              <a:tr h="660400">
                <a:tc>
                  <a:txBody>
                    <a:bodyPr/>
                    <a:lstStyle/>
                    <a:p>
                      <a:r>
                        <a:rPr lang="en-US" dirty="0" smtClean="0"/>
                        <a:t>Period</a:t>
                      </a:r>
                      <a:endParaRPr lang="en-US" dirty="0"/>
                    </a:p>
                  </a:txBody>
                  <a:tcPr/>
                </a:tc>
                <a:tc>
                  <a:txBody>
                    <a:bodyPr/>
                    <a:lstStyle/>
                    <a:p>
                      <a:pPr algn="r"/>
                      <a:r>
                        <a:rPr lang="en-US" dirty="0" smtClean="0"/>
                        <a:t>2008-09</a:t>
                      </a:r>
                      <a:endParaRPr lang="en-US" dirty="0"/>
                    </a:p>
                  </a:txBody>
                  <a:tcPr/>
                </a:tc>
                <a:tc>
                  <a:txBody>
                    <a:bodyPr/>
                    <a:lstStyle/>
                    <a:p>
                      <a:pPr algn="r"/>
                      <a:r>
                        <a:rPr lang="en-US" dirty="0" smtClean="0"/>
                        <a:t>2009-10</a:t>
                      </a:r>
                      <a:endParaRPr lang="en-US" dirty="0"/>
                    </a:p>
                  </a:txBody>
                  <a:tcPr/>
                </a:tc>
              </a:tr>
              <a:tr h="660400">
                <a:tc>
                  <a:txBody>
                    <a:bodyPr/>
                    <a:lstStyle/>
                    <a:p>
                      <a:r>
                        <a:rPr lang="en-US" dirty="0" smtClean="0"/>
                        <a:t>1</a:t>
                      </a:r>
                      <a:endParaRPr lang="en-US" dirty="0"/>
                    </a:p>
                  </a:txBody>
                  <a:tcPr/>
                </a:tc>
                <a:tc>
                  <a:txBody>
                    <a:bodyPr/>
                    <a:lstStyle/>
                    <a:p>
                      <a:pPr algn="r"/>
                      <a:r>
                        <a:rPr lang="en-US" dirty="0" smtClean="0"/>
                        <a:t>0.0429</a:t>
                      </a:r>
                      <a:endParaRPr lang="en-US" dirty="0"/>
                    </a:p>
                  </a:txBody>
                  <a:tcPr/>
                </a:tc>
                <a:tc>
                  <a:txBody>
                    <a:bodyPr/>
                    <a:lstStyle/>
                    <a:p>
                      <a:pPr algn="r"/>
                      <a:r>
                        <a:rPr lang="en-US" dirty="0" smtClean="0"/>
                        <a:t>0.0387</a:t>
                      </a:r>
                      <a:endParaRPr lang="en-US" dirty="0"/>
                    </a:p>
                  </a:txBody>
                  <a:tcPr/>
                </a:tc>
              </a:tr>
              <a:tr h="660400">
                <a:tc>
                  <a:txBody>
                    <a:bodyPr/>
                    <a:lstStyle/>
                    <a:p>
                      <a:r>
                        <a:rPr lang="en-US" dirty="0" smtClean="0"/>
                        <a:t>2</a:t>
                      </a:r>
                      <a:endParaRPr lang="en-US" dirty="0"/>
                    </a:p>
                  </a:txBody>
                  <a:tcPr/>
                </a:tc>
                <a:tc>
                  <a:txBody>
                    <a:bodyPr/>
                    <a:lstStyle/>
                    <a:p>
                      <a:pPr algn="r"/>
                      <a:r>
                        <a:rPr lang="en-US" dirty="0" smtClean="0"/>
                        <a:t>0.0478</a:t>
                      </a:r>
                      <a:endParaRPr lang="en-US" dirty="0"/>
                    </a:p>
                  </a:txBody>
                  <a:tcPr/>
                </a:tc>
                <a:tc>
                  <a:txBody>
                    <a:bodyPr/>
                    <a:lstStyle/>
                    <a:p>
                      <a:pPr algn="r"/>
                      <a:r>
                        <a:rPr lang="en-US" dirty="0" smtClean="0"/>
                        <a:t>0.0425</a:t>
                      </a:r>
                      <a:endParaRPr lang="en-US" dirty="0"/>
                    </a:p>
                  </a:txBody>
                  <a:tcPr/>
                </a:tc>
              </a:tr>
              <a:tr h="660400">
                <a:tc>
                  <a:txBody>
                    <a:bodyPr/>
                    <a:lstStyle/>
                    <a:p>
                      <a:r>
                        <a:rPr lang="en-US" dirty="0" smtClean="0"/>
                        <a:t>3</a:t>
                      </a:r>
                      <a:endParaRPr lang="en-US" dirty="0"/>
                    </a:p>
                  </a:txBody>
                  <a:tcPr/>
                </a:tc>
                <a:tc>
                  <a:txBody>
                    <a:bodyPr/>
                    <a:lstStyle/>
                    <a:p>
                      <a:pPr algn="r"/>
                      <a:r>
                        <a:rPr lang="en-US" dirty="0" smtClean="0"/>
                        <a:t>0.0419</a:t>
                      </a:r>
                      <a:endParaRPr lang="en-US" dirty="0"/>
                    </a:p>
                  </a:txBody>
                  <a:tcPr/>
                </a:tc>
                <a:tc>
                  <a:txBody>
                    <a:bodyPr/>
                    <a:lstStyle/>
                    <a:p>
                      <a:pPr algn="r"/>
                      <a:r>
                        <a:rPr lang="en-US" dirty="0" smtClean="0"/>
                        <a:t>0.0388</a:t>
                      </a:r>
                      <a:endParaRPr lang="en-US" dirty="0"/>
                    </a:p>
                  </a:txBody>
                  <a:tcPr/>
                </a:tc>
              </a:tr>
              <a:tr h="660400">
                <a:tc>
                  <a:txBody>
                    <a:bodyPr/>
                    <a:lstStyle/>
                    <a:p>
                      <a:r>
                        <a:rPr lang="en-US" dirty="0" smtClean="0"/>
                        <a:t>4</a:t>
                      </a:r>
                      <a:r>
                        <a:rPr lang="en-US" baseline="0" dirty="0" smtClean="0"/>
                        <a:t> (OT)</a:t>
                      </a:r>
                      <a:endParaRPr lang="en-US" dirty="0"/>
                    </a:p>
                  </a:txBody>
                  <a:tcPr/>
                </a:tc>
                <a:tc>
                  <a:txBody>
                    <a:bodyPr/>
                    <a:lstStyle/>
                    <a:p>
                      <a:pPr algn="r"/>
                      <a:r>
                        <a:rPr lang="en-US" dirty="0" smtClean="0"/>
                        <a:t>0.0189</a:t>
                      </a:r>
                      <a:endParaRPr lang="en-US" dirty="0"/>
                    </a:p>
                  </a:txBody>
                  <a:tcPr/>
                </a:tc>
                <a:tc>
                  <a:txBody>
                    <a:bodyPr/>
                    <a:lstStyle/>
                    <a:p>
                      <a:pPr algn="r"/>
                      <a:r>
                        <a:rPr lang="en-US" dirty="0" smtClean="0"/>
                        <a:t>0.0208</a:t>
                      </a:r>
                      <a:endParaRPr lang="en-US" dirty="0"/>
                    </a:p>
                  </a:txBody>
                  <a:tcPr/>
                </a:tc>
              </a:tr>
            </a:tbl>
          </a:graphicData>
        </a:graphic>
      </p:graphicFrame>
      <p:sp>
        <p:nvSpPr>
          <p:cNvPr id="8" name="Footer Placeholder 7"/>
          <p:cNvSpPr>
            <a:spLocks noGrp="1"/>
          </p:cNvSpPr>
          <p:nvPr>
            <p:ph type="ftr" sz="quarter" idx="11"/>
          </p:nvPr>
        </p:nvSpPr>
        <p:spPr/>
        <p:txBody>
          <a:bodyPr/>
          <a:lstStyle/>
          <a:p>
            <a:r>
              <a:rPr lang="en-US" smtClean="0"/>
              <a:t>Copyright (c) 2011 Michael Schuckers &amp; Lauren Brozowski</a:t>
            </a:r>
            <a:endParaRPr lang="en-US"/>
          </a:p>
        </p:txBody>
      </p:sp>
    </p:spTree>
    <p:extLst>
      <p:ext uri="{BB962C8B-B14F-4D97-AF65-F5344CB8AC3E}">
        <p14:creationId xmlns="" xmlns:p14="http://schemas.microsoft.com/office/powerpoint/2010/main" val="4492506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chemeClr val="tx1"/>
                </a:solidFill>
              </a:rPr>
              <a:t>Preliminary</a:t>
            </a:r>
            <a:r>
              <a:rPr lang="en-US" dirty="0" smtClean="0"/>
              <a:t> </a:t>
            </a:r>
            <a:r>
              <a:rPr lang="en-US" dirty="0" smtClean="0">
                <a:solidFill>
                  <a:schemeClr val="tx1"/>
                </a:solidFill>
              </a:rPr>
              <a:t>Results: Referees</a:t>
            </a:r>
            <a:endParaRPr lang="en-US" dirty="0">
              <a:solidFill>
                <a:schemeClr val="tx1"/>
              </a:solidFill>
            </a:endParaRPr>
          </a:p>
        </p:txBody>
      </p:sp>
      <p:pic>
        <p:nvPicPr>
          <p:cNvPr id="5" name="Picture 4" descr="RefBoxplotNew2.jpeg"/>
          <p:cNvPicPr>
            <a:picLocks noChangeAspect="1"/>
          </p:cNvPicPr>
          <p:nvPr/>
        </p:nvPicPr>
        <p:blipFill>
          <a:blip r:embed="rId3" cstate="print"/>
          <a:stretch>
            <a:fillRect/>
          </a:stretch>
        </p:blipFill>
        <p:spPr>
          <a:xfrm>
            <a:off x="2224088" y="1447800"/>
            <a:ext cx="4695825" cy="4687743"/>
          </a:xfrm>
          <a:prstGeom prst="rect">
            <a:avLst/>
          </a:prstGeom>
        </p:spPr>
      </p:pic>
      <p:sp>
        <p:nvSpPr>
          <p:cNvPr id="4" name="Footer Placeholder 3"/>
          <p:cNvSpPr>
            <a:spLocks noGrp="1"/>
          </p:cNvSpPr>
          <p:nvPr>
            <p:ph type="ftr" sz="quarter" idx="11"/>
          </p:nvPr>
        </p:nvSpPr>
        <p:spPr/>
        <p:txBody>
          <a:bodyPr/>
          <a:lstStyle/>
          <a:p>
            <a:r>
              <a:rPr lang="en-US" smtClean="0"/>
              <a:t>Copyright (c) 2011 Michael Schuckers &amp; Lauren Brozowski</a:t>
            </a:r>
            <a:endParaRPr lang="en-US"/>
          </a:p>
        </p:txBody>
      </p:sp>
    </p:spTree>
    <p:extLst>
      <p:ext uri="{BB962C8B-B14F-4D97-AF65-F5344CB8AC3E}">
        <p14:creationId xmlns="" xmlns:p14="http://schemas.microsoft.com/office/powerpoint/2010/main" val="9403311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chemeClr val="tx1"/>
                </a:solidFill>
              </a:rPr>
              <a:t>Preliminary Results: Teams</a:t>
            </a:r>
            <a:endParaRPr lang="en-US" dirty="0">
              <a:solidFill>
                <a:schemeClr val="tx1"/>
              </a:solidFill>
            </a:endParaRPr>
          </a:p>
        </p:txBody>
      </p:sp>
      <p:pic>
        <p:nvPicPr>
          <p:cNvPr id="6" name="Picture 5" descr="TeamBoxplotNew2.jpeg"/>
          <p:cNvPicPr>
            <a:picLocks noChangeAspect="1"/>
          </p:cNvPicPr>
          <p:nvPr/>
        </p:nvPicPr>
        <p:blipFill>
          <a:blip r:embed="rId3" cstate="print"/>
          <a:stretch>
            <a:fillRect/>
          </a:stretch>
        </p:blipFill>
        <p:spPr>
          <a:xfrm>
            <a:off x="2209800" y="1371600"/>
            <a:ext cx="4724400" cy="4716269"/>
          </a:xfrm>
          <a:prstGeom prst="rect">
            <a:avLst/>
          </a:prstGeom>
        </p:spPr>
      </p:pic>
      <p:sp>
        <p:nvSpPr>
          <p:cNvPr id="4" name="Footer Placeholder 3"/>
          <p:cNvSpPr>
            <a:spLocks noGrp="1"/>
          </p:cNvSpPr>
          <p:nvPr>
            <p:ph type="ftr" sz="quarter" idx="11"/>
          </p:nvPr>
        </p:nvSpPr>
        <p:spPr/>
        <p:txBody>
          <a:bodyPr/>
          <a:lstStyle/>
          <a:p>
            <a:r>
              <a:rPr lang="en-US" smtClean="0"/>
              <a:t>Copyright (c) 2011 Michael Schuckers &amp; Lauren Brozowski</a:t>
            </a:r>
            <a:endParaRPr lang="en-US"/>
          </a:p>
        </p:txBody>
      </p:sp>
    </p:spTree>
    <p:extLst>
      <p:ext uri="{BB962C8B-B14F-4D97-AF65-F5344CB8AC3E}">
        <p14:creationId xmlns="" xmlns:p14="http://schemas.microsoft.com/office/powerpoint/2010/main" val="39807616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2133600"/>
            <a:ext cx="7806266" cy="3450696"/>
          </a:xfrm>
        </p:spPr>
        <p:txBody>
          <a:bodyPr>
            <a:noAutofit/>
          </a:bodyPr>
          <a:lstStyle/>
          <a:p>
            <a:r>
              <a:rPr lang="en-US" sz="3200" dirty="0" smtClean="0">
                <a:latin typeface="Thames" pitchFamily="2" charset="0"/>
              </a:rPr>
              <a:t>Referees, Linesmen</a:t>
            </a:r>
            <a:endParaRPr lang="en-US" sz="3200" dirty="0">
              <a:latin typeface="Thames" pitchFamily="2" charset="0"/>
            </a:endParaRPr>
          </a:p>
          <a:p>
            <a:r>
              <a:rPr lang="en-US" sz="3200" dirty="0">
                <a:latin typeface="Thames" pitchFamily="2" charset="0"/>
              </a:rPr>
              <a:t>Absolute value of </a:t>
            </a:r>
            <a:r>
              <a:rPr lang="en-US" sz="3200" dirty="0" smtClean="0">
                <a:latin typeface="Thames" pitchFamily="2" charset="0"/>
              </a:rPr>
              <a:t>Goal Differential + value squared</a:t>
            </a:r>
          </a:p>
          <a:p>
            <a:r>
              <a:rPr lang="en-US" sz="3200" dirty="0" smtClean="0">
                <a:latin typeface="Thames" pitchFamily="2" charset="0"/>
              </a:rPr>
              <a:t>Team Initiate Event</a:t>
            </a:r>
          </a:p>
          <a:p>
            <a:r>
              <a:rPr lang="en-US" sz="3200" dirty="0" smtClean="0">
                <a:latin typeface="Thames" pitchFamily="2" charset="0"/>
              </a:rPr>
              <a:t>Team Take Event</a:t>
            </a:r>
          </a:p>
          <a:p>
            <a:r>
              <a:rPr lang="en-US" sz="3200" dirty="0" smtClean="0">
                <a:latin typeface="Thames" pitchFamily="2" charset="0"/>
              </a:rPr>
              <a:t>The period the penalty occurred (1, 2, 3, 4)</a:t>
            </a:r>
          </a:p>
          <a:p>
            <a:r>
              <a:rPr lang="en-US" sz="3200" dirty="0" smtClean="0">
                <a:latin typeface="Thames" pitchFamily="2" charset="0"/>
              </a:rPr>
              <a:t>Indicator for last 5 and last 10 minutes of 3</a:t>
            </a:r>
            <a:r>
              <a:rPr lang="en-US" sz="3200" baseline="30000" dirty="0" smtClean="0">
                <a:latin typeface="Thames" pitchFamily="2" charset="0"/>
              </a:rPr>
              <a:t>rd</a:t>
            </a:r>
            <a:endParaRPr lang="en-US" sz="3200" dirty="0" smtClean="0">
              <a:latin typeface="Thames" pitchFamily="2" charset="0"/>
            </a:endParaRPr>
          </a:p>
          <a:p>
            <a:r>
              <a:rPr lang="en-US" sz="3200" dirty="0" smtClean="0">
                <a:latin typeface="Thames" pitchFamily="2" charset="0"/>
              </a:rPr>
              <a:t>Indicator for last 5 minutes &amp; Goal Differential &lt;2 </a:t>
            </a:r>
            <a:endParaRPr lang="en-US" sz="3200" dirty="0">
              <a:latin typeface="Thames" pitchFamily="2" charset="0"/>
            </a:endParaRPr>
          </a:p>
        </p:txBody>
      </p:sp>
      <p:sp>
        <p:nvSpPr>
          <p:cNvPr id="3" name="Title 2"/>
          <p:cNvSpPr>
            <a:spLocks noGrp="1"/>
          </p:cNvSpPr>
          <p:nvPr>
            <p:ph type="title"/>
          </p:nvPr>
        </p:nvSpPr>
        <p:spPr/>
        <p:txBody>
          <a:bodyPr>
            <a:normAutofit fontScale="90000"/>
          </a:bodyPr>
          <a:lstStyle/>
          <a:p>
            <a:r>
              <a:rPr lang="en-US" dirty="0" smtClean="0">
                <a:solidFill>
                  <a:schemeClr val="tx1"/>
                </a:solidFill>
              </a:rPr>
              <a:t>Logistic Regression with 1 for EVENT= PENL</a:t>
            </a:r>
            <a:endParaRPr lang="en-US" dirty="0">
              <a:solidFill>
                <a:schemeClr val="tx1"/>
              </a:solidFill>
            </a:endParaRPr>
          </a:p>
        </p:txBody>
      </p:sp>
      <p:sp>
        <p:nvSpPr>
          <p:cNvPr id="4" name="Footer Placeholder 3"/>
          <p:cNvSpPr>
            <a:spLocks noGrp="1"/>
          </p:cNvSpPr>
          <p:nvPr>
            <p:ph type="ftr" sz="quarter" idx="11"/>
          </p:nvPr>
        </p:nvSpPr>
        <p:spPr/>
        <p:txBody>
          <a:bodyPr/>
          <a:lstStyle/>
          <a:p>
            <a:r>
              <a:rPr lang="en-US" smtClean="0"/>
              <a:t>Copyright (c) 2011 Michael Schuckers &amp; Lauren Brozowski</a:t>
            </a:r>
            <a:endParaRPr lang="en-US"/>
          </a:p>
        </p:txBody>
      </p:sp>
    </p:spTree>
    <p:extLst>
      <p:ext uri="{BB962C8B-B14F-4D97-AF65-F5344CB8AC3E}">
        <p14:creationId xmlns="" xmlns:p14="http://schemas.microsoft.com/office/powerpoint/2010/main" val="42881497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04800" y="1295400"/>
            <a:ext cx="8458200" cy="4830763"/>
          </a:xfrm>
        </p:spPr>
        <p:txBody>
          <a:bodyPr>
            <a:normAutofit/>
          </a:bodyPr>
          <a:lstStyle/>
          <a:p>
            <a:endParaRPr lang="en-US" sz="2400" dirty="0" smtClean="0"/>
          </a:p>
          <a:p>
            <a:pPr marL="109728" indent="0">
              <a:buNone/>
            </a:pPr>
            <a:endParaRPr lang="en-US" sz="2000" dirty="0" smtClean="0"/>
          </a:p>
          <a:p>
            <a:endParaRPr lang="en-US" sz="1800" dirty="0">
              <a:latin typeface="Courier New" pitchFamily="49" charset="0"/>
              <a:cs typeface="Courier New" pitchFamily="49" charset="0"/>
            </a:endParaRPr>
          </a:p>
          <a:p>
            <a:endParaRPr lang="en-US" sz="1800" dirty="0"/>
          </a:p>
        </p:txBody>
      </p:sp>
      <p:sp>
        <p:nvSpPr>
          <p:cNvPr id="3" name="Title 2"/>
          <p:cNvSpPr>
            <a:spLocks noGrp="1"/>
          </p:cNvSpPr>
          <p:nvPr>
            <p:ph type="title"/>
          </p:nvPr>
        </p:nvSpPr>
        <p:spPr/>
        <p:txBody>
          <a:bodyPr>
            <a:normAutofit fontScale="90000"/>
          </a:bodyPr>
          <a:lstStyle/>
          <a:p>
            <a:r>
              <a:rPr lang="en-US" dirty="0" smtClean="0">
                <a:solidFill>
                  <a:schemeClr val="tx1"/>
                </a:solidFill>
              </a:rPr>
              <a:t>Results: Significant Predictors</a:t>
            </a:r>
            <a:br>
              <a:rPr lang="en-US" dirty="0" smtClean="0">
                <a:solidFill>
                  <a:schemeClr val="tx1"/>
                </a:solidFill>
              </a:rPr>
            </a:br>
            <a:r>
              <a:rPr lang="en-US" dirty="0" smtClean="0">
                <a:solidFill>
                  <a:schemeClr val="tx1"/>
                </a:solidFill>
              </a:rPr>
              <a:t>p&lt;0.001</a:t>
            </a:r>
            <a:endParaRPr lang="en-US" dirty="0">
              <a:solidFill>
                <a:schemeClr val="tx1"/>
              </a:solidFill>
            </a:endParaRPr>
          </a:p>
        </p:txBody>
      </p:sp>
      <p:graphicFrame>
        <p:nvGraphicFramePr>
          <p:cNvPr id="2" name="Table 1"/>
          <p:cNvGraphicFramePr>
            <a:graphicFrameLocks noGrp="1"/>
          </p:cNvGraphicFramePr>
          <p:nvPr>
            <p:extLst>
              <p:ext uri="{D42A27DB-BD31-4B8C-83A1-F6EECF244321}">
                <p14:modId xmlns="" xmlns:p14="http://schemas.microsoft.com/office/powerpoint/2010/main" val="2363052672"/>
              </p:ext>
            </p:extLst>
          </p:nvPr>
        </p:nvGraphicFramePr>
        <p:xfrm>
          <a:off x="2667000" y="1066800"/>
          <a:ext cx="6096000" cy="482092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r>
                        <a:rPr lang="en-US" dirty="0" smtClean="0"/>
                        <a:t>Predictor</a:t>
                      </a:r>
                      <a:endParaRPr lang="en-US" dirty="0"/>
                    </a:p>
                  </a:txBody>
                  <a:tcPr/>
                </a:tc>
                <a:tc>
                  <a:txBody>
                    <a:bodyPr/>
                    <a:lstStyle/>
                    <a:p>
                      <a:r>
                        <a:rPr lang="en-US" dirty="0" smtClean="0"/>
                        <a:t>2008-09</a:t>
                      </a:r>
                      <a:endParaRPr lang="en-US" dirty="0"/>
                    </a:p>
                  </a:txBody>
                  <a:tcPr/>
                </a:tc>
                <a:tc>
                  <a:txBody>
                    <a:bodyPr/>
                    <a:lstStyle/>
                    <a:p>
                      <a:r>
                        <a:rPr lang="en-US" dirty="0" smtClean="0"/>
                        <a:t>2009-10</a:t>
                      </a:r>
                      <a:endParaRPr lang="en-US" dirty="0"/>
                    </a:p>
                  </a:txBody>
                  <a:tcPr/>
                </a:tc>
              </a:tr>
              <a:tr h="370840">
                <a:tc>
                  <a:txBody>
                    <a:bodyPr/>
                    <a:lstStyle/>
                    <a:p>
                      <a:r>
                        <a:rPr lang="en-US" dirty="0" smtClean="0"/>
                        <a:t>Ref’s</a:t>
                      </a:r>
                      <a:endParaRPr lang="en-US" dirty="0"/>
                    </a:p>
                  </a:txBody>
                  <a:tcPr/>
                </a:tc>
                <a:tc>
                  <a:txBody>
                    <a:bodyPr/>
                    <a:lstStyle/>
                    <a:p>
                      <a:r>
                        <a:rPr lang="en-US" dirty="0" smtClean="0"/>
                        <a:t>N/S</a:t>
                      </a:r>
                      <a:endParaRPr lang="en-US" dirty="0"/>
                    </a:p>
                  </a:txBody>
                  <a:tcPr/>
                </a:tc>
                <a:tc>
                  <a:txBody>
                    <a:bodyPr/>
                    <a:lstStyle/>
                    <a:p>
                      <a:r>
                        <a:rPr lang="en-US" dirty="0" smtClean="0"/>
                        <a:t>Auger</a:t>
                      </a:r>
                      <a:endParaRPr lang="en-US" dirty="0"/>
                    </a:p>
                  </a:txBody>
                  <a:tcPr/>
                </a:tc>
              </a:tr>
              <a:tr h="370840">
                <a:tc>
                  <a:txBody>
                    <a:bodyPr/>
                    <a:lstStyle/>
                    <a:p>
                      <a:r>
                        <a:rPr lang="en-US" dirty="0" smtClean="0"/>
                        <a:t>Linesmen</a:t>
                      </a:r>
                      <a:endParaRPr lang="en-US" dirty="0"/>
                    </a:p>
                  </a:txBody>
                  <a:tcPr/>
                </a:tc>
                <a:tc>
                  <a:txBody>
                    <a:bodyPr/>
                    <a:lstStyle/>
                    <a:p>
                      <a:r>
                        <a:rPr lang="en-US" dirty="0" smtClean="0"/>
                        <a:t>N/S</a:t>
                      </a:r>
                      <a:endParaRPr lang="en-US" dirty="0"/>
                    </a:p>
                  </a:txBody>
                  <a:tcPr/>
                </a:tc>
                <a:tc>
                  <a:txBody>
                    <a:bodyPr/>
                    <a:lstStyle/>
                    <a:p>
                      <a:r>
                        <a:rPr lang="en-US" dirty="0" err="1" smtClean="0"/>
                        <a:t>Sericolo</a:t>
                      </a:r>
                      <a:endParaRPr lang="en-US" dirty="0"/>
                    </a:p>
                  </a:txBody>
                  <a:tcPr/>
                </a:tc>
              </a:tr>
              <a:tr h="370840">
                <a:tc>
                  <a:txBody>
                    <a:bodyPr/>
                    <a:lstStyle/>
                    <a:p>
                      <a:r>
                        <a:rPr lang="en-US" dirty="0" err="1" smtClean="0"/>
                        <a:t>Gdiff</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r>
              <a:tr h="370840">
                <a:tc>
                  <a:txBody>
                    <a:bodyPr/>
                    <a:lstStyle/>
                    <a:p>
                      <a:r>
                        <a:rPr lang="en-US" dirty="0" smtClean="0"/>
                        <a:t>Gdiff</a:t>
                      </a:r>
                      <a:r>
                        <a:rPr lang="en-US" baseline="30000" dirty="0" smtClean="0"/>
                        <a:t>2</a:t>
                      </a:r>
                      <a:endParaRPr lang="en-US" baseline="30000" dirty="0"/>
                    </a:p>
                  </a:txBody>
                  <a:tcPr/>
                </a:tc>
                <a:tc>
                  <a:txBody>
                    <a:bodyPr/>
                    <a:lstStyle/>
                    <a:p>
                      <a:r>
                        <a:rPr lang="en-US" dirty="0" smtClean="0"/>
                        <a:t>N/S</a:t>
                      </a:r>
                      <a:endParaRPr lang="en-US" dirty="0"/>
                    </a:p>
                  </a:txBody>
                  <a:tcPr/>
                </a:tc>
                <a:tc>
                  <a:txBody>
                    <a:bodyPr/>
                    <a:lstStyle/>
                    <a:p>
                      <a:r>
                        <a:rPr lang="en-US" dirty="0" smtClean="0"/>
                        <a:t>N/S</a:t>
                      </a:r>
                    </a:p>
                  </a:txBody>
                  <a:tcPr/>
                </a:tc>
              </a:tr>
              <a:tr h="370840">
                <a:tc>
                  <a:txBody>
                    <a:bodyPr/>
                    <a:lstStyle/>
                    <a:p>
                      <a:r>
                        <a:rPr lang="en-US" dirty="0" smtClean="0"/>
                        <a:t>Period 2</a:t>
                      </a:r>
                      <a:endParaRPr lang="en-US" dirty="0"/>
                    </a:p>
                  </a:txBody>
                  <a:tcPr/>
                </a:tc>
                <a:tc>
                  <a:txBody>
                    <a:bodyPr/>
                    <a:lstStyle/>
                    <a:p>
                      <a:r>
                        <a:rPr lang="en-US" dirty="0" smtClean="0"/>
                        <a:t>N/S</a:t>
                      </a:r>
                      <a:endParaRPr lang="en-US" dirty="0"/>
                    </a:p>
                  </a:txBody>
                  <a:tcPr/>
                </a:tc>
                <a:tc>
                  <a:txBody>
                    <a:bodyPr/>
                    <a:lstStyle/>
                    <a:p>
                      <a:r>
                        <a:rPr lang="en-US" dirty="0" smtClean="0"/>
                        <a:t>N/S</a:t>
                      </a:r>
                      <a:endParaRPr lang="en-US" dirty="0"/>
                    </a:p>
                  </a:txBody>
                  <a:tcPr/>
                </a:tc>
              </a:tr>
              <a:tr h="370840">
                <a:tc>
                  <a:txBody>
                    <a:bodyPr/>
                    <a:lstStyle/>
                    <a:p>
                      <a:r>
                        <a:rPr lang="en-US" dirty="0" smtClean="0"/>
                        <a:t>Period 3</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r>
              <a:tr h="370840">
                <a:tc>
                  <a:txBody>
                    <a:bodyPr/>
                    <a:lstStyle/>
                    <a:p>
                      <a:r>
                        <a:rPr lang="en-US" dirty="0" smtClean="0"/>
                        <a:t>Period 4</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r>
              <a:tr h="370840">
                <a:tc>
                  <a:txBody>
                    <a:bodyPr/>
                    <a:lstStyle/>
                    <a:p>
                      <a:r>
                        <a:rPr lang="en-US" dirty="0" err="1" smtClean="0"/>
                        <a:t>TeamCalled</a:t>
                      </a:r>
                      <a:endParaRPr lang="en-US" dirty="0"/>
                    </a:p>
                  </a:txBody>
                  <a:tcPr/>
                </a:tc>
                <a:tc>
                  <a:txBody>
                    <a:bodyPr/>
                    <a:lstStyle/>
                    <a:p>
                      <a:r>
                        <a:rPr lang="en-US" dirty="0" smtClean="0"/>
                        <a:t>several</a:t>
                      </a:r>
                      <a:endParaRPr lang="en-US" dirty="0"/>
                    </a:p>
                  </a:txBody>
                  <a:tcPr/>
                </a:tc>
                <a:tc>
                  <a:txBody>
                    <a:bodyPr/>
                    <a:lstStyle/>
                    <a:p>
                      <a:r>
                        <a:rPr lang="en-US" dirty="0" smtClean="0"/>
                        <a:t>several</a:t>
                      </a:r>
                      <a:endParaRPr lang="en-US" dirty="0"/>
                    </a:p>
                  </a:txBody>
                  <a:tcPr/>
                </a:tc>
              </a:tr>
              <a:tr h="370840">
                <a:tc>
                  <a:txBody>
                    <a:bodyPr/>
                    <a:lstStyle/>
                    <a:p>
                      <a:r>
                        <a:rPr lang="en-US" dirty="0" err="1" smtClean="0"/>
                        <a:t>TeamDraw</a:t>
                      </a:r>
                      <a:endParaRPr lang="en-US" dirty="0"/>
                    </a:p>
                  </a:txBody>
                  <a:tcPr/>
                </a:tc>
                <a:tc>
                  <a:txBody>
                    <a:bodyPr/>
                    <a:lstStyle/>
                    <a:p>
                      <a:r>
                        <a:rPr lang="en-US" dirty="0" smtClean="0"/>
                        <a:t>several</a:t>
                      </a:r>
                      <a:endParaRPr lang="en-US" dirty="0"/>
                    </a:p>
                  </a:txBody>
                  <a:tcPr/>
                </a:tc>
                <a:tc>
                  <a:txBody>
                    <a:bodyPr/>
                    <a:lstStyle/>
                    <a:p>
                      <a:r>
                        <a:rPr lang="en-US" dirty="0" smtClean="0"/>
                        <a:t>several</a:t>
                      </a:r>
                      <a:endParaRPr lang="en-US" dirty="0"/>
                    </a:p>
                  </a:txBody>
                  <a:tcPr/>
                </a:tc>
              </a:tr>
              <a:tr h="370840">
                <a:tc>
                  <a:txBody>
                    <a:bodyPr/>
                    <a:lstStyle/>
                    <a:p>
                      <a:r>
                        <a:rPr lang="en-US" dirty="0" smtClean="0"/>
                        <a:t>Home/Away</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r>
              <a:tr h="370840">
                <a:tc>
                  <a:txBody>
                    <a:bodyPr/>
                    <a:lstStyle/>
                    <a:p>
                      <a:r>
                        <a:rPr lang="en-US" dirty="0" smtClean="0"/>
                        <a:t>&lt;5 min</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r>
              <a:tr h="370840">
                <a:tc>
                  <a:txBody>
                    <a:bodyPr/>
                    <a:lstStyle/>
                    <a:p>
                      <a:r>
                        <a:rPr lang="en-US" dirty="0" smtClean="0"/>
                        <a:t>&lt;5 &amp; </a:t>
                      </a:r>
                      <a:r>
                        <a:rPr lang="en-US" dirty="0" err="1" smtClean="0"/>
                        <a:t>Gdiff</a:t>
                      </a:r>
                      <a:r>
                        <a:rPr lang="en-US" dirty="0" smtClean="0"/>
                        <a:t>&lt;2</a:t>
                      </a:r>
                      <a:endParaRPr lang="en-US" dirty="0"/>
                    </a:p>
                  </a:txBody>
                  <a:tcPr/>
                </a:tc>
                <a:tc>
                  <a:txBody>
                    <a:bodyPr/>
                    <a:lstStyle/>
                    <a:p>
                      <a:r>
                        <a:rPr lang="en-US" dirty="0" smtClean="0"/>
                        <a:t>-</a:t>
                      </a:r>
                      <a:endParaRPr lang="en-US" dirty="0"/>
                    </a:p>
                  </a:txBody>
                  <a:tcPr/>
                </a:tc>
                <a:tc>
                  <a:txBody>
                    <a:bodyPr/>
                    <a:lstStyle/>
                    <a:p>
                      <a:r>
                        <a:rPr lang="en-US" dirty="0" smtClean="0"/>
                        <a:t>-</a:t>
                      </a:r>
                    </a:p>
                  </a:txBody>
                  <a:tcPr/>
                </a:tc>
              </a:tr>
            </a:tbl>
          </a:graphicData>
        </a:graphic>
      </p:graphicFrame>
      <p:sp>
        <p:nvSpPr>
          <p:cNvPr id="6" name="Footer Placeholder 5"/>
          <p:cNvSpPr>
            <a:spLocks noGrp="1"/>
          </p:cNvSpPr>
          <p:nvPr>
            <p:ph type="ftr" sz="quarter" idx="11"/>
          </p:nvPr>
        </p:nvSpPr>
        <p:spPr/>
        <p:txBody>
          <a:bodyPr/>
          <a:lstStyle/>
          <a:p>
            <a:r>
              <a:rPr lang="en-US" smtClean="0"/>
              <a:t>Copyright (c) 2011 Michael Schuckers &amp; Lauren Brozowski</a:t>
            </a:r>
            <a:endParaRPr lang="en-US"/>
          </a:p>
        </p:txBody>
      </p:sp>
    </p:spTree>
    <p:extLst>
      <p:ext uri="{BB962C8B-B14F-4D97-AF65-F5344CB8AC3E}">
        <p14:creationId xmlns="" xmlns:p14="http://schemas.microsoft.com/office/powerpoint/2010/main" val="6671724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dirty="0" smtClean="0"/>
              <a:t>1. For each drop in absolute goal differential towards zero, the odds of a penalty being called drops by 12%.  </a:t>
            </a:r>
            <a:br>
              <a:rPr lang="en-US" dirty="0" smtClean="0"/>
            </a:br>
            <a:r>
              <a:rPr lang="en-US" dirty="0" smtClean="0"/>
              <a:t/>
            </a:r>
            <a:br>
              <a:rPr lang="en-US" dirty="0" smtClean="0"/>
            </a:br>
            <a:r>
              <a:rPr lang="en-US" dirty="0" smtClean="0"/>
              <a:t>2. The odds of a penalty being called in the 3rd period is 82% of what it is in the 1st or 2nd period.  </a:t>
            </a:r>
          </a:p>
          <a:p>
            <a:endParaRPr lang="en-US" dirty="0" smtClean="0"/>
          </a:p>
          <a:p>
            <a:r>
              <a:rPr lang="en-US" dirty="0" smtClean="0"/>
              <a:t>3. For overtime, the odds of a penalty being called is 51% of that for the 1st or 2nd period.</a:t>
            </a:r>
            <a:br>
              <a:rPr lang="en-US" dirty="0" smtClean="0"/>
            </a:br>
            <a:r>
              <a:rPr lang="en-US" dirty="0" smtClean="0"/>
              <a:t/>
            </a:r>
            <a:br>
              <a:rPr lang="en-US" dirty="0" smtClean="0"/>
            </a:br>
            <a:r>
              <a:rPr lang="en-US" dirty="0" smtClean="0"/>
              <a:t>4. The home team has odds of being called for a penalty that are 75%  of the visiting team.</a:t>
            </a:r>
            <a:br>
              <a:rPr lang="en-US" dirty="0" smtClean="0"/>
            </a:br>
            <a:r>
              <a:rPr lang="en-US" dirty="0" smtClean="0"/>
              <a:t/>
            </a:r>
            <a:br>
              <a:rPr lang="en-US" dirty="0" smtClean="0"/>
            </a:br>
            <a:r>
              <a:rPr lang="en-US" dirty="0" smtClean="0"/>
              <a:t>5.  In a close game (tied or a one goal difference) with less than 5 minutes remaining in the 3rd  period, the odds of a penalty</a:t>
            </a:r>
            <a:br>
              <a:rPr lang="en-US" dirty="0" smtClean="0"/>
            </a:br>
            <a:r>
              <a:rPr lang="en-US" dirty="0" smtClean="0"/>
              <a:t>being called are 66% of what they would be otherwise.</a:t>
            </a:r>
            <a:br>
              <a:rPr lang="en-US" dirty="0" smtClean="0"/>
            </a:br>
            <a:endParaRPr lang="en-US" dirty="0"/>
          </a:p>
        </p:txBody>
      </p:sp>
      <p:sp>
        <p:nvSpPr>
          <p:cNvPr id="3" name="Title 2"/>
          <p:cNvSpPr>
            <a:spLocks noGrp="1"/>
          </p:cNvSpPr>
          <p:nvPr>
            <p:ph type="title"/>
          </p:nvPr>
        </p:nvSpPr>
        <p:spPr/>
        <p:txBody>
          <a:bodyPr/>
          <a:lstStyle/>
          <a:p>
            <a:r>
              <a:rPr lang="en-US" dirty="0" smtClean="0"/>
              <a:t>Summary</a:t>
            </a:r>
            <a:endParaRPr lang="en-US" dirty="0"/>
          </a:p>
        </p:txBody>
      </p:sp>
      <p:sp>
        <p:nvSpPr>
          <p:cNvPr id="4" name="Footer Placeholder 3"/>
          <p:cNvSpPr>
            <a:spLocks noGrp="1"/>
          </p:cNvSpPr>
          <p:nvPr>
            <p:ph type="ftr" sz="quarter" idx="11"/>
          </p:nvPr>
        </p:nvSpPr>
        <p:spPr/>
        <p:txBody>
          <a:bodyPr/>
          <a:lstStyle/>
          <a:p>
            <a:r>
              <a:rPr lang="en-US" smtClean="0"/>
              <a:t>Copyright (c) 2011 Michael Schuckers &amp; Lauren Brozowski</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200"/>
            <a:ext cx="7518400" cy="4343400"/>
          </a:xfrm>
        </p:spPr>
        <p:txBody>
          <a:bodyPr>
            <a:normAutofit/>
          </a:bodyPr>
          <a:lstStyle/>
          <a:p>
            <a:r>
              <a:rPr lang="en-US" sz="3200" dirty="0" smtClean="0">
                <a:latin typeface="Thames" pitchFamily="2" charset="0"/>
              </a:rPr>
              <a:t>Referees &amp; Linesman seem consistent in rate of penalties </a:t>
            </a:r>
          </a:p>
          <a:p>
            <a:r>
              <a:rPr lang="en-US" sz="3200" dirty="0" smtClean="0">
                <a:latin typeface="Thames" pitchFamily="2" charset="0"/>
              </a:rPr>
              <a:t>Penalties occur at significantly lower rates for</a:t>
            </a:r>
          </a:p>
          <a:p>
            <a:pPr lvl="1"/>
            <a:r>
              <a:rPr lang="en-US" sz="3200" dirty="0" smtClean="0">
                <a:latin typeface="Thames" pitchFamily="2" charset="0"/>
              </a:rPr>
              <a:t>Close game</a:t>
            </a:r>
          </a:p>
          <a:p>
            <a:pPr lvl="1"/>
            <a:r>
              <a:rPr lang="en-US" sz="3200" dirty="0" smtClean="0">
                <a:latin typeface="Thames" pitchFamily="2" charset="0"/>
              </a:rPr>
              <a:t>3</a:t>
            </a:r>
            <a:r>
              <a:rPr lang="en-US" sz="3200" baseline="30000" dirty="0" smtClean="0">
                <a:latin typeface="Thames" pitchFamily="2" charset="0"/>
              </a:rPr>
              <a:t>rd</a:t>
            </a:r>
            <a:r>
              <a:rPr lang="en-US" sz="3200" dirty="0" smtClean="0">
                <a:latin typeface="Thames" pitchFamily="2" charset="0"/>
              </a:rPr>
              <a:t> Period</a:t>
            </a:r>
          </a:p>
          <a:p>
            <a:pPr lvl="1"/>
            <a:r>
              <a:rPr lang="en-US" sz="3200" dirty="0" smtClean="0">
                <a:latin typeface="Thames" pitchFamily="2" charset="0"/>
              </a:rPr>
              <a:t>Overtime</a:t>
            </a:r>
          </a:p>
          <a:p>
            <a:pPr lvl="1"/>
            <a:r>
              <a:rPr lang="en-US" sz="3200" dirty="0" smtClean="0">
                <a:latin typeface="Thames" pitchFamily="2" charset="0"/>
              </a:rPr>
              <a:t>Last 5 minutes of close game</a:t>
            </a:r>
          </a:p>
          <a:p>
            <a:pPr lvl="1"/>
            <a:r>
              <a:rPr lang="en-US" sz="3200" dirty="0" smtClean="0">
                <a:latin typeface="Thames" pitchFamily="2" charset="0"/>
              </a:rPr>
              <a:t>Home team</a:t>
            </a:r>
          </a:p>
          <a:p>
            <a:pPr lvl="1"/>
            <a:endParaRPr lang="en-US" sz="3200" dirty="0" smtClean="0">
              <a:latin typeface="Thames" pitchFamily="2" charset="0"/>
            </a:endParaRPr>
          </a:p>
          <a:p>
            <a:pPr lvl="1"/>
            <a:endParaRPr lang="en-US" dirty="0">
              <a:latin typeface="Thames" pitchFamily="2" charset="0"/>
            </a:endParaRPr>
          </a:p>
        </p:txBody>
      </p:sp>
      <p:sp>
        <p:nvSpPr>
          <p:cNvPr id="3" name="Title 2"/>
          <p:cNvSpPr>
            <a:spLocks noGrp="1"/>
          </p:cNvSpPr>
          <p:nvPr>
            <p:ph type="title"/>
          </p:nvPr>
        </p:nvSpPr>
        <p:spPr/>
        <p:txBody>
          <a:bodyPr/>
          <a:lstStyle/>
          <a:p>
            <a:r>
              <a:rPr lang="en-US" dirty="0" smtClean="0">
                <a:solidFill>
                  <a:schemeClr val="tx1"/>
                </a:solidFill>
              </a:rPr>
              <a:t>Conclusions</a:t>
            </a:r>
            <a:endParaRPr lang="en-US" dirty="0">
              <a:solidFill>
                <a:schemeClr val="tx1"/>
              </a:solidFill>
            </a:endParaRPr>
          </a:p>
        </p:txBody>
      </p:sp>
      <p:sp>
        <p:nvSpPr>
          <p:cNvPr id="4" name="Footer Placeholder 3"/>
          <p:cNvSpPr>
            <a:spLocks noGrp="1"/>
          </p:cNvSpPr>
          <p:nvPr>
            <p:ph type="ftr" sz="quarter" idx="11"/>
          </p:nvPr>
        </p:nvSpPr>
        <p:spPr/>
        <p:txBody>
          <a:bodyPr/>
          <a:lstStyle/>
          <a:p>
            <a:r>
              <a:rPr lang="en-US" smtClean="0"/>
              <a:t>Copyright (c) 2011 Michael Schuckers &amp; Lauren Brozowski</a:t>
            </a:r>
            <a:endParaRPr lang="en-US"/>
          </a:p>
        </p:txBody>
      </p:sp>
    </p:spTree>
    <p:extLst>
      <p:ext uri="{BB962C8B-B14F-4D97-AF65-F5344CB8AC3E}">
        <p14:creationId xmlns="" xmlns:p14="http://schemas.microsoft.com/office/powerpoint/2010/main" val="2604839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fade">
                                      <p:cBhvr>
                                        <p:cTn id="3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447800"/>
            <a:ext cx="7458787" cy="4648200"/>
          </a:xfrm>
        </p:spPr>
        <p:txBody>
          <a:bodyPr>
            <a:normAutofit fontScale="70000" lnSpcReduction="20000"/>
          </a:bodyPr>
          <a:lstStyle/>
          <a:p>
            <a:r>
              <a:rPr lang="en-US" sz="4200" dirty="0" smtClean="0">
                <a:latin typeface="Thames" pitchFamily="2" charset="0"/>
              </a:rPr>
              <a:t>How good is this model? </a:t>
            </a:r>
          </a:p>
          <a:p>
            <a:pPr marL="109728" indent="0">
              <a:buNone/>
            </a:pPr>
            <a:endParaRPr lang="en-US" sz="4200" dirty="0" smtClean="0">
              <a:latin typeface="Thames" pitchFamily="2" charset="0"/>
            </a:endParaRPr>
          </a:p>
          <a:p>
            <a:r>
              <a:rPr lang="en-US" sz="4200" dirty="0" smtClean="0">
                <a:latin typeface="Thames" pitchFamily="2" charset="0"/>
              </a:rPr>
              <a:t>Look at 2010-11 Season </a:t>
            </a:r>
          </a:p>
          <a:p>
            <a:pPr>
              <a:buNone/>
            </a:pPr>
            <a:endParaRPr lang="en-US" sz="4200" dirty="0" smtClean="0">
              <a:latin typeface="Thames" pitchFamily="2" charset="0"/>
            </a:endParaRPr>
          </a:p>
          <a:p>
            <a:r>
              <a:rPr lang="en-US" sz="4200" dirty="0" smtClean="0">
                <a:latin typeface="Thames" pitchFamily="2" charset="0"/>
              </a:rPr>
              <a:t>Playoffs?</a:t>
            </a:r>
          </a:p>
          <a:p>
            <a:pPr marL="109728" indent="0">
              <a:buNone/>
            </a:pPr>
            <a:endParaRPr lang="en-US" sz="4200" dirty="0">
              <a:latin typeface="Thames" pitchFamily="2" charset="0"/>
            </a:endParaRPr>
          </a:p>
          <a:p>
            <a:r>
              <a:rPr lang="en-US" sz="4200" dirty="0" smtClean="0">
                <a:latin typeface="Thames" pitchFamily="2" charset="0"/>
              </a:rPr>
              <a:t>Are there biases for/ against specific players?</a:t>
            </a:r>
          </a:p>
          <a:p>
            <a:pPr lvl="1"/>
            <a:r>
              <a:rPr lang="en-US" sz="4200" dirty="0" smtClean="0">
                <a:latin typeface="Thames" pitchFamily="2" charset="0"/>
              </a:rPr>
              <a:t>Specific types of penalties?</a:t>
            </a:r>
          </a:p>
          <a:p>
            <a:pPr lvl="1">
              <a:buNone/>
            </a:pPr>
            <a:endParaRPr lang="en-US" sz="4200" dirty="0">
              <a:latin typeface="Thames" pitchFamily="2" charset="0"/>
            </a:endParaRPr>
          </a:p>
          <a:p>
            <a:r>
              <a:rPr lang="en-US" sz="4600" dirty="0" smtClean="0">
                <a:latin typeface="Thames" pitchFamily="2" charset="0"/>
              </a:rPr>
              <a:t>Tendencies of specific Refs for specific types of penalties</a:t>
            </a:r>
          </a:p>
          <a:p>
            <a:pPr marL="301943" lvl="1" indent="0">
              <a:buNone/>
            </a:pPr>
            <a:endParaRPr lang="en-US" sz="4200" dirty="0" smtClean="0">
              <a:latin typeface="Thames" pitchFamily="2" charset="0"/>
            </a:endParaRPr>
          </a:p>
          <a:p>
            <a:endParaRPr lang="en-US" sz="4200" dirty="0">
              <a:latin typeface="Thames" pitchFamily="2" charset="0"/>
            </a:endParaRPr>
          </a:p>
          <a:p>
            <a:endParaRPr lang="en-US" dirty="0" smtClean="0"/>
          </a:p>
        </p:txBody>
      </p:sp>
      <p:sp>
        <p:nvSpPr>
          <p:cNvPr id="3" name="Title 2"/>
          <p:cNvSpPr>
            <a:spLocks noGrp="1"/>
          </p:cNvSpPr>
          <p:nvPr>
            <p:ph type="title"/>
          </p:nvPr>
        </p:nvSpPr>
        <p:spPr/>
        <p:txBody>
          <a:bodyPr/>
          <a:lstStyle/>
          <a:p>
            <a:r>
              <a:rPr lang="en-US" dirty="0" smtClean="0">
                <a:solidFill>
                  <a:schemeClr val="tx1"/>
                </a:solidFill>
              </a:rPr>
              <a:t>Future Work</a:t>
            </a:r>
            <a:endParaRPr lang="en-US" dirty="0">
              <a:solidFill>
                <a:schemeClr val="tx1"/>
              </a:solidFill>
            </a:endParaRPr>
          </a:p>
        </p:txBody>
      </p:sp>
      <p:grpSp>
        <p:nvGrpSpPr>
          <p:cNvPr id="12" name="Group 11"/>
          <p:cNvGrpSpPr/>
          <p:nvPr/>
        </p:nvGrpSpPr>
        <p:grpSpPr>
          <a:xfrm>
            <a:off x="6781800" y="457200"/>
            <a:ext cx="2133600" cy="4485928"/>
            <a:chOff x="6782926" y="2209800"/>
            <a:chExt cx="2133600" cy="4485928"/>
          </a:xfrm>
        </p:grpSpPr>
        <p:pic>
          <p:nvPicPr>
            <p:cNvPr id="5" name="Picture 4"/>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rot="16200000">
              <a:off x="5606762" y="3385964"/>
              <a:ext cx="4485928" cy="2133600"/>
            </a:xfrm>
            <a:prstGeom prst="rect">
              <a:avLst/>
            </a:prstGeom>
            <a:scene3d>
              <a:camera prst="orthographicFront">
                <a:rot lat="0" lon="21299999" rev="0"/>
              </a:camera>
              <a:lightRig rig="threePt" dir="t"/>
            </a:scene3d>
          </p:spPr>
        </p:pic>
        <p:sp>
          <p:nvSpPr>
            <p:cNvPr id="6" name="TextBox 5"/>
            <p:cNvSpPr txBox="1"/>
            <p:nvPr/>
          </p:nvSpPr>
          <p:spPr>
            <a:xfrm>
              <a:off x="7583026" y="4953000"/>
              <a:ext cx="533400" cy="1200329"/>
            </a:xfrm>
            <a:prstGeom prst="rect">
              <a:avLst/>
            </a:prstGeom>
            <a:noFill/>
          </p:spPr>
          <p:txBody>
            <a:bodyPr wrap="square" rtlCol="0">
              <a:spAutoFit/>
            </a:bodyPr>
            <a:lstStyle/>
            <a:p>
              <a:r>
                <a:rPr lang="en-US" sz="7200" b="1" dirty="0" smtClean="0">
                  <a:latin typeface="Thames" pitchFamily="2" charset="0"/>
                </a:rPr>
                <a:t>?</a:t>
              </a:r>
              <a:endParaRPr lang="en-US" sz="7200" b="1" dirty="0">
                <a:latin typeface="Thames" pitchFamily="2" charset="0"/>
              </a:endParaRPr>
            </a:p>
          </p:txBody>
        </p:sp>
        <p:sp>
          <p:nvSpPr>
            <p:cNvPr id="7" name="TextBox 6"/>
            <p:cNvSpPr txBox="1"/>
            <p:nvPr/>
          </p:nvSpPr>
          <p:spPr>
            <a:xfrm>
              <a:off x="7583026" y="3852598"/>
              <a:ext cx="533400" cy="1200329"/>
            </a:xfrm>
            <a:prstGeom prst="rect">
              <a:avLst/>
            </a:prstGeom>
            <a:noFill/>
          </p:spPr>
          <p:txBody>
            <a:bodyPr wrap="square" rtlCol="0">
              <a:spAutoFit/>
            </a:bodyPr>
            <a:lstStyle/>
            <a:p>
              <a:r>
                <a:rPr lang="en-US" sz="7200" b="1" dirty="0" smtClean="0">
                  <a:latin typeface="Thames" pitchFamily="2" charset="0"/>
                </a:rPr>
                <a:t>?</a:t>
              </a:r>
              <a:endParaRPr lang="en-US" sz="7200" b="1" dirty="0">
                <a:latin typeface="Thames" pitchFamily="2" charset="0"/>
              </a:endParaRPr>
            </a:p>
          </p:txBody>
        </p:sp>
        <p:sp>
          <p:nvSpPr>
            <p:cNvPr id="8" name="TextBox 7"/>
            <p:cNvSpPr txBox="1"/>
            <p:nvPr/>
          </p:nvSpPr>
          <p:spPr>
            <a:xfrm>
              <a:off x="7608138" y="2423156"/>
              <a:ext cx="533400" cy="1200329"/>
            </a:xfrm>
            <a:prstGeom prst="rect">
              <a:avLst/>
            </a:prstGeom>
            <a:noFill/>
          </p:spPr>
          <p:txBody>
            <a:bodyPr wrap="square" rtlCol="0">
              <a:spAutoFit/>
            </a:bodyPr>
            <a:lstStyle/>
            <a:p>
              <a:r>
                <a:rPr lang="en-US" sz="7200" b="1" dirty="0" smtClean="0">
                  <a:latin typeface="Thames" pitchFamily="2" charset="0"/>
                </a:rPr>
                <a:t>?</a:t>
              </a:r>
              <a:endParaRPr lang="en-US" sz="7200" b="1" dirty="0">
                <a:latin typeface="Thames" pitchFamily="2" charset="0"/>
              </a:endParaRPr>
            </a:p>
          </p:txBody>
        </p:sp>
      </p:grpSp>
      <p:sp>
        <p:nvSpPr>
          <p:cNvPr id="9" name="Footer Placeholder 8"/>
          <p:cNvSpPr>
            <a:spLocks noGrp="1"/>
          </p:cNvSpPr>
          <p:nvPr>
            <p:ph type="ftr" sz="quarter" idx="11"/>
          </p:nvPr>
        </p:nvSpPr>
        <p:spPr/>
        <p:txBody>
          <a:bodyPr/>
          <a:lstStyle/>
          <a:p>
            <a:r>
              <a:rPr lang="en-US" smtClean="0"/>
              <a:t>Copyright (c) 2011 Michael Schuckers &amp; Lauren Brozowski</a:t>
            </a:r>
            <a:endParaRPr lang="en-US"/>
          </a:p>
        </p:txBody>
      </p:sp>
    </p:spTree>
    <p:extLst>
      <p:ext uri="{BB962C8B-B14F-4D97-AF65-F5344CB8AC3E}">
        <p14:creationId xmlns="" xmlns:p14="http://schemas.microsoft.com/office/powerpoint/2010/main" val="19932294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6629400" y="533400"/>
            <a:ext cx="2402244" cy="3451225"/>
          </a:xfrm>
        </p:spPr>
      </p:pic>
      <p:sp>
        <p:nvSpPr>
          <p:cNvPr id="3" name="Title 2"/>
          <p:cNvSpPr>
            <a:spLocks noGrp="1"/>
          </p:cNvSpPr>
          <p:nvPr>
            <p:ph type="title"/>
          </p:nvPr>
        </p:nvSpPr>
        <p:spPr/>
        <p:txBody>
          <a:bodyPr/>
          <a:lstStyle/>
          <a:p>
            <a:r>
              <a:rPr lang="en-US" dirty="0" smtClean="0">
                <a:latin typeface="Thames" pitchFamily="2" charset="0"/>
              </a:rPr>
              <a:t>Introduction</a:t>
            </a:r>
            <a:endParaRPr lang="en-US" dirty="0">
              <a:latin typeface="Thames" pitchFamily="2" charset="0"/>
            </a:endParaRPr>
          </a:p>
        </p:txBody>
      </p:sp>
      <p:sp>
        <p:nvSpPr>
          <p:cNvPr id="7" name="TextBox 6"/>
          <p:cNvSpPr txBox="1"/>
          <p:nvPr/>
        </p:nvSpPr>
        <p:spPr>
          <a:xfrm>
            <a:off x="381000" y="1340852"/>
            <a:ext cx="5486400" cy="5878532"/>
          </a:xfrm>
          <a:prstGeom prst="rect">
            <a:avLst/>
          </a:prstGeom>
          <a:noFill/>
        </p:spPr>
        <p:txBody>
          <a:bodyPr wrap="square" rtlCol="0">
            <a:spAutoFit/>
          </a:bodyPr>
          <a:lstStyle/>
          <a:p>
            <a:pPr marL="342900" indent="-342900">
              <a:buFont typeface="Arial" pitchFamily="34" charset="0"/>
              <a:buChar char="•"/>
            </a:pPr>
            <a:r>
              <a:rPr lang="en-US" sz="2800" dirty="0">
                <a:latin typeface="Thames" pitchFamily="2" charset="0"/>
              </a:rPr>
              <a:t>Why are penalties so important</a:t>
            </a:r>
            <a:r>
              <a:rPr lang="en-US" sz="2800" dirty="0" smtClean="0">
                <a:latin typeface="Thames" pitchFamily="2" charset="0"/>
              </a:rPr>
              <a:t>?</a:t>
            </a:r>
          </a:p>
          <a:p>
            <a:pPr marL="342900" indent="-342900">
              <a:buFont typeface="Arial" pitchFamily="34" charset="0"/>
              <a:buChar char="•"/>
            </a:pPr>
            <a:endParaRPr lang="en-US" sz="2200" dirty="0">
              <a:latin typeface="Thames" pitchFamily="2" charset="0"/>
            </a:endParaRPr>
          </a:p>
          <a:p>
            <a:pPr marL="342900" indent="-342900">
              <a:buFont typeface="Arial" pitchFamily="34" charset="0"/>
              <a:buChar char="•"/>
            </a:pPr>
            <a:endParaRPr lang="en-US" sz="2200" dirty="0" smtClean="0">
              <a:latin typeface="Thames" pitchFamily="2" charset="0"/>
            </a:endParaRPr>
          </a:p>
          <a:p>
            <a:pPr marL="342900" indent="-342900">
              <a:buFont typeface="Arial" pitchFamily="34" charset="0"/>
              <a:buChar char="•"/>
            </a:pPr>
            <a:endParaRPr lang="en-US" sz="2200" dirty="0">
              <a:latin typeface="Thames" pitchFamily="2" charset="0"/>
            </a:endParaRPr>
          </a:p>
          <a:p>
            <a:pPr marL="342900" indent="-342900">
              <a:buFont typeface="Arial" pitchFamily="34" charset="0"/>
              <a:buChar char="•"/>
            </a:pPr>
            <a:endParaRPr lang="en-US" sz="2200" dirty="0" smtClean="0">
              <a:latin typeface="Thames" pitchFamily="2" charset="0"/>
            </a:endParaRPr>
          </a:p>
          <a:p>
            <a:pPr marL="342900" indent="-342900">
              <a:buFont typeface="Arial" pitchFamily="34" charset="0"/>
              <a:buChar char="•"/>
            </a:pPr>
            <a:endParaRPr lang="en-US" sz="2200" dirty="0">
              <a:latin typeface="Thames" pitchFamily="2" charset="0"/>
            </a:endParaRPr>
          </a:p>
          <a:p>
            <a:pPr marL="342900" indent="-342900">
              <a:buFont typeface="Arial" pitchFamily="34" charset="0"/>
              <a:buChar char="•"/>
            </a:pPr>
            <a:endParaRPr lang="en-US" sz="2200" dirty="0" smtClean="0">
              <a:latin typeface="Thames" pitchFamily="2" charset="0"/>
            </a:endParaRPr>
          </a:p>
          <a:p>
            <a:pPr marL="342900" indent="-342900">
              <a:buFont typeface="Arial" pitchFamily="34" charset="0"/>
              <a:buChar char="•"/>
            </a:pPr>
            <a:endParaRPr lang="en-US" sz="2200" dirty="0">
              <a:latin typeface="Thames" pitchFamily="2" charset="0"/>
            </a:endParaRPr>
          </a:p>
          <a:p>
            <a:pPr marL="342900" indent="-342900">
              <a:buFont typeface="Arial" pitchFamily="34" charset="0"/>
              <a:buChar char="•"/>
            </a:pPr>
            <a:endParaRPr lang="en-US" sz="2200" dirty="0" smtClean="0">
              <a:latin typeface="Thames" pitchFamily="2" charset="0"/>
            </a:endParaRPr>
          </a:p>
          <a:p>
            <a:endParaRPr lang="en-US" sz="2200" dirty="0">
              <a:latin typeface="Thames" pitchFamily="2" charset="0"/>
            </a:endParaRPr>
          </a:p>
          <a:p>
            <a:pPr marL="285750" indent="-285750">
              <a:buFont typeface="Arial" pitchFamily="34" charset="0"/>
              <a:buChar char="•"/>
            </a:pPr>
            <a:r>
              <a:rPr lang="en-US" sz="2800" dirty="0" smtClean="0">
                <a:latin typeface="Thames" pitchFamily="2" charset="0"/>
              </a:rPr>
              <a:t>There are 4 officials on the ice assigned to every NHL game:</a:t>
            </a:r>
          </a:p>
          <a:p>
            <a:pPr marL="742950" lvl="1" indent="-285750">
              <a:buFont typeface="Arial" pitchFamily="34" charset="0"/>
              <a:buChar char="•"/>
            </a:pPr>
            <a:r>
              <a:rPr lang="en-US" sz="2800" dirty="0" smtClean="0">
                <a:latin typeface="Thames" pitchFamily="2" charset="0"/>
              </a:rPr>
              <a:t> 2 linesmen, 2 referees</a:t>
            </a:r>
          </a:p>
          <a:p>
            <a:pPr marL="285750" indent="-285750">
              <a:buFont typeface="Arial" pitchFamily="34" charset="0"/>
              <a:buChar char="•"/>
            </a:pPr>
            <a:endParaRPr lang="en-US" sz="2200" dirty="0" smtClean="0">
              <a:latin typeface="Thames" pitchFamily="2" charset="0"/>
            </a:endParaRPr>
          </a:p>
          <a:p>
            <a:endParaRPr lang="en-US" sz="2200" dirty="0" smtClean="0">
              <a:latin typeface="Thames" pitchFamily="2" charset="0"/>
            </a:endParaRPr>
          </a:p>
          <a:p>
            <a:endParaRPr lang="en-US" sz="2200" dirty="0" smtClean="0">
              <a:latin typeface="Thames" pitchFamily="2" charset="0"/>
            </a:endParaRPr>
          </a:p>
        </p:txBody>
      </p:sp>
      <p:sp>
        <p:nvSpPr>
          <p:cNvPr id="8" name="TextBox 7"/>
          <p:cNvSpPr txBox="1"/>
          <p:nvPr/>
        </p:nvSpPr>
        <p:spPr>
          <a:xfrm>
            <a:off x="6248400" y="4352835"/>
            <a:ext cx="2743200" cy="1200329"/>
          </a:xfrm>
          <a:prstGeom prst="rect">
            <a:avLst/>
          </a:prstGeom>
          <a:noFill/>
        </p:spPr>
        <p:txBody>
          <a:bodyPr wrap="square" rtlCol="0">
            <a:spAutoFit/>
          </a:bodyPr>
          <a:lstStyle/>
          <a:p>
            <a:pPr algn="r"/>
            <a:r>
              <a:rPr lang="en-US" sz="2400" b="1" dirty="0" smtClean="0">
                <a:latin typeface="Thames"/>
              </a:rPr>
              <a:t>Referee Wes McCauley working a Nashville game in February 2011</a:t>
            </a:r>
            <a:endParaRPr lang="en-US" sz="2400" b="1" dirty="0">
              <a:latin typeface="Thames"/>
            </a:endParaRPr>
          </a:p>
        </p:txBody>
      </p:sp>
      <p:graphicFrame>
        <p:nvGraphicFramePr>
          <p:cNvPr id="2" name="Table 1"/>
          <p:cNvGraphicFramePr>
            <a:graphicFrameLocks noGrp="1"/>
          </p:cNvGraphicFramePr>
          <p:nvPr>
            <p:extLst>
              <p:ext uri="{D42A27DB-BD31-4B8C-83A1-F6EECF244321}">
                <p14:modId xmlns="" xmlns:p14="http://schemas.microsoft.com/office/powerpoint/2010/main" val="684632947"/>
              </p:ext>
            </p:extLst>
          </p:nvPr>
        </p:nvGraphicFramePr>
        <p:xfrm>
          <a:off x="381000" y="2133600"/>
          <a:ext cx="5380928" cy="2194560"/>
        </p:xfrm>
        <a:graphic>
          <a:graphicData uri="http://schemas.openxmlformats.org/drawingml/2006/table">
            <a:tbl>
              <a:tblPr firstRow="1" bandRow="1">
                <a:tableStyleId>{5C22544A-7EE6-4342-B048-85BDC9FD1C3A}</a:tableStyleId>
              </a:tblPr>
              <a:tblGrid>
                <a:gridCol w="1771916"/>
                <a:gridCol w="1203004"/>
                <a:gridCol w="1203004"/>
                <a:gridCol w="1203004"/>
              </a:tblGrid>
              <a:tr h="0">
                <a:tc>
                  <a:txBody>
                    <a:bodyPr/>
                    <a:lstStyle/>
                    <a:p>
                      <a:pPr algn="ctr"/>
                      <a:r>
                        <a:rPr lang="en-US" dirty="0" smtClean="0">
                          <a:latin typeface="Times New Roman" pitchFamily="18" charset="0"/>
                          <a:cs typeface="Times New Roman" pitchFamily="18" charset="0"/>
                        </a:rPr>
                        <a:t>Team</a:t>
                      </a:r>
                    </a:p>
                  </a:txBody>
                  <a:tcPr anchor="ctr">
                    <a:solidFill>
                      <a:srgbClr val="CA2C20"/>
                    </a:solidFill>
                  </a:tcPr>
                </a:tc>
                <a:tc>
                  <a:txBody>
                    <a:bodyPr/>
                    <a:lstStyle/>
                    <a:p>
                      <a:pPr algn="ctr"/>
                      <a:r>
                        <a:rPr lang="en-US" dirty="0" smtClean="0">
                          <a:latin typeface="Times New Roman" pitchFamily="18" charset="0"/>
                          <a:cs typeface="Times New Roman" pitchFamily="18" charset="0"/>
                        </a:rPr>
                        <a:t>PIM</a:t>
                      </a:r>
                    </a:p>
                  </a:txBody>
                  <a:tcPr anchor="ctr">
                    <a:solidFill>
                      <a:srgbClr val="CA2C20"/>
                    </a:solidFill>
                  </a:tcPr>
                </a:tc>
                <a:tc>
                  <a:txBody>
                    <a:bodyPr/>
                    <a:lstStyle/>
                    <a:p>
                      <a:pPr algn="ctr"/>
                      <a:r>
                        <a:rPr lang="en-US" dirty="0" smtClean="0">
                          <a:latin typeface="Times New Roman" pitchFamily="18" charset="0"/>
                          <a:cs typeface="Times New Roman" pitchFamily="18" charset="0"/>
                        </a:rPr>
                        <a:t>Penalties</a:t>
                      </a:r>
                      <a:endParaRPr lang="en-US" dirty="0">
                        <a:latin typeface="Times New Roman" pitchFamily="18" charset="0"/>
                        <a:cs typeface="Times New Roman" pitchFamily="18" charset="0"/>
                      </a:endParaRPr>
                    </a:p>
                  </a:txBody>
                  <a:tcPr anchor="ctr">
                    <a:solidFill>
                      <a:srgbClr val="CA2C20"/>
                    </a:solidFill>
                  </a:tcPr>
                </a:tc>
                <a:tc>
                  <a:txBody>
                    <a:bodyPr/>
                    <a:lstStyle/>
                    <a:p>
                      <a:pPr algn="ctr"/>
                      <a:r>
                        <a:rPr lang="en-US" dirty="0" smtClean="0">
                          <a:latin typeface="Times New Roman" pitchFamily="18" charset="0"/>
                          <a:cs typeface="Times New Roman" pitchFamily="18" charset="0"/>
                        </a:rPr>
                        <a:t>Regular</a:t>
                      </a:r>
                    </a:p>
                    <a:p>
                      <a:pPr algn="ctr"/>
                      <a:r>
                        <a:rPr lang="en-US" dirty="0" smtClean="0">
                          <a:latin typeface="Times New Roman" pitchFamily="18" charset="0"/>
                          <a:cs typeface="Times New Roman" pitchFamily="18" charset="0"/>
                        </a:rPr>
                        <a:t>Season</a:t>
                      </a:r>
                    </a:p>
                    <a:p>
                      <a:pPr algn="ctr"/>
                      <a:r>
                        <a:rPr lang="en-US" dirty="0" smtClean="0">
                          <a:latin typeface="Times New Roman" pitchFamily="18" charset="0"/>
                          <a:cs typeface="Times New Roman" pitchFamily="18" charset="0"/>
                        </a:rPr>
                        <a:t>Rank</a:t>
                      </a:r>
                      <a:endParaRPr lang="en-US" dirty="0">
                        <a:latin typeface="Times New Roman" pitchFamily="18" charset="0"/>
                        <a:cs typeface="Times New Roman" pitchFamily="18" charset="0"/>
                      </a:endParaRPr>
                    </a:p>
                  </a:txBody>
                  <a:tcPr anchor="ctr">
                    <a:solidFill>
                      <a:srgbClr val="CA2C20"/>
                    </a:solidFill>
                  </a:tcPr>
                </a:tc>
              </a:tr>
              <a:tr h="370840">
                <a:tc>
                  <a:txBody>
                    <a:bodyPr/>
                    <a:lstStyle/>
                    <a:p>
                      <a:pPr algn="ctr"/>
                      <a:r>
                        <a:rPr lang="en-US" b="1" dirty="0" smtClean="0">
                          <a:solidFill>
                            <a:schemeClr val="bg1"/>
                          </a:solidFill>
                          <a:latin typeface="Times New Roman" pitchFamily="18" charset="0"/>
                          <a:cs typeface="Times New Roman" pitchFamily="18" charset="0"/>
                        </a:rPr>
                        <a:t>Tampa Bay Lightning</a:t>
                      </a:r>
                    </a:p>
                  </a:txBody>
                  <a:tcPr anchor="ctr">
                    <a:solidFill>
                      <a:srgbClr val="CA2C20"/>
                    </a:solidFill>
                  </a:tcPr>
                </a:tc>
                <a:tc>
                  <a:txBody>
                    <a:bodyPr/>
                    <a:lstStyle/>
                    <a:p>
                      <a:pPr algn="ctr"/>
                      <a:r>
                        <a:rPr lang="en-US" dirty="0" smtClean="0">
                          <a:solidFill>
                            <a:schemeClr val="bg1"/>
                          </a:solidFill>
                          <a:latin typeface="Times New Roman" pitchFamily="18" charset="0"/>
                          <a:cs typeface="Times New Roman" pitchFamily="18" charset="0"/>
                        </a:rPr>
                        <a:t>1357</a:t>
                      </a:r>
                      <a:endParaRPr lang="en-US" dirty="0">
                        <a:solidFill>
                          <a:schemeClr val="bg1"/>
                        </a:solidFill>
                        <a:latin typeface="Times New Roman" pitchFamily="18" charset="0"/>
                        <a:cs typeface="Times New Roman" pitchFamily="18" charset="0"/>
                      </a:endParaRPr>
                    </a:p>
                  </a:txBody>
                  <a:tcPr anchor="ctr">
                    <a:solidFill>
                      <a:srgbClr val="7E4E26"/>
                    </a:solidFill>
                  </a:tcPr>
                </a:tc>
                <a:tc>
                  <a:txBody>
                    <a:bodyPr/>
                    <a:lstStyle/>
                    <a:p>
                      <a:pPr algn="ctr"/>
                      <a:r>
                        <a:rPr lang="en-US" dirty="0" smtClean="0">
                          <a:solidFill>
                            <a:schemeClr val="bg1"/>
                          </a:solidFill>
                          <a:latin typeface="Times New Roman" pitchFamily="18" charset="0"/>
                          <a:cs typeface="Times New Roman" pitchFamily="18" charset="0"/>
                        </a:rPr>
                        <a:t>492</a:t>
                      </a:r>
                    </a:p>
                  </a:txBody>
                  <a:tcPr anchor="ctr">
                    <a:solidFill>
                      <a:srgbClr val="7E4E26"/>
                    </a:solidFill>
                  </a:tcPr>
                </a:tc>
                <a:tc>
                  <a:txBody>
                    <a:bodyPr/>
                    <a:lstStyle/>
                    <a:p>
                      <a:pPr algn="ctr"/>
                      <a:r>
                        <a:rPr lang="en-US" dirty="0" smtClean="0">
                          <a:solidFill>
                            <a:schemeClr val="bg1"/>
                          </a:solidFill>
                          <a:latin typeface="Times New Roman" pitchFamily="18" charset="0"/>
                          <a:cs typeface="Times New Roman" pitchFamily="18" charset="0"/>
                        </a:rPr>
                        <a:t>25</a:t>
                      </a:r>
                      <a:r>
                        <a:rPr lang="en-US" baseline="30000" dirty="0" smtClean="0">
                          <a:solidFill>
                            <a:schemeClr val="bg1"/>
                          </a:solidFill>
                          <a:latin typeface="Times New Roman" pitchFamily="18" charset="0"/>
                          <a:cs typeface="Times New Roman" pitchFamily="18" charset="0"/>
                        </a:rPr>
                        <a:t>th</a:t>
                      </a:r>
                      <a:endParaRPr lang="en-US" dirty="0" smtClean="0">
                        <a:solidFill>
                          <a:schemeClr val="bg1"/>
                        </a:solidFill>
                        <a:latin typeface="Times New Roman" pitchFamily="18" charset="0"/>
                        <a:cs typeface="Times New Roman" pitchFamily="18" charset="0"/>
                      </a:endParaRPr>
                    </a:p>
                  </a:txBody>
                  <a:tcPr anchor="ctr">
                    <a:solidFill>
                      <a:srgbClr val="7E4E26"/>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solidFill>
                            <a:schemeClr val="bg1"/>
                          </a:solidFill>
                          <a:latin typeface="Times New Roman" pitchFamily="18" charset="0"/>
                          <a:cs typeface="Times New Roman" pitchFamily="18" charset="0"/>
                        </a:rPr>
                        <a:t>Nashville Predators</a:t>
                      </a:r>
                      <a:endParaRPr lang="en-US" b="1" dirty="0">
                        <a:solidFill>
                          <a:schemeClr val="bg1"/>
                        </a:solidFill>
                        <a:latin typeface="Times New Roman" pitchFamily="18" charset="0"/>
                        <a:cs typeface="Times New Roman" pitchFamily="18" charset="0"/>
                      </a:endParaRPr>
                    </a:p>
                  </a:txBody>
                  <a:tcPr anchor="ctr">
                    <a:solidFill>
                      <a:srgbClr val="CA2C20"/>
                    </a:solidFill>
                  </a:tcPr>
                </a:tc>
                <a:tc>
                  <a:txBody>
                    <a:bodyPr/>
                    <a:lstStyle/>
                    <a:p>
                      <a:pPr algn="ctr"/>
                      <a:r>
                        <a:rPr lang="en-US" dirty="0" smtClean="0">
                          <a:solidFill>
                            <a:schemeClr val="bg1"/>
                          </a:solidFill>
                          <a:latin typeface="Times New Roman" pitchFamily="18" charset="0"/>
                          <a:cs typeface="Times New Roman" pitchFamily="18" charset="0"/>
                        </a:rPr>
                        <a:t>698</a:t>
                      </a:r>
                      <a:endParaRPr lang="en-US" dirty="0">
                        <a:solidFill>
                          <a:schemeClr val="bg1"/>
                        </a:solidFill>
                        <a:latin typeface="Times New Roman" pitchFamily="18" charset="0"/>
                        <a:cs typeface="Times New Roman" pitchFamily="18" charset="0"/>
                      </a:endParaRPr>
                    </a:p>
                  </a:txBody>
                  <a:tcPr anchor="ctr">
                    <a:solidFill>
                      <a:srgbClr val="7E4E26"/>
                    </a:solidFill>
                  </a:tcPr>
                </a:tc>
                <a:tc>
                  <a:txBody>
                    <a:bodyPr/>
                    <a:lstStyle/>
                    <a:p>
                      <a:pPr algn="ctr"/>
                      <a:r>
                        <a:rPr lang="en-US" dirty="0" smtClean="0">
                          <a:solidFill>
                            <a:schemeClr val="bg1"/>
                          </a:solidFill>
                          <a:latin typeface="Times New Roman" pitchFamily="18" charset="0"/>
                          <a:cs typeface="Times New Roman" pitchFamily="18" charset="0"/>
                        </a:rPr>
                        <a:t>302</a:t>
                      </a:r>
                    </a:p>
                  </a:txBody>
                  <a:tcPr anchor="ctr">
                    <a:solidFill>
                      <a:srgbClr val="7E4E26"/>
                    </a:solidFill>
                  </a:tcPr>
                </a:tc>
                <a:tc>
                  <a:txBody>
                    <a:bodyPr/>
                    <a:lstStyle/>
                    <a:p>
                      <a:pPr algn="ctr"/>
                      <a:r>
                        <a:rPr lang="en-US" dirty="0" smtClean="0">
                          <a:solidFill>
                            <a:schemeClr val="bg1"/>
                          </a:solidFill>
                          <a:latin typeface="Times New Roman" pitchFamily="18" charset="0"/>
                          <a:cs typeface="Times New Roman" pitchFamily="18" charset="0"/>
                        </a:rPr>
                        <a:t>10</a:t>
                      </a:r>
                      <a:r>
                        <a:rPr lang="en-US" baseline="30000" dirty="0" smtClean="0">
                          <a:solidFill>
                            <a:schemeClr val="bg1"/>
                          </a:solidFill>
                          <a:latin typeface="Times New Roman" pitchFamily="18" charset="0"/>
                          <a:cs typeface="Times New Roman" pitchFamily="18" charset="0"/>
                        </a:rPr>
                        <a:t>th</a:t>
                      </a:r>
                      <a:endParaRPr lang="en-US" dirty="0" smtClean="0">
                        <a:solidFill>
                          <a:schemeClr val="bg1"/>
                        </a:solidFill>
                        <a:latin typeface="Times New Roman" pitchFamily="18" charset="0"/>
                        <a:cs typeface="Times New Roman" pitchFamily="18" charset="0"/>
                      </a:endParaRPr>
                    </a:p>
                  </a:txBody>
                  <a:tcPr anchor="ctr">
                    <a:solidFill>
                      <a:srgbClr val="7E4E26"/>
                    </a:solidFill>
                  </a:tcPr>
                </a:tc>
              </a:tr>
            </a:tbl>
          </a:graphicData>
        </a:graphic>
      </p:graphicFrame>
      <p:sp>
        <p:nvSpPr>
          <p:cNvPr id="9" name="Footer Placeholder 8"/>
          <p:cNvSpPr>
            <a:spLocks noGrp="1"/>
          </p:cNvSpPr>
          <p:nvPr>
            <p:ph type="ftr" sz="quarter" idx="11"/>
          </p:nvPr>
        </p:nvSpPr>
        <p:spPr/>
        <p:txBody>
          <a:bodyPr/>
          <a:lstStyle/>
          <a:p>
            <a:r>
              <a:rPr lang="en-US" smtClean="0"/>
              <a:t>Copyright (c) 2011 Michael Schuckers &amp; Lauren Brozowski</a:t>
            </a:r>
            <a:endParaRPr lang="en-US"/>
          </a:p>
        </p:txBody>
      </p:sp>
    </p:spTree>
    <p:extLst>
      <p:ext uri="{BB962C8B-B14F-4D97-AF65-F5344CB8AC3E}">
        <p14:creationId xmlns="" xmlns:p14="http://schemas.microsoft.com/office/powerpoint/2010/main" val="2050614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0" end="1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914400" y="2895600"/>
            <a:ext cx="7366000" cy="3230563"/>
          </a:xfrm>
        </p:spPr>
        <p:txBody>
          <a:bodyPr>
            <a:normAutofit/>
          </a:bodyPr>
          <a:lstStyle/>
          <a:p>
            <a:pPr marL="0" indent="0">
              <a:buNone/>
            </a:pPr>
            <a:endParaRPr lang="en-US" dirty="0">
              <a:latin typeface="Thames" pitchFamily="2" charset="0"/>
            </a:endParaRPr>
          </a:p>
          <a:p>
            <a:r>
              <a:rPr lang="en-US" sz="2800" dirty="0" smtClean="0">
                <a:latin typeface="Thames" pitchFamily="2" charset="0"/>
              </a:rPr>
              <a:t>5 vs. 4 power play for that amount of time</a:t>
            </a:r>
          </a:p>
          <a:p>
            <a:pPr lvl="1"/>
            <a:r>
              <a:rPr lang="en-US" sz="2800" dirty="0" smtClean="0">
                <a:latin typeface="Thames" pitchFamily="2" charset="0"/>
              </a:rPr>
              <a:t>Increased probability of a goal occurring within that time</a:t>
            </a:r>
          </a:p>
          <a:p>
            <a:r>
              <a:rPr lang="en-US" sz="2800" dirty="0" smtClean="0">
                <a:latin typeface="Thames" pitchFamily="2" charset="0"/>
              </a:rPr>
              <a:t>The results of this study could guide teams in their style of play from game to game</a:t>
            </a:r>
          </a:p>
          <a:p>
            <a:endParaRPr lang="en-US" dirty="0">
              <a:latin typeface="Thames" pitchFamily="2" charset="0"/>
            </a:endParaRPr>
          </a:p>
        </p:txBody>
      </p:sp>
      <p:sp>
        <p:nvSpPr>
          <p:cNvPr id="4" name="Title 3"/>
          <p:cNvSpPr>
            <a:spLocks noGrp="1"/>
          </p:cNvSpPr>
          <p:nvPr>
            <p:ph type="title"/>
          </p:nvPr>
        </p:nvSpPr>
        <p:spPr/>
        <p:txBody>
          <a:bodyPr>
            <a:normAutofit/>
          </a:bodyPr>
          <a:lstStyle/>
          <a:p>
            <a:r>
              <a:rPr lang="en-US" dirty="0" smtClean="0">
                <a:solidFill>
                  <a:schemeClr val="tx1"/>
                </a:solidFill>
                <a:latin typeface="Thames" pitchFamily="2" charset="0"/>
              </a:rPr>
              <a:t>Introduction</a:t>
            </a:r>
            <a:endParaRPr lang="en-US" dirty="0">
              <a:solidFill>
                <a:schemeClr val="tx1"/>
              </a:solidFill>
              <a:latin typeface="Thames" pitchFamily="2" charset="0"/>
            </a:endParaRPr>
          </a:p>
        </p:txBody>
      </p:sp>
      <p:graphicFrame>
        <p:nvGraphicFramePr>
          <p:cNvPr id="2" name="Table 1"/>
          <p:cNvGraphicFramePr>
            <a:graphicFrameLocks noGrp="1"/>
          </p:cNvGraphicFramePr>
          <p:nvPr>
            <p:extLst>
              <p:ext uri="{D42A27DB-BD31-4B8C-83A1-F6EECF244321}">
                <p14:modId xmlns="" xmlns:p14="http://schemas.microsoft.com/office/powerpoint/2010/main" val="1950813938"/>
              </p:ext>
            </p:extLst>
          </p:nvPr>
        </p:nvGraphicFramePr>
        <p:xfrm>
          <a:off x="381000" y="1397000"/>
          <a:ext cx="8458200" cy="1010920"/>
        </p:xfrm>
        <a:graphic>
          <a:graphicData uri="http://schemas.openxmlformats.org/drawingml/2006/table">
            <a:tbl>
              <a:tblPr firstRow="1" bandRow="1">
                <a:tableStyleId>{5C22544A-7EE6-4342-B048-85BDC9FD1C3A}</a:tableStyleId>
              </a:tblPr>
              <a:tblGrid>
                <a:gridCol w="1691640"/>
                <a:gridCol w="1691640"/>
                <a:gridCol w="1691640"/>
                <a:gridCol w="1691640"/>
                <a:gridCol w="1691640"/>
              </a:tblGrid>
              <a:tr h="370840">
                <a:tc>
                  <a:txBody>
                    <a:bodyPr/>
                    <a:lstStyle/>
                    <a:p>
                      <a:pPr algn="ctr"/>
                      <a:r>
                        <a:rPr lang="en-US" b="1" dirty="0" smtClean="0">
                          <a:solidFill>
                            <a:schemeClr val="bg1"/>
                          </a:solidFill>
                        </a:rPr>
                        <a:t>Level</a:t>
                      </a:r>
                      <a:endParaRPr lang="en-US" b="1" dirty="0">
                        <a:solidFill>
                          <a:schemeClr val="bg1"/>
                        </a:solidFill>
                      </a:endParaRPr>
                    </a:p>
                  </a:txBody>
                  <a:tcPr anchor="ctr">
                    <a:solidFill>
                      <a:srgbClr val="CA2C20"/>
                    </a:solidFill>
                  </a:tcPr>
                </a:tc>
                <a:tc>
                  <a:txBody>
                    <a:bodyPr/>
                    <a:lstStyle/>
                    <a:p>
                      <a:pPr algn="ctr"/>
                      <a:r>
                        <a:rPr lang="en-US" b="0" dirty="0" smtClean="0">
                          <a:solidFill>
                            <a:schemeClr val="bg1"/>
                          </a:solidFill>
                        </a:rPr>
                        <a:t>Minor</a:t>
                      </a:r>
                      <a:endParaRPr lang="en-US" b="0" dirty="0">
                        <a:solidFill>
                          <a:schemeClr val="bg1"/>
                        </a:solidFill>
                      </a:endParaRPr>
                    </a:p>
                  </a:txBody>
                  <a:tcPr anchor="ctr">
                    <a:solidFill>
                      <a:srgbClr val="CA2C20"/>
                    </a:solidFill>
                  </a:tcPr>
                </a:tc>
                <a:tc>
                  <a:txBody>
                    <a:bodyPr/>
                    <a:lstStyle/>
                    <a:p>
                      <a:pPr algn="ctr"/>
                      <a:r>
                        <a:rPr lang="en-US" b="0" dirty="0" smtClean="0">
                          <a:solidFill>
                            <a:schemeClr val="bg1"/>
                          </a:solidFill>
                        </a:rPr>
                        <a:t>Double</a:t>
                      </a:r>
                      <a:r>
                        <a:rPr lang="en-US" b="0" baseline="0" dirty="0" smtClean="0">
                          <a:solidFill>
                            <a:schemeClr val="bg1"/>
                          </a:solidFill>
                        </a:rPr>
                        <a:t> Minor</a:t>
                      </a:r>
                      <a:endParaRPr lang="en-US" b="0" dirty="0">
                        <a:solidFill>
                          <a:schemeClr val="bg1"/>
                        </a:solidFill>
                      </a:endParaRPr>
                    </a:p>
                  </a:txBody>
                  <a:tcPr anchor="ctr">
                    <a:solidFill>
                      <a:srgbClr val="CA2C20"/>
                    </a:solidFill>
                  </a:tcPr>
                </a:tc>
                <a:tc>
                  <a:txBody>
                    <a:bodyPr/>
                    <a:lstStyle/>
                    <a:p>
                      <a:pPr algn="ctr"/>
                      <a:r>
                        <a:rPr lang="en-US" b="0" dirty="0" smtClean="0">
                          <a:solidFill>
                            <a:schemeClr val="bg1"/>
                          </a:solidFill>
                        </a:rPr>
                        <a:t>Major</a:t>
                      </a:r>
                      <a:endParaRPr lang="en-US" b="0" dirty="0">
                        <a:solidFill>
                          <a:schemeClr val="bg1"/>
                        </a:solidFill>
                      </a:endParaRPr>
                    </a:p>
                  </a:txBody>
                  <a:tcPr anchor="ctr">
                    <a:solidFill>
                      <a:srgbClr val="CA2C20"/>
                    </a:solidFill>
                  </a:tcPr>
                </a:tc>
                <a:tc>
                  <a:txBody>
                    <a:bodyPr/>
                    <a:lstStyle/>
                    <a:p>
                      <a:pPr algn="ctr"/>
                      <a:r>
                        <a:rPr lang="en-US" b="0" dirty="0" smtClean="0">
                          <a:solidFill>
                            <a:schemeClr val="bg1"/>
                          </a:solidFill>
                        </a:rPr>
                        <a:t>Major/</a:t>
                      </a:r>
                    </a:p>
                    <a:p>
                      <a:pPr algn="ctr"/>
                      <a:r>
                        <a:rPr lang="en-US" b="0" dirty="0" smtClean="0">
                          <a:solidFill>
                            <a:schemeClr val="bg1"/>
                          </a:solidFill>
                        </a:rPr>
                        <a:t>Misconduct</a:t>
                      </a:r>
                      <a:endParaRPr lang="en-US" b="0" dirty="0">
                        <a:solidFill>
                          <a:schemeClr val="bg1"/>
                        </a:solidFill>
                      </a:endParaRPr>
                    </a:p>
                  </a:txBody>
                  <a:tcPr anchor="ctr">
                    <a:solidFill>
                      <a:srgbClr val="CA2C20"/>
                    </a:solidFill>
                  </a:tcPr>
                </a:tc>
              </a:tr>
              <a:tr h="370840">
                <a:tc>
                  <a:txBody>
                    <a:bodyPr/>
                    <a:lstStyle/>
                    <a:p>
                      <a:pPr algn="ctr"/>
                      <a:r>
                        <a:rPr lang="en-US" b="1" dirty="0" smtClean="0">
                          <a:solidFill>
                            <a:schemeClr val="bg1"/>
                          </a:solidFill>
                        </a:rPr>
                        <a:t>Penalty (Min.)</a:t>
                      </a:r>
                      <a:endParaRPr lang="en-US" b="1" dirty="0">
                        <a:solidFill>
                          <a:schemeClr val="bg1"/>
                        </a:solidFill>
                      </a:endParaRPr>
                    </a:p>
                  </a:txBody>
                  <a:tcPr anchor="ctr">
                    <a:solidFill>
                      <a:srgbClr val="7E4E26"/>
                    </a:solidFill>
                  </a:tcPr>
                </a:tc>
                <a:tc>
                  <a:txBody>
                    <a:bodyPr/>
                    <a:lstStyle/>
                    <a:p>
                      <a:pPr algn="ctr"/>
                      <a:r>
                        <a:rPr lang="en-US" dirty="0" smtClean="0">
                          <a:solidFill>
                            <a:schemeClr val="bg1"/>
                          </a:solidFill>
                        </a:rPr>
                        <a:t>2</a:t>
                      </a:r>
                      <a:endParaRPr lang="en-US" dirty="0">
                        <a:solidFill>
                          <a:schemeClr val="bg1"/>
                        </a:solidFill>
                      </a:endParaRPr>
                    </a:p>
                  </a:txBody>
                  <a:tcPr anchor="ctr">
                    <a:solidFill>
                      <a:srgbClr val="7E4E26"/>
                    </a:solidFill>
                  </a:tcPr>
                </a:tc>
                <a:tc>
                  <a:txBody>
                    <a:bodyPr/>
                    <a:lstStyle/>
                    <a:p>
                      <a:pPr algn="ctr"/>
                      <a:r>
                        <a:rPr lang="en-US" dirty="0" smtClean="0">
                          <a:solidFill>
                            <a:schemeClr val="bg1"/>
                          </a:solidFill>
                        </a:rPr>
                        <a:t>4</a:t>
                      </a:r>
                      <a:endParaRPr lang="en-US" dirty="0">
                        <a:solidFill>
                          <a:schemeClr val="bg1"/>
                        </a:solidFill>
                      </a:endParaRPr>
                    </a:p>
                  </a:txBody>
                  <a:tcPr anchor="ctr">
                    <a:solidFill>
                      <a:srgbClr val="7E4E26"/>
                    </a:solidFill>
                  </a:tcPr>
                </a:tc>
                <a:tc>
                  <a:txBody>
                    <a:bodyPr/>
                    <a:lstStyle/>
                    <a:p>
                      <a:pPr algn="ctr"/>
                      <a:r>
                        <a:rPr lang="en-US" dirty="0" smtClean="0">
                          <a:solidFill>
                            <a:schemeClr val="bg1"/>
                          </a:solidFill>
                        </a:rPr>
                        <a:t>5</a:t>
                      </a:r>
                      <a:endParaRPr lang="en-US" dirty="0">
                        <a:solidFill>
                          <a:schemeClr val="bg1"/>
                        </a:solidFill>
                      </a:endParaRPr>
                    </a:p>
                  </a:txBody>
                  <a:tcPr anchor="ctr">
                    <a:solidFill>
                      <a:srgbClr val="7E4E26"/>
                    </a:solidFill>
                  </a:tcPr>
                </a:tc>
                <a:tc>
                  <a:txBody>
                    <a:bodyPr/>
                    <a:lstStyle/>
                    <a:p>
                      <a:pPr algn="ctr"/>
                      <a:r>
                        <a:rPr lang="en-US" dirty="0" smtClean="0">
                          <a:solidFill>
                            <a:schemeClr val="bg1"/>
                          </a:solidFill>
                        </a:rPr>
                        <a:t>10</a:t>
                      </a:r>
                      <a:endParaRPr lang="en-US" dirty="0">
                        <a:solidFill>
                          <a:schemeClr val="bg1"/>
                        </a:solidFill>
                      </a:endParaRPr>
                    </a:p>
                  </a:txBody>
                  <a:tcPr anchor="ctr">
                    <a:solidFill>
                      <a:srgbClr val="7E4E26"/>
                    </a:solidFill>
                  </a:tcPr>
                </a:tc>
              </a:tr>
            </a:tbl>
          </a:graphicData>
        </a:graphic>
      </p:graphicFrame>
      <p:sp>
        <p:nvSpPr>
          <p:cNvPr id="6" name="Footer Placeholder 5"/>
          <p:cNvSpPr>
            <a:spLocks noGrp="1"/>
          </p:cNvSpPr>
          <p:nvPr>
            <p:ph type="ftr" sz="quarter" idx="11"/>
          </p:nvPr>
        </p:nvSpPr>
        <p:spPr/>
        <p:txBody>
          <a:bodyPr/>
          <a:lstStyle/>
          <a:p>
            <a:r>
              <a:rPr lang="en-US" smtClean="0"/>
              <a:t>Copyright (c) 2011 Michael Schuckers &amp; Lauren Brozowski</a:t>
            </a:r>
            <a:endParaRPr lang="en-US"/>
          </a:p>
        </p:txBody>
      </p:sp>
    </p:spTree>
    <p:extLst>
      <p:ext uri="{BB962C8B-B14F-4D97-AF65-F5344CB8AC3E}">
        <p14:creationId xmlns="" xmlns:p14="http://schemas.microsoft.com/office/powerpoint/2010/main" val="1781815708"/>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latin typeface="Thames" pitchFamily="2" charset="0"/>
              </a:rPr>
              <a:t> Very little formal published in hockey</a:t>
            </a:r>
          </a:p>
          <a:p>
            <a:r>
              <a:rPr lang="en-US" sz="2800" dirty="0" err="1" smtClean="0">
                <a:latin typeface="Thames"/>
              </a:rPr>
              <a:t>Scorecasting</a:t>
            </a:r>
            <a:r>
              <a:rPr lang="en-US" sz="2800" dirty="0" smtClean="0">
                <a:latin typeface="Thames"/>
              </a:rPr>
              <a:t> &amp; Whistle Swallowing: Officiating And The Omission Bias </a:t>
            </a:r>
            <a:r>
              <a:rPr lang="en-US" sz="2800" u="sng" dirty="0" smtClean="0">
                <a:latin typeface="Thames"/>
                <a:hlinkClick r:id="rId3"/>
              </a:rPr>
              <a:t>Tobias </a:t>
            </a:r>
            <a:r>
              <a:rPr lang="en-US" sz="2800" u="sng" dirty="0">
                <a:latin typeface="Thames"/>
                <a:hlinkClick r:id="rId3"/>
              </a:rPr>
              <a:t>J. </a:t>
            </a:r>
            <a:r>
              <a:rPr lang="en-US" sz="2800" u="sng" dirty="0" err="1">
                <a:latin typeface="Thames"/>
                <a:hlinkClick r:id="rId3"/>
              </a:rPr>
              <a:t>Moskowitz</a:t>
            </a:r>
            <a:r>
              <a:rPr lang="en-US" sz="2800" dirty="0">
                <a:latin typeface="Thames"/>
              </a:rPr>
              <a:t> &amp;</a:t>
            </a:r>
            <a:r>
              <a:rPr lang="en-US" sz="2800" u="sng" dirty="0" smtClean="0">
                <a:latin typeface="Thames"/>
                <a:hlinkClick r:id="rId4"/>
              </a:rPr>
              <a:t>L</a:t>
            </a:r>
            <a:r>
              <a:rPr lang="en-US" sz="2800" u="sng" dirty="0">
                <a:latin typeface="Thames"/>
                <a:hlinkClick r:id="rId4"/>
              </a:rPr>
              <a:t>. Jon Wertheim</a:t>
            </a:r>
            <a:r>
              <a:rPr lang="en-US" sz="2800" dirty="0"/>
              <a:t> </a:t>
            </a:r>
            <a:endParaRPr lang="en-US" sz="2800" dirty="0" smtClean="0">
              <a:latin typeface="Thames" pitchFamily="2" charset="0"/>
            </a:endParaRPr>
          </a:p>
          <a:p>
            <a:r>
              <a:rPr lang="en-US" sz="2800" dirty="0" smtClean="0">
                <a:latin typeface="Thames" pitchFamily="2" charset="0"/>
              </a:rPr>
              <a:t>Studies dating back to 1977 have shown home team advantage</a:t>
            </a:r>
          </a:p>
          <a:p>
            <a:r>
              <a:rPr lang="en-US" sz="2800" dirty="0" smtClean="0">
                <a:latin typeface="Thames" pitchFamily="2" charset="0"/>
              </a:rPr>
              <a:t>Pollard and Pollard found the home win percentage of 55.5% in 2003</a:t>
            </a:r>
          </a:p>
          <a:p>
            <a:r>
              <a:rPr lang="en-US" sz="2800" dirty="0" smtClean="0">
                <a:latin typeface="Thames" pitchFamily="2" charset="0"/>
              </a:rPr>
              <a:t>MIT Sloan Sports Analytics Conference 2011</a:t>
            </a:r>
          </a:p>
          <a:p>
            <a:pPr lvl="2"/>
            <a:r>
              <a:rPr lang="en-US" sz="3200" dirty="0" smtClean="0">
                <a:latin typeface="Thames"/>
              </a:rPr>
              <a:t>Referee Analytics Panel</a:t>
            </a:r>
          </a:p>
          <a:p>
            <a:pPr lvl="2"/>
            <a:r>
              <a:rPr lang="en-US" sz="3200" dirty="0" smtClean="0">
                <a:latin typeface="Thames"/>
              </a:rPr>
              <a:t>1</a:t>
            </a:r>
            <a:r>
              <a:rPr lang="en-US" sz="3200" baseline="30000" dirty="0" smtClean="0">
                <a:latin typeface="Thames"/>
              </a:rPr>
              <a:t>st</a:t>
            </a:r>
            <a:r>
              <a:rPr lang="en-US" sz="3200" dirty="0" smtClean="0">
                <a:latin typeface="Thames"/>
              </a:rPr>
              <a:t> Hockey Analytics Panel</a:t>
            </a:r>
            <a:endParaRPr lang="en-US" sz="3200" dirty="0">
              <a:latin typeface="Thames"/>
            </a:endParaRPr>
          </a:p>
        </p:txBody>
      </p:sp>
      <p:sp>
        <p:nvSpPr>
          <p:cNvPr id="3" name="Title 2"/>
          <p:cNvSpPr>
            <a:spLocks noGrp="1"/>
          </p:cNvSpPr>
          <p:nvPr>
            <p:ph type="title"/>
          </p:nvPr>
        </p:nvSpPr>
        <p:spPr/>
        <p:txBody>
          <a:bodyPr>
            <a:normAutofit/>
          </a:bodyPr>
          <a:lstStyle/>
          <a:p>
            <a:r>
              <a:rPr lang="en-US" dirty="0" smtClean="0">
                <a:solidFill>
                  <a:schemeClr val="tx1"/>
                </a:solidFill>
                <a:latin typeface="Thames" pitchFamily="2" charset="0"/>
              </a:rPr>
              <a:t>Previous Studies</a:t>
            </a:r>
            <a:endParaRPr lang="en-US" dirty="0">
              <a:solidFill>
                <a:schemeClr val="tx1"/>
              </a:solidFill>
              <a:latin typeface="Thames" pitchFamily="2" charset="0"/>
            </a:endParaRPr>
          </a:p>
        </p:txBody>
      </p:sp>
      <p:sp>
        <p:nvSpPr>
          <p:cNvPr id="4" name="Footer Placeholder 3"/>
          <p:cNvSpPr>
            <a:spLocks noGrp="1"/>
          </p:cNvSpPr>
          <p:nvPr>
            <p:ph type="ftr" sz="quarter" idx="11"/>
          </p:nvPr>
        </p:nvSpPr>
        <p:spPr/>
        <p:txBody>
          <a:bodyPr/>
          <a:lstStyle/>
          <a:p>
            <a:r>
              <a:rPr lang="en-US" smtClean="0"/>
              <a:t>Copyright (c) 2011 Michael Schuckers &amp; Lauren Brozowski</a:t>
            </a:r>
            <a:endParaRPr lang="en-US"/>
          </a:p>
        </p:txBody>
      </p:sp>
    </p:spTree>
    <p:extLst>
      <p:ext uri="{BB962C8B-B14F-4D97-AF65-F5344CB8AC3E}">
        <p14:creationId xmlns="" xmlns:p14="http://schemas.microsoft.com/office/powerpoint/2010/main" val="34743154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1" y="1752600"/>
            <a:ext cx="4419600" cy="4373563"/>
          </a:xfrm>
        </p:spPr>
        <p:txBody>
          <a:bodyPr>
            <a:normAutofit/>
          </a:bodyPr>
          <a:lstStyle/>
          <a:p>
            <a:r>
              <a:rPr lang="en-US" b="1" dirty="0" smtClean="0">
                <a:latin typeface="Thames" pitchFamily="2" charset="0"/>
              </a:rPr>
              <a:t>1230</a:t>
            </a:r>
            <a:r>
              <a:rPr lang="en-US" dirty="0" smtClean="0">
                <a:latin typeface="Thames" pitchFamily="2" charset="0"/>
              </a:rPr>
              <a:t> Regular season games</a:t>
            </a:r>
          </a:p>
          <a:p>
            <a:r>
              <a:rPr lang="en-US" b="1" dirty="0" smtClean="0">
                <a:latin typeface="Thames" pitchFamily="2" charset="0"/>
              </a:rPr>
              <a:t>30</a:t>
            </a:r>
            <a:r>
              <a:rPr lang="en-US" dirty="0" smtClean="0">
                <a:latin typeface="Thames" pitchFamily="2" charset="0"/>
              </a:rPr>
              <a:t> NHL teams</a:t>
            </a:r>
          </a:p>
          <a:p>
            <a:r>
              <a:rPr lang="en-US" b="1" dirty="0" smtClean="0">
                <a:latin typeface="Thames" pitchFamily="2" charset="0"/>
              </a:rPr>
              <a:t>310, 421</a:t>
            </a:r>
            <a:r>
              <a:rPr lang="en-US" dirty="0" smtClean="0">
                <a:latin typeface="Thames" pitchFamily="2" charset="0"/>
              </a:rPr>
              <a:t> total events</a:t>
            </a:r>
          </a:p>
          <a:p>
            <a:pPr lvl="1"/>
            <a:r>
              <a:rPr lang="en-US" b="1" dirty="0" smtClean="0">
                <a:latin typeface="Thames" pitchFamily="2" charset="0"/>
              </a:rPr>
              <a:t>12,336</a:t>
            </a:r>
            <a:r>
              <a:rPr lang="en-US" dirty="0" smtClean="0">
                <a:latin typeface="Thames" pitchFamily="2" charset="0"/>
              </a:rPr>
              <a:t> penalties</a:t>
            </a:r>
          </a:p>
          <a:p>
            <a:pPr marL="301943" lvl="1" indent="0">
              <a:buNone/>
            </a:pPr>
            <a:endParaRPr lang="en-US" dirty="0" smtClean="0">
              <a:latin typeface="Thames" pitchFamily="2" charset="0"/>
            </a:endParaRPr>
          </a:p>
          <a:p>
            <a:r>
              <a:rPr lang="en-US" b="1" dirty="0" smtClean="0">
                <a:latin typeface="Thames" pitchFamily="2" charset="0"/>
              </a:rPr>
              <a:t>23</a:t>
            </a:r>
            <a:r>
              <a:rPr lang="en-US" dirty="0" smtClean="0">
                <a:latin typeface="Thames" pitchFamily="2" charset="0"/>
              </a:rPr>
              <a:t> Penalty types</a:t>
            </a:r>
          </a:p>
          <a:p>
            <a:r>
              <a:rPr lang="en-US" b="1" dirty="0" smtClean="0">
                <a:latin typeface="Thames" pitchFamily="2" charset="0"/>
              </a:rPr>
              <a:t>38</a:t>
            </a:r>
            <a:r>
              <a:rPr lang="en-US" dirty="0" smtClean="0">
                <a:latin typeface="Thames" pitchFamily="2" charset="0"/>
              </a:rPr>
              <a:t> Referees</a:t>
            </a:r>
          </a:p>
          <a:p>
            <a:r>
              <a:rPr lang="en-US" b="1" dirty="0" smtClean="0">
                <a:latin typeface="Thames" pitchFamily="2" charset="0"/>
              </a:rPr>
              <a:t>35</a:t>
            </a:r>
            <a:r>
              <a:rPr lang="en-US" dirty="0" smtClean="0">
                <a:latin typeface="Thames" pitchFamily="2" charset="0"/>
              </a:rPr>
              <a:t> Linesmen</a:t>
            </a:r>
          </a:p>
          <a:p>
            <a:endParaRPr lang="en-US" dirty="0" smtClean="0">
              <a:latin typeface="Thames" pitchFamily="2" charset="0"/>
            </a:endParaRPr>
          </a:p>
        </p:txBody>
      </p:sp>
      <p:sp>
        <p:nvSpPr>
          <p:cNvPr id="3" name="Title 2"/>
          <p:cNvSpPr>
            <a:spLocks noGrp="1"/>
          </p:cNvSpPr>
          <p:nvPr>
            <p:ph type="title"/>
          </p:nvPr>
        </p:nvSpPr>
        <p:spPr/>
        <p:txBody>
          <a:bodyPr>
            <a:normAutofit/>
          </a:bodyPr>
          <a:lstStyle/>
          <a:p>
            <a:r>
              <a:rPr lang="en-US" dirty="0" smtClean="0">
                <a:solidFill>
                  <a:schemeClr val="tx1"/>
                </a:solidFill>
                <a:latin typeface="Thames" pitchFamily="2" charset="0"/>
              </a:rPr>
              <a:t>Data for 2009-10</a:t>
            </a:r>
            <a:endParaRPr lang="en-US" dirty="0">
              <a:solidFill>
                <a:schemeClr val="tx1"/>
              </a:solidFill>
              <a:latin typeface="Thames" pitchFamily="2" charset="0"/>
            </a:endParaRPr>
          </a:p>
        </p:txBody>
      </p:sp>
      <p:graphicFrame>
        <p:nvGraphicFramePr>
          <p:cNvPr id="4" name="Table 3"/>
          <p:cNvGraphicFramePr>
            <a:graphicFrameLocks noGrp="1"/>
          </p:cNvGraphicFramePr>
          <p:nvPr>
            <p:extLst>
              <p:ext uri="{D42A27DB-BD31-4B8C-83A1-F6EECF244321}">
                <p14:modId xmlns="" xmlns:p14="http://schemas.microsoft.com/office/powerpoint/2010/main" val="2826221979"/>
              </p:ext>
            </p:extLst>
          </p:nvPr>
        </p:nvGraphicFramePr>
        <p:xfrm>
          <a:off x="5029200" y="0"/>
          <a:ext cx="3886200" cy="6554867"/>
        </p:xfrm>
        <a:graphic>
          <a:graphicData uri="http://schemas.openxmlformats.org/drawingml/2006/table">
            <a:tbl>
              <a:tblPr firstRow="1" bandRow="1">
                <a:tableStyleId>{5C22544A-7EE6-4342-B048-85BDC9FD1C3A}</a:tableStyleId>
              </a:tblPr>
              <a:tblGrid>
                <a:gridCol w="1943100"/>
                <a:gridCol w="1943100"/>
              </a:tblGrid>
              <a:tr h="229611">
                <a:tc>
                  <a:txBody>
                    <a:bodyPr/>
                    <a:lstStyle/>
                    <a:p>
                      <a:pPr algn="ctr" fontAlgn="b"/>
                      <a:r>
                        <a:rPr lang="en-US" sz="1100" b="1" i="0" u="none" strike="noStrike" dirty="0">
                          <a:effectLst/>
                          <a:latin typeface="Verdana"/>
                        </a:rPr>
                        <a:t>Penalty</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smtClean="0">
                          <a:effectLst/>
                          <a:latin typeface="Verdana"/>
                        </a:rPr>
                        <a:t>Total # Penalties</a:t>
                      </a:r>
                      <a:endParaRPr lang="en-US" sz="1100" b="1" i="0" u="none" strike="noStrike" dirty="0">
                        <a:effectLst/>
                        <a:latin typeface="Verdan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585">
                <a:tc>
                  <a:txBody>
                    <a:bodyPr/>
                    <a:lstStyle/>
                    <a:p>
                      <a:pPr algn="ctr" fontAlgn="b"/>
                      <a:r>
                        <a:rPr lang="en-US" sz="1100" b="1" i="0" u="none" strike="noStrike" dirty="0">
                          <a:solidFill>
                            <a:schemeClr val="tx1"/>
                          </a:solidFill>
                          <a:effectLst/>
                          <a:latin typeface="Verdana"/>
                        </a:rPr>
                        <a:t>Hooking</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US" sz="1100" b="1" i="0" u="none" strike="noStrike" dirty="0">
                          <a:solidFill>
                            <a:schemeClr val="tx1"/>
                          </a:solidFill>
                          <a:effectLst/>
                          <a:latin typeface="Verdana"/>
                        </a:rPr>
                        <a:t>1757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229611">
                <a:tc>
                  <a:txBody>
                    <a:bodyPr/>
                    <a:lstStyle/>
                    <a:p>
                      <a:pPr algn="ctr" fontAlgn="b"/>
                      <a:r>
                        <a:rPr lang="en-US" sz="1100" b="1" i="0" u="none" strike="noStrike" dirty="0">
                          <a:effectLst/>
                          <a:latin typeface="Verdana"/>
                        </a:rPr>
                        <a:t>Roughing</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r>
                        <a:rPr lang="en-US" sz="1100" b="1" i="0" u="none" strike="noStrike" dirty="0">
                          <a:effectLst/>
                          <a:latin typeface="Verdana"/>
                        </a:rPr>
                        <a:t>1502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229611">
                <a:tc>
                  <a:txBody>
                    <a:bodyPr/>
                    <a:lstStyle/>
                    <a:p>
                      <a:pPr algn="ctr" fontAlgn="b"/>
                      <a:r>
                        <a:rPr lang="en-US" sz="1100" b="1" i="0" u="none" strike="noStrike" dirty="0">
                          <a:effectLst/>
                          <a:latin typeface="Verdana"/>
                        </a:rPr>
                        <a:t>Fighting</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US" sz="1100" b="1" i="0" u="none" strike="noStrike" dirty="0">
                          <a:effectLst/>
                          <a:latin typeface="Verdana"/>
                        </a:rPr>
                        <a:t>1423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288067">
                <a:tc>
                  <a:txBody>
                    <a:bodyPr/>
                    <a:lstStyle/>
                    <a:p>
                      <a:pPr algn="ctr" fontAlgn="b"/>
                      <a:r>
                        <a:rPr lang="en-US" sz="1100" b="1" i="0" u="none" strike="noStrike" dirty="0">
                          <a:effectLst/>
                          <a:latin typeface="Verdana"/>
                        </a:rPr>
                        <a:t>Tripping</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r>
                        <a:rPr lang="en-US" sz="1100" b="1" i="0" u="none" strike="noStrike" dirty="0">
                          <a:effectLst/>
                          <a:latin typeface="Verdana"/>
                        </a:rPr>
                        <a:t>1418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265041">
                <a:tc>
                  <a:txBody>
                    <a:bodyPr/>
                    <a:lstStyle/>
                    <a:p>
                      <a:pPr algn="ctr" fontAlgn="b"/>
                      <a:r>
                        <a:rPr lang="en-US" sz="1100" b="1" i="0" u="none" strike="noStrike" dirty="0">
                          <a:effectLst/>
                          <a:latin typeface="Verdana"/>
                        </a:rPr>
                        <a:t>Interference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US" sz="1100" b="1" i="0" u="none" strike="noStrike" dirty="0">
                          <a:effectLst/>
                          <a:latin typeface="Verdana"/>
                        </a:rPr>
                        <a:t>1298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321476">
                <a:tc>
                  <a:txBody>
                    <a:bodyPr/>
                    <a:lstStyle/>
                    <a:p>
                      <a:pPr algn="ctr" fontAlgn="b"/>
                      <a:r>
                        <a:rPr lang="en-US" sz="1100" b="1" i="0" u="none" strike="noStrike" dirty="0">
                          <a:effectLst/>
                          <a:latin typeface="Verdana"/>
                        </a:rPr>
                        <a:t>Holding</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r>
                        <a:rPr lang="en-US" sz="1100" b="1" i="0" u="none" strike="noStrike" dirty="0">
                          <a:effectLst/>
                          <a:latin typeface="Verdana"/>
                        </a:rPr>
                        <a:t>1117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265598">
                <a:tc>
                  <a:txBody>
                    <a:bodyPr/>
                    <a:lstStyle/>
                    <a:p>
                      <a:pPr algn="ctr" fontAlgn="b"/>
                      <a:r>
                        <a:rPr lang="en-US" sz="1100" b="1" i="0" u="none" strike="noStrike" dirty="0">
                          <a:effectLst/>
                          <a:latin typeface="Verdana"/>
                        </a:rPr>
                        <a:t>High-Stick</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US" sz="1100" b="1" i="0" u="none" strike="noStrike" dirty="0">
                          <a:effectLst/>
                          <a:latin typeface="Verdana"/>
                        </a:rPr>
                        <a:t>845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342019">
                <a:tc>
                  <a:txBody>
                    <a:bodyPr/>
                    <a:lstStyle/>
                    <a:p>
                      <a:pPr algn="ctr" fontAlgn="b"/>
                      <a:r>
                        <a:rPr lang="en-US" sz="1100" b="1" i="0" u="none" strike="noStrike" dirty="0">
                          <a:effectLst/>
                          <a:latin typeface="Verdana"/>
                        </a:rPr>
                        <a:t>Slashing</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r>
                        <a:rPr lang="en-US" sz="1100" b="1" i="0" u="none" strike="noStrike" dirty="0">
                          <a:effectLst/>
                          <a:latin typeface="Verdana"/>
                        </a:rPr>
                        <a:t>785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228594">
                <a:tc>
                  <a:txBody>
                    <a:bodyPr/>
                    <a:lstStyle/>
                    <a:p>
                      <a:pPr algn="ctr" fontAlgn="b"/>
                      <a:r>
                        <a:rPr lang="en-US" sz="1100" b="1" i="0" u="none" strike="noStrike" dirty="0">
                          <a:effectLst/>
                          <a:latin typeface="Verdana"/>
                        </a:rPr>
                        <a:t>Cross Check</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US" sz="1100" b="1" i="0" u="none" strike="noStrike" dirty="0">
                          <a:effectLst/>
                          <a:latin typeface="Verdana"/>
                        </a:rPr>
                        <a:t>484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343787">
                <a:tc>
                  <a:txBody>
                    <a:bodyPr/>
                    <a:lstStyle/>
                    <a:p>
                      <a:pPr algn="ctr" fontAlgn="b"/>
                      <a:r>
                        <a:rPr lang="en-US" sz="1100" b="1" i="0" u="none" strike="noStrike" dirty="0">
                          <a:effectLst/>
                          <a:latin typeface="Verdana"/>
                        </a:rPr>
                        <a:t>Delay of Game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r>
                        <a:rPr lang="en-US" sz="1100" b="1" i="0" u="none" strike="noStrike" dirty="0">
                          <a:effectLst/>
                          <a:latin typeface="Verdana"/>
                        </a:rPr>
                        <a:t>358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04800">
                <a:tc>
                  <a:txBody>
                    <a:bodyPr/>
                    <a:lstStyle/>
                    <a:p>
                      <a:pPr algn="ctr" fontAlgn="b"/>
                      <a:r>
                        <a:rPr lang="en-US" sz="1100" b="1" i="0" u="none" strike="noStrike" dirty="0">
                          <a:effectLst/>
                          <a:latin typeface="Verdana"/>
                        </a:rPr>
                        <a:t>Boarding</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US" sz="1100" b="1" i="0" u="none" strike="noStrike" dirty="0">
                          <a:effectLst/>
                          <a:latin typeface="Verdana"/>
                        </a:rPr>
                        <a:t>310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229611">
                <a:tc>
                  <a:txBody>
                    <a:bodyPr/>
                    <a:lstStyle/>
                    <a:p>
                      <a:pPr algn="ctr" fontAlgn="b"/>
                      <a:r>
                        <a:rPr lang="en-US" sz="1100" b="1" i="0" u="none" strike="noStrike" dirty="0">
                          <a:effectLst/>
                          <a:latin typeface="Verdana"/>
                        </a:rPr>
                        <a:t>Game Misconduct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r>
                        <a:rPr lang="en-US" sz="1100" b="1" i="0" u="none" strike="noStrike" dirty="0">
                          <a:effectLst/>
                          <a:latin typeface="Verdana"/>
                        </a:rPr>
                        <a:t>270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259042">
                <a:tc>
                  <a:txBody>
                    <a:bodyPr/>
                    <a:lstStyle/>
                    <a:p>
                      <a:pPr algn="ctr" fontAlgn="b"/>
                      <a:r>
                        <a:rPr lang="en-US" sz="1100" b="1" i="0" u="none" strike="noStrike" dirty="0">
                          <a:effectLst/>
                          <a:latin typeface="Verdana"/>
                        </a:rPr>
                        <a:t>Bench Penalty</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US" sz="1100" b="1" i="0" u="none" strike="noStrike" dirty="0">
                          <a:effectLst/>
                          <a:latin typeface="Verdana"/>
                        </a:rPr>
                        <a:t>248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304585">
                <a:tc>
                  <a:txBody>
                    <a:bodyPr/>
                    <a:lstStyle/>
                    <a:p>
                      <a:pPr algn="ctr" fontAlgn="b"/>
                      <a:r>
                        <a:rPr lang="en-US" sz="1100" b="1" i="0" u="none" strike="noStrike" dirty="0">
                          <a:effectLst/>
                          <a:latin typeface="Verdana"/>
                        </a:rPr>
                        <a:t>Unsportsmanlike </a:t>
                      </a:r>
                      <a:endParaRPr lang="en-US" sz="1100" b="1" i="0" u="none" strike="noStrike" dirty="0" smtClean="0">
                        <a:effectLst/>
                        <a:latin typeface="Verdana"/>
                      </a:endParaRPr>
                    </a:p>
                    <a:p>
                      <a:pPr algn="ctr" fontAlgn="b"/>
                      <a:r>
                        <a:rPr lang="en-US" sz="1100" b="1" i="0" u="none" strike="noStrike" dirty="0" smtClean="0">
                          <a:effectLst/>
                          <a:latin typeface="Verdana"/>
                        </a:rPr>
                        <a:t>Conduct</a:t>
                      </a:r>
                      <a:endParaRPr lang="en-US" sz="1100" b="1" i="0" u="none" strike="noStrike" dirty="0">
                        <a:effectLst/>
                        <a:latin typeface="Verdan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r>
                        <a:rPr lang="en-US" sz="1100" b="1" i="0" u="none" strike="noStrike" dirty="0">
                          <a:effectLst/>
                          <a:latin typeface="Verdana"/>
                        </a:rPr>
                        <a:t>182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229611">
                <a:tc>
                  <a:txBody>
                    <a:bodyPr/>
                    <a:lstStyle/>
                    <a:p>
                      <a:pPr algn="ctr" fontAlgn="b"/>
                      <a:r>
                        <a:rPr lang="en-US" sz="1100" b="1" i="0" u="none" strike="noStrike" dirty="0">
                          <a:effectLst/>
                          <a:latin typeface="Verdana"/>
                        </a:rPr>
                        <a:t>Elbowing</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US" sz="1100" b="1" i="0" u="none" strike="noStrike" dirty="0">
                          <a:effectLst/>
                          <a:latin typeface="Verdana"/>
                        </a:rPr>
                        <a:t>101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229611">
                <a:tc>
                  <a:txBody>
                    <a:bodyPr/>
                    <a:lstStyle/>
                    <a:p>
                      <a:pPr algn="ctr" fontAlgn="b"/>
                      <a:r>
                        <a:rPr lang="en-US" sz="1100" b="1" i="0" u="none" strike="noStrike" dirty="0">
                          <a:effectLst/>
                          <a:latin typeface="Verdana"/>
                        </a:rPr>
                        <a:t>Instigating</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r>
                        <a:rPr lang="en-US" sz="1100" b="1" i="0" u="none" strike="noStrike" dirty="0">
                          <a:effectLst/>
                          <a:latin typeface="Verdana"/>
                        </a:rPr>
                        <a:t>67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229611">
                <a:tc>
                  <a:txBody>
                    <a:bodyPr/>
                    <a:lstStyle/>
                    <a:p>
                      <a:pPr algn="ctr" fontAlgn="b"/>
                      <a:r>
                        <a:rPr lang="en-US" sz="1100" b="1" i="0" u="none" strike="noStrike" dirty="0">
                          <a:effectLst/>
                          <a:latin typeface="Verdana"/>
                        </a:rPr>
                        <a:t>Charging</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US" sz="1100" b="1" i="0" u="none" strike="noStrike" dirty="0">
                          <a:effectLst/>
                          <a:latin typeface="Verdana"/>
                        </a:rPr>
                        <a:t>59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304585">
                <a:tc>
                  <a:txBody>
                    <a:bodyPr/>
                    <a:lstStyle/>
                    <a:p>
                      <a:pPr algn="ctr" fontAlgn="b"/>
                      <a:r>
                        <a:rPr lang="en-US" sz="1100" b="1" i="0" u="none" strike="noStrike" dirty="0">
                          <a:effectLst/>
                          <a:latin typeface="Verdana"/>
                        </a:rPr>
                        <a:t>Diving</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r>
                        <a:rPr lang="en-US" sz="1100" b="1" i="0" u="none" strike="noStrike" dirty="0">
                          <a:effectLst/>
                          <a:latin typeface="Verdana"/>
                        </a:rPr>
                        <a:t>35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229611">
                <a:tc>
                  <a:txBody>
                    <a:bodyPr/>
                    <a:lstStyle/>
                    <a:p>
                      <a:pPr algn="ctr" fontAlgn="b"/>
                      <a:r>
                        <a:rPr lang="en-US" sz="1100" b="1" i="0" u="none" strike="noStrike" dirty="0">
                          <a:effectLst/>
                          <a:latin typeface="Verdana"/>
                        </a:rPr>
                        <a:t>Kneeing</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US" sz="1100" b="1" i="0" u="none" strike="noStrike" dirty="0">
                          <a:effectLst/>
                          <a:latin typeface="Verdana"/>
                        </a:rPr>
                        <a:t>23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229611">
                <a:tc>
                  <a:txBody>
                    <a:bodyPr/>
                    <a:lstStyle/>
                    <a:p>
                      <a:pPr algn="ctr" fontAlgn="b"/>
                      <a:r>
                        <a:rPr lang="en-US" sz="1100" b="1" i="0" u="none" strike="noStrike" dirty="0">
                          <a:effectLst/>
                          <a:latin typeface="Verdana"/>
                        </a:rPr>
                        <a:t>Closing Hand on </a:t>
                      </a:r>
                      <a:r>
                        <a:rPr lang="en-US" sz="1100" b="1" i="0" u="none" strike="noStrike" dirty="0" smtClean="0">
                          <a:effectLst/>
                          <a:latin typeface="Verdana"/>
                        </a:rPr>
                        <a:t>Puck</a:t>
                      </a:r>
                      <a:endParaRPr lang="en-US" sz="1100" b="1" i="0" u="none" strike="noStrike" dirty="0">
                        <a:effectLst/>
                        <a:latin typeface="Verdan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r>
                        <a:rPr lang="en-US" sz="1100" b="1" i="0" u="none" strike="noStrike" dirty="0">
                          <a:effectLst/>
                          <a:latin typeface="Verdana"/>
                        </a:rPr>
                        <a:t>15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229611">
                <a:tc>
                  <a:txBody>
                    <a:bodyPr/>
                    <a:lstStyle/>
                    <a:p>
                      <a:pPr algn="ctr" fontAlgn="b"/>
                      <a:r>
                        <a:rPr lang="en-US" sz="1100" b="1" i="0" u="none" strike="noStrike" dirty="0" smtClean="0">
                          <a:effectLst/>
                          <a:latin typeface="Verdana"/>
                        </a:rPr>
                        <a:t>Miscellaneous</a:t>
                      </a:r>
                      <a:endParaRPr lang="en-US" sz="1100" b="1" i="0" u="none" strike="noStrike" dirty="0">
                        <a:effectLst/>
                        <a:latin typeface="Verdan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US" sz="1100" b="1" i="0" u="none" strike="noStrike" dirty="0">
                          <a:effectLst/>
                          <a:latin typeface="Verdana"/>
                        </a:rPr>
                        <a:t>14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229611">
                <a:tc>
                  <a:txBody>
                    <a:bodyPr/>
                    <a:lstStyle/>
                    <a:p>
                      <a:pPr algn="ctr" fontAlgn="b"/>
                      <a:r>
                        <a:rPr lang="en-US" sz="1100" b="1" i="0" u="none" strike="noStrike" dirty="0">
                          <a:effectLst/>
                          <a:latin typeface="Verdana"/>
                        </a:rPr>
                        <a:t>Clipping</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r>
                        <a:rPr lang="en-US" sz="1100" b="1" i="0" u="none" strike="noStrike" dirty="0">
                          <a:effectLst/>
                          <a:latin typeface="Verdana"/>
                        </a:rPr>
                        <a:t>10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273355">
                <a:tc>
                  <a:txBody>
                    <a:bodyPr/>
                    <a:lstStyle/>
                    <a:p>
                      <a:pPr algn="ctr" fontAlgn="b"/>
                      <a:r>
                        <a:rPr lang="en-US" sz="1100" b="1" i="0" u="none" strike="noStrike" dirty="0">
                          <a:effectLst/>
                          <a:latin typeface="Verdana"/>
                        </a:rPr>
                        <a:t>Check from Behind</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US" sz="1100" b="1" i="0" u="none" strike="noStrike" dirty="0">
                          <a:effectLst/>
                          <a:latin typeface="Verdana"/>
                        </a:rPr>
                        <a:t>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183392">
                <a:tc>
                  <a:txBody>
                    <a:bodyPr/>
                    <a:lstStyle/>
                    <a:p>
                      <a:pPr algn="ctr" fontAlgn="b"/>
                      <a:r>
                        <a:rPr lang="en-US" sz="1100" b="1" i="0" u="none" strike="noStrike" dirty="0">
                          <a:effectLst/>
                          <a:latin typeface="Verdana"/>
                        </a:rPr>
                        <a:t>Spearing</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effectLst/>
                          <a:latin typeface="Verdana"/>
                        </a:rPr>
                        <a:t>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TextBox 4"/>
          <p:cNvSpPr txBox="1"/>
          <p:nvPr/>
        </p:nvSpPr>
        <p:spPr>
          <a:xfrm>
            <a:off x="316230" y="6341388"/>
            <a:ext cx="3733800" cy="276999"/>
          </a:xfrm>
          <a:prstGeom prst="rect">
            <a:avLst/>
          </a:prstGeom>
          <a:noFill/>
        </p:spPr>
        <p:txBody>
          <a:bodyPr wrap="square" rtlCol="0">
            <a:spAutoFit/>
          </a:bodyPr>
          <a:lstStyle/>
          <a:p>
            <a:r>
              <a:rPr lang="en-US" sz="1200" dirty="0" smtClean="0"/>
              <a:t>Data from NHL.com</a:t>
            </a:r>
            <a:endParaRPr lang="en-US" sz="1200" dirty="0"/>
          </a:p>
        </p:txBody>
      </p:sp>
      <p:sp>
        <p:nvSpPr>
          <p:cNvPr id="6" name="Footer Placeholder 5"/>
          <p:cNvSpPr>
            <a:spLocks noGrp="1"/>
          </p:cNvSpPr>
          <p:nvPr>
            <p:ph type="ftr" sz="quarter" idx="11"/>
          </p:nvPr>
        </p:nvSpPr>
        <p:spPr/>
        <p:txBody>
          <a:bodyPr/>
          <a:lstStyle/>
          <a:p>
            <a:r>
              <a:rPr lang="en-US" smtClean="0"/>
              <a:t>Copyright (c) 2011 Michael Schuckers &amp; Lauren Brozowski</a:t>
            </a:r>
            <a:endParaRPr lang="en-US"/>
          </a:p>
        </p:txBody>
      </p:sp>
    </p:spTree>
    <p:extLst>
      <p:ext uri="{BB962C8B-B14F-4D97-AF65-F5344CB8AC3E}">
        <p14:creationId xmlns="" xmlns:p14="http://schemas.microsoft.com/office/powerpoint/2010/main" val="14494183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 xmlns:p14="http://schemas.microsoft.com/office/powerpoint/2010/main" val="3642830095"/>
              </p:ext>
            </p:extLst>
          </p:nvPr>
        </p:nvGraphicFramePr>
        <p:xfrm>
          <a:off x="1066800" y="1066801"/>
          <a:ext cx="6553200" cy="5775960"/>
        </p:xfrm>
        <a:graphic>
          <a:graphicData uri="http://schemas.openxmlformats.org/drawingml/2006/table">
            <a:tbl>
              <a:tblPr firstRow="1" bandRow="1">
                <a:tableStyleId>{5C22544A-7EE6-4342-B048-85BDC9FD1C3A}</a:tableStyleId>
              </a:tblPr>
              <a:tblGrid>
                <a:gridCol w="2233613"/>
                <a:gridCol w="2033587"/>
                <a:gridCol w="2286000"/>
              </a:tblGrid>
              <a:tr h="284949">
                <a:tc>
                  <a:txBody>
                    <a:bodyPr/>
                    <a:lstStyle/>
                    <a:p>
                      <a:pPr algn="l"/>
                      <a:r>
                        <a:rPr lang="en-US" sz="1200" dirty="0" smtClean="0">
                          <a:solidFill>
                            <a:schemeClr val="bg2"/>
                          </a:solidFill>
                        </a:rPr>
                        <a:t>Variables</a:t>
                      </a:r>
                      <a:endParaRPr lang="en-US" sz="1200" dirty="0">
                        <a:solidFill>
                          <a:schemeClr val="bg2"/>
                        </a:solidFill>
                      </a:endParaRPr>
                    </a:p>
                  </a:txBody>
                  <a:tcPr anchor="ctr">
                    <a:solidFill>
                      <a:schemeClr val="tx1"/>
                    </a:solidFill>
                  </a:tcPr>
                </a:tc>
                <a:tc>
                  <a:txBody>
                    <a:bodyPr/>
                    <a:lstStyle/>
                    <a:p>
                      <a:pPr algn="l"/>
                      <a:r>
                        <a:rPr lang="en-US" sz="1200" dirty="0" smtClean="0">
                          <a:solidFill>
                            <a:schemeClr val="bg2"/>
                          </a:solidFill>
                        </a:rPr>
                        <a:t>GAME: 21-EVENT 304</a:t>
                      </a:r>
                      <a:endParaRPr lang="en-US" sz="1200" dirty="0">
                        <a:solidFill>
                          <a:schemeClr val="bg2"/>
                        </a:solidFill>
                      </a:endParaRPr>
                    </a:p>
                  </a:txBody>
                  <a:tcPr anchor="ctr">
                    <a:solidFill>
                      <a:schemeClr val="tx1"/>
                    </a:solidFill>
                  </a:tcPr>
                </a:tc>
                <a:tc>
                  <a:txBody>
                    <a:bodyPr/>
                    <a:lstStyle/>
                    <a:p>
                      <a:pPr algn="l"/>
                      <a:r>
                        <a:rPr lang="en-US" sz="1200" dirty="0" smtClean="0">
                          <a:solidFill>
                            <a:schemeClr val="bg2"/>
                          </a:solidFill>
                        </a:rPr>
                        <a:t> GAME:</a:t>
                      </a:r>
                      <a:r>
                        <a:rPr lang="en-US" sz="1200" baseline="0" dirty="0" smtClean="0">
                          <a:solidFill>
                            <a:schemeClr val="bg2"/>
                          </a:solidFill>
                        </a:rPr>
                        <a:t> 5 -</a:t>
                      </a:r>
                      <a:r>
                        <a:rPr lang="en-US" sz="1200" dirty="0" smtClean="0">
                          <a:solidFill>
                            <a:schemeClr val="bg2"/>
                          </a:solidFill>
                        </a:rPr>
                        <a:t>EVENT 24</a:t>
                      </a:r>
                      <a:endParaRPr lang="en-US" sz="1200" dirty="0">
                        <a:solidFill>
                          <a:schemeClr val="bg2"/>
                        </a:solidFill>
                      </a:endParaRPr>
                    </a:p>
                  </a:txBody>
                  <a:tcPr anchor="ctr">
                    <a:solidFill>
                      <a:schemeClr val="tx1"/>
                    </a:solidFill>
                  </a:tcPr>
                </a:tc>
              </a:tr>
              <a:tr h="217971">
                <a:tc>
                  <a:txBody>
                    <a:bodyPr/>
                    <a:lstStyle/>
                    <a:p>
                      <a:pPr algn="l"/>
                      <a:r>
                        <a:rPr lang="en-US" sz="1200" dirty="0" smtClean="0">
                          <a:solidFill>
                            <a:schemeClr val="bg2"/>
                          </a:solidFill>
                        </a:rPr>
                        <a:t> </a:t>
                      </a:r>
                      <a:r>
                        <a:rPr lang="en-US" sz="1200" dirty="0" err="1" smtClean="0">
                          <a:solidFill>
                            <a:schemeClr val="bg2"/>
                          </a:solidFill>
                        </a:rPr>
                        <a:t>KeyPBP</a:t>
                      </a:r>
                      <a:endParaRPr lang="en-US" sz="1200" dirty="0">
                        <a:solidFill>
                          <a:schemeClr val="bg2"/>
                        </a:solidFill>
                      </a:endParaRPr>
                    </a:p>
                  </a:txBody>
                  <a:tcPr anchor="ctr">
                    <a:solidFill>
                      <a:schemeClr val="tx1"/>
                    </a:solidFill>
                  </a:tcPr>
                </a:tc>
                <a:tc>
                  <a:txBody>
                    <a:bodyPr/>
                    <a:lstStyle/>
                    <a:p>
                      <a:pPr algn="l"/>
                      <a:r>
                        <a:rPr lang="en-US" sz="1200" dirty="0" smtClean="0">
                          <a:solidFill>
                            <a:schemeClr val="bg2"/>
                          </a:solidFill>
                        </a:rPr>
                        <a:t>RS-0910G0021E0304</a:t>
                      </a:r>
                      <a:endParaRPr lang="en-US" sz="1200" dirty="0">
                        <a:solidFill>
                          <a:schemeClr val="bg2"/>
                        </a:solidFill>
                      </a:endParaRPr>
                    </a:p>
                  </a:txBody>
                  <a:tcPr anchor="ctr">
                    <a:solidFill>
                      <a:schemeClr val="tx1"/>
                    </a:solidFill>
                  </a:tcPr>
                </a:tc>
                <a:tc>
                  <a:txBody>
                    <a:bodyPr/>
                    <a:lstStyle/>
                    <a:p>
                      <a:pPr algn="l"/>
                      <a:r>
                        <a:rPr lang="en-US" sz="1200" dirty="0" smtClean="0">
                          <a:solidFill>
                            <a:schemeClr val="bg2"/>
                          </a:solidFill>
                        </a:rPr>
                        <a:t>RS-0910G0005E0024</a:t>
                      </a:r>
                      <a:endParaRPr lang="en-US" sz="1200" dirty="0">
                        <a:solidFill>
                          <a:schemeClr val="bg2"/>
                        </a:solidFill>
                      </a:endParaRPr>
                    </a:p>
                  </a:txBody>
                  <a:tcPr anchor="ctr">
                    <a:solidFill>
                      <a:schemeClr val="tx1"/>
                    </a:solidFill>
                  </a:tcPr>
                </a:tc>
              </a:tr>
              <a:tr h="251038">
                <a:tc>
                  <a:txBody>
                    <a:bodyPr/>
                    <a:lstStyle/>
                    <a:p>
                      <a:pPr algn="l"/>
                      <a:r>
                        <a:rPr lang="en-US" sz="1200" b="1" dirty="0" smtClean="0">
                          <a:solidFill>
                            <a:schemeClr val="bg2"/>
                          </a:solidFill>
                        </a:rPr>
                        <a:t>Game</a:t>
                      </a:r>
                      <a:endParaRPr lang="en-US" sz="1200" b="1" dirty="0">
                        <a:solidFill>
                          <a:schemeClr val="bg2"/>
                        </a:solidFill>
                      </a:endParaRPr>
                    </a:p>
                  </a:txBody>
                  <a:tcPr anchor="ctr">
                    <a:solidFill>
                      <a:schemeClr val="tx1"/>
                    </a:solidFill>
                  </a:tcPr>
                </a:tc>
                <a:tc>
                  <a:txBody>
                    <a:bodyPr/>
                    <a:lstStyle/>
                    <a:p>
                      <a:pPr algn="l"/>
                      <a:r>
                        <a:rPr lang="en-US" sz="1200" dirty="0" smtClean="0">
                          <a:solidFill>
                            <a:schemeClr val="bg2"/>
                          </a:solidFill>
                        </a:rPr>
                        <a:t>21</a:t>
                      </a:r>
                      <a:endParaRPr lang="en-US" sz="1200" dirty="0">
                        <a:solidFill>
                          <a:schemeClr val="bg2"/>
                        </a:solidFill>
                      </a:endParaRPr>
                    </a:p>
                  </a:txBody>
                  <a:tcPr anchor="ctr">
                    <a:solidFill>
                      <a:schemeClr val="tx2">
                        <a:lumMod val="75000"/>
                      </a:schemeClr>
                    </a:solidFill>
                  </a:tcPr>
                </a:tc>
                <a:tc>
                  <a:txBody>
                    <a:bodyPr/>
                    <a:lstStyle/>
                    <a:p>
                      <a:pPr algn="l"/>
                      <a:r>
                        <a:rPr lang="en-US" sz="1200" dirty="0" smtClean="0">
                          <a:solidFill>
                            <a:schemeClr val="bg2"/>
                          </a:solidFill>
                        </a:rPr>
                        <a:t>5</a:t>
                      </a:r>
                      <a:endParaRPr lang="en-US" sz="1200" dirty="0">
                        <a:solidFill>
                          <a:schemeClr val="bg2"/>
                        </a:solidFill>
                      </a:endParaRPr>
                    </a:p>
                  </a:txBody>
                  <a:tcPr anchor="ctr">
                    <a:solidFill>
                      <a:schemeClr val="tx2">
                        <a:lumMod val="75000"/>
                      </a:schemeClr>
                    </a:solidFill>
                  </a:tcPr>
                </a:tc>
              </a:tr>
              <a:tr h="251038">
                <a:tc>
                  <a:txBody>
                    <a:bodyPr/>
                    <a:lstStyle/>
                    <a:p>
                      <a:pPr algn="l"/>
                      <a:r>
                        <a:rPr lang="en-US" sz="1200" b="1" dirty="0" err="1" smtClean="0">
                          <a:solidFill>
                            <a:schemeClr val="bg2"/>
                          </a:solidFill>
                        </a:rPr>
                        <a:t>Gamedate</a:t>
                      </a:r>
                      <a:endParaRPr lang="en-US" sz="1200" b="1" dirty="0">
                        <a:solidFill>
                          <a:schemeClr val="bg2"/>
                        </a:solidFill>
                      </a:endParaRPr>
                    </a:p>
                  </a:txBody>
                  <a:tcPr anchor="ctr">
                    <a:solidFill>
                      <a:schemeClr val="tx1"/>
                    </a:solidFill>
                  </a:tcPr>
                </a:tc>
                <a:tc>
                  <a:txBody>
                    <a:bodyPr/>
                    <a:lstStyle/>
                    <a:p>
                      <a:pPr algn="l"/>
                      <a:r>
                        <a:rPr lang="en-US" sz="1200" dirty="0" smtClean="0">
                          <a:solidFill>
                            <a:schemeClr val="bg2"/>
                          </a:solidFill>
                        </a:rPr>
                        <a:t>Sat. Oct 3, 2009</a:t>
                      </a:r>
                      <a:endParaRPr lang="en-US" sz="1200" dirty="0">
                        <a:solidFill>
                          <a:schemeClr val="bg2"/>
                        </a:solidFill>
                      </a:endParaRPr>
                    </a:p>
                  </a:txBody>
                  <a:tcPr anchor="ctr">
                    <a:solidFill>
                      <a:schemeClr val="tx2">
                        <a:lumMod val="75000"/>
                      </a:schemeClr>
                    </a:solidFill>
                  </a:tcPr>
                </a:tc>
                <a:tc>
                  <a:txBody>
                    <a:bodyPr/>
                    <a:lstStyle/>
                    <a:p>
                      <a:pPr algn="l"/>
                      <a:r>
                        <a:rPr lang="en-US" sz="1200" dirty="0" smtClean="0">
                          <a:solidFill>
                            <a:schemeClr val="bg2"/>
                          </a:solidFill>
                        </a:rPr>
                        <a:t>Oct. 2, 2009</a:t>
                      </a:r>
                      <a:endParaRPr lang="en-US" sz="1200" dirty="0">
                        <a:solidFill>
                          <a:schemeClr val="bg2"/>
                        </a:solidFill>
                      </a:endParaRPr>
                    </a:p>
                  </a:txBody>
                  <a:tcPr anchor="ctr">
                    <a:solidFill>
                      <a:schemeClr val="tx2">
                        <a:lumMod val="75000"/>
                      </a:schemeClr>
                    </a:solidFill>
                  </a:tcPr>
                </a:tc>
              </a:tr>
              <a:tr h="251038">
                <a:tc>
                  <a:txBody>
                    <a:bodyPr/>
                    <a:lstStyle/>
                    <a:p>
                      <a:pPr algn="l"/>
                      <a:r>
                        <a:rPr lang="en-US" sz="1200" b="1" dirty="0" smtClean="0">
                          <a:solidFill>
                            <a:schemeClr val="bg2"/>
                          </a:solidFill>
                        </a:rPr>
                        <a:t>Venue</a:t>
                      </a:r>
                      <a:endParaRPr lang="en-US" sz="1200" b="1" dirty="0">
                        <a:solidFill>
                          <a:schemeClr val="bg2"/>
                        </a:solidFill>
                      </a:endParaRPr>
                    </a:p>
                  </a:txBody>
                  <a:tcPr anchor="ctr">
                    <a:solidFill>
                      <a:schemeClr val="tx1"/>
                    </a:solidFill>
                  </a:tcPr>
                </a:tc>
                <a:tc>
                  <a:txBody>
                    <a:bodyPr/>
                    <a:lstStyle/>
                    <a:p>
                      <a:pPr algn="l"/>
                      <a:r>
                        <a:rPr lang="en-US" sz="1200" dirty="0" smtClean="0">
                          <a:solidFill>
                            <a:schemeClr val="bg2"/>
                          </a:solidFill>
                        </a:rPr>
                        <a:t>Rexall Place </a:t>
                      </a:r>
                      <a:endParaRPr lang="en-US" sz="1200" dirty="0">
                        <a:solidFill>
                          <a:schemeClr val="bg2"/>
                        </a:solidFill>
                      </a:endParaRPr>
                    </a:p>
                  </a:txBody>
                  <a:tcPr anchor="ctr">
                    <a:solidFill>
                      <a:schemeClr val="tx2">
                        <a:lumMod val="75000"/>
                      </a:schemeClr>
                    </a:solidFill>
                  </a:tcPr>
                </a:tc>
                <a:tc>
                  <a:txBody>
                    <a:bodyPr/>
                    <a:lstStyle/>
                    <a:p>
                      <a:pPr algn="l"/>
                      <a:r>
                        <a:rPr lang="en-US" sz="1200" dirty="0" smtClean="0">
                          <a:solidFill>
                            <a:schemeClr val="bg2"/>
                          </a:solidFill>
                        </a:rPr>
                        <a:t>RBC Center</a:t>
                      </a:r>
                      <a:endParaRPr lang="en-US" sz="1200" dirty="0">
                        <a:solidFill>
                          <a:schemeClr val="bg2"/>
                        </a:solidFill>
                      </a:endParaRPr>
                    </a:p>
                  </a:txBody>
                  <a:tcPr anchor="ctr">
                    <a:solidFill>
                      <a:schemeClr val="tx2">
                        <a:lumMod val="75000"/>
                      </a:schemeClr>
                    </a:solidFill>
                  </a:tcPr>
                </a:tc>
              </a:tr>
              <a:tr h="251038">
                <a:tc>
                  <a:txBody>
                    <a:bodyPr/>
                    <a:lstStyle/>
                    <a:p>
                      <a:pPr algn="l"/>
                      <a:r>
                        <a:rPr lang="en-US" sz="1200" b="1" dirty="0" smtClean="0">
                          <a:solidFill>
                            <a:schemeClr val="bg2"/>
                          </a:solidFill>
                        </a:rPr>
                        <a:t>Away Team</a:t>
                      </a:r>
                      <a:endParaRPr lang="en-US" sz="1200" b="1" dirty="0">
                        <a:solidFill>
                          <a:schemeClr val="bg2"/>
                        </a:solidFill>
                      </a:endParaRPr>
                    </a:p>
                  </a:txBody>
                  <a:tcPr anchor="ctr">
                    <a:solidFill>
                      <a:schemeClr val="tx1"/>
                    </a:solidFill>
                  </a:tcPr>
                </a:tc>
                <a:tc>
                  <a:txBody>
                    <a:bodyPr/>
                    <a:lstStyle/>
                    <a:p>
                      <a:pPr algn="l"/>
                      <a:r>
                        <a:rPr lang="en-US" sz="1200" dirty="0" smtClean="0">
                          <a:solidFill>
                            <a:schemeClr val="bg2"/>
                          </a:solidFill>
                        </a:rPr>
                        <a:t>CGY</a:t>
                      </a:r>
                      <a:endParaRPr lang="en-US" sz="1200" dirty="0">
                        <a:solidFill>
                          <a:schemeClr val="bg2"/>
                        </a:solidFill>
                      </a:endParaRPr>
                    </a:p>
                  </a:txBody>
                  <a:tcPr anchor="ctr">
                    <a:solidFill>
                      <a:schemeClr val="tx2">
                        <a:lumMod val="75000"/>
                      </a:schemeClr>
                    </a:solidFill>
                  </a:tcPr>
                </a:tc>
                <a:tc>
                  <a:txBody>
                    <a:bodyPr/>
                    <a:lstStyle/>
                    <a:p>
                      <a:pPr algn="l"/>
                      <a:r>
                        <a:rPr lang="en-US" sz="1200" dirty="0" smtClean="0">
                          <a:solidFill>
                            <a:schemeClr val="bg2"/>
                          </a:solidFill>
                        </a:rPr>
                        <a:t>PHI</a:t>
                      </a:r>
                      <a:endParaRPr lang="en-US" sz="1200" dirty="0">
                        <a:solidFill>
                          <a:schemeClr val="bg2"/>
                        </a:solidFill>
                      </a:endParaRPr>
                    </a:p>
                  </a:txBody>
                  <a:tcPr anchor="ctr">
                    <a:solidFill>
                      <a:schemeClr val="tx2">
                        <a:lumMod val="75000"/>
                      </a:schemeClr>
                    </a:solidFill>
                  </a:tcPr>
                </a:tc>
              </a:tr>
              <a:tr h="251038">
                <a:tc>
                  <a:txBody>
                    <a:bodyPr/>
                    <a:lstStyle/>
                    <a:p>
                      <a:pPr algn="l"/>
                      <a:r>
                        <a:rPr lang="en-US" sz="1200" b="1" dirty="0" smtClean="0">
                          <a:solidFill>
                            <a:schemeClr val="bg2"/>
                          </a:solidFill>
                        </a:rPr>
                        <a:t>Home Team</a:t>
                      </a:r>
                      <a:endParaRPr lang="en-US" sz="1200" b="1" dirty="0">
                        <a:solidFill>
                          <a:schemeClr val="bg2"/>
                        </a:solidFill>
                      </a:endParaRPr>
                    </a:p>
                  </a:txBody>
                  <a:tcPr anchor="ctr">
                    <a:solidFill>
                      <a:schemeClr val="tx1"/>
                    </a:solidFill>
                  </a:tcPr>
                </a:tc>
                <a:tc>
                  <a:txBody>
                    <a:bodyPr/>
                    <a:lstStyle/>
                    <a:p>
                      <a:pPr algn="l"/>
                      <a:r>
                        <a:rPr lang="en-US" sz="1200" dirty="0" smtClean="0">
                          <a:solidFill>
                            <a:schemeClr val="bg2"/>
                          </a:solidFill>
                        </a:rPr>
                        <a:t>EDM</a:t>
                      </a:r>
                      <a:endParaRPr lang="en-US" sz="1200" dirty="0">
                        <a:solidFill>
                          <a:schemeClr val="bg2"/>
                        </a:solidFill>
                      </a:endParaRPr>
                    </a:p>
                  </a:txBody>
                  <a:tcPr anchor="ctr">
                    <a:solidFill>
                      <a:schemeClr val="tx2">
                        <a:lumMod val="75000"/>
                      </a:schemeClr>
                    </a:solidFill>
                  </a:tcPr>
                </a:tc>
                <a:tc>
                  <a:txBody>
                    <a:bodyPr/>
                    <a:lstStyle/>
                    <a:p>
                      <a:pPr algn="l"/>
                      <a:r>
                        <a:rPr lang="en-US" sz="1200" dirty="0" smtClean="0">
                          <a:solidFill>
                            <a:schemeClr val="bg2"/>
                          </a:solidFill>
                        </a:rPr>
                        <a:t>CAR</a:t>
                      </a:r>
                      <a:endParaRPr lang="en-US" sz="1200" dirty="0">
                        <a:solidFill>
                          <a:schemeClr val="bg2"/>
                        </a:solidFill>
                      </a:endParaRPr>
                    </a:p>
                  </a:txBody>
                  <a:tcPr anchor="ctr">
                    <a:solidFill>
                      <a:schemeClr val="tx2">
                        <a:lumMod val="75000"/>
                      </a:schemeClr>
                    </a:solidFill>
                  </a:tcPr>
                </a:tc>
              </a:tr>
              <a:tr h="252740">
                <a:tc>
                  <a:txBody>
                    <a:bodyPr/>
                    <a:lstStyle/>
                    <a:p>
                      <a:pPr algn="l"/>
                      <a:r>
                        <a:rPr lang="en-US" sz="1200" b="1" dirty="0" smtClean="0">
                          <a:solidFill>
                            <a:schemeClr val="bg2"/>
                          </a:solidFill>
                        </a:rPr>
                        <a:t>Ref1</a:t>
                      </a:r>
                      <a:endParaRPr lang="en-US" sz="1200" b="1" dirty="0">
                        <a:solidFill>
                          <a:schemeClr val="bg2"/>
                        </a:solidFill>
                      </a:endParaRPr>
                    </a:p>
                  </a:txBody>
                  <a:tcPr anchor="ctr">
                    <a:solidFill>
                      <a:schemeClr val="tx1"/>
                    </a:solidFill>
                  </a:tcPr>
                </a:tc>
                <a:tc>
                  <a:txBody>
                    <a:bodyPr/>
                    <a:lstStyle/>
                    <a:p>
                      <a:pPr algn="l"/>
                      <a:r>
                        <a:rPr lang="en-US" sz="1200" dirty="0" smtClean="0">
                          <a:solidFill>
                            <a:schemeClr val="bg2"/>
                          </a:solidFill>
                        </a:rPr>
                        <a:t>3_LEGGO_MIKE</a:t>
                      </a:r>
                      <a:endParaRPr lang="en-US" sz="1200" dirty="0">
                        <a:solidFill>
                          <a:schemeClr val="bg2"/>
                        </a:solidFill>
                      </a:endParaRPr>
                    </a:p>
                  </a:txBody>
                  <a:tcPr anchor="ctr">
                    <a:solidFill>
                      <a:schemeClr val="tx2">
                        <a:lumMod val="75000"/>
                      </a:schemeClr>
                    </a:solidFill>
                  </a:tcPr>
                </a:tc>
                <a:tc>
                  <a:txBody>
                    <a:bodyPr/>
                    <a:lstStyle/>
                    <a:p>
                      <a:pPr algn="l"/>
                      <a:r>
                        <a:rPr lang="en-US" sz="1200" dirty="0" smtClean="0">
                          <a:solidFill>
                            <a:schemeClr val="bg2"/>
                          </a:solidFill>
                        </a:rPr>
                        <a:t>48_L'ECUY_FREDERICK</a:t>
                      </a:r>
                      <a:endParaRPr lang="en-US" sz="1200" dirty="0">
                        <a:solidFill>
                          <a:schemeClr val="bg2"/>
                        </a:solidFill>
                      </a:endParaRPr>
                    </a:p>
                  </a:txBody>
                  <a:tcPr anchor="ctr">
                    <a:solidFill>
                      <a:schemeClr val="tx2">
                        <a:lumMod val="75000"/>
                      </a:schemeClr>
                    </a:solidFill>
                  </a:tcPr>
                </a:tc>
              </a:tr>
              <a:tr h="254442">
                <a:tc>
                  <a:txBody>
                    <a:bodyPr/>
                    <a:lstStyle/>
                    <a:p>
                      <a:pPr algn="l"/>
                      <a:r>
                        <a:rPr lang="en-US" sz="1200" b="1" dirty="0" smtClean="0">
                          <a:solidFill>
                            <a:schemeClr val="bg2"/>
                          </a:solidFill>
                        </a:rPr>
                        <a:t>Ref2</a:t>
                      </a:r>
                      <a:endParaRPr lang="en-US" sz="1200" b="1" dirty="0">
                        <a:solidFill>
                          <a:schemeClr val="bg2"/>
                        </a:solidFill>
                      </a:endParaRPr>
                    </a:p>
                  </a:txBody>
                  <a:tcPr anchor="ctr">
                    <a:solidFill>
                      <a:schemeClr val="tx1"/>
                    </a:solidFill>
                  </a:tcPr>
                </a:tc>
                <a:tc>
                  <a:txBody>
                    <a:bodyPr/>
                    <a:lstStyle/>
                    <a:p>
                      <a:pPr algn="l"/>
                      <a:r>
                        <a:rPr lang="en-US" sz="1200" dirty="0" smtClean="0">
                          <a:solidFill>
                            <a:schemeClr val="bg2"/>
                          </a:solidFill>
                        </a:rPr>
                        <a:t>13_O'HALLORAN_DAN </a:t>
                      </a:r>
                    </a:p>
                  </a:txBody>
                  <a:tcPr anchor="ctr">
                    <a:solidFill>
                      <a:schemeClr val="tx2">
                        <a:lumMod val="75000"/>
                      </a:schemeClr>
                    </a:solidFill>
                  </a:tcPr>
                </a:tc>
                <a:tc>
                  <a:txBody>
                    <a:bodyPr/>
                    <a:lstStyle/>
                    <a:p>
                      <a:pPr algn="l"/>
                      <a:r>
                        <a:rPr lang="en-US" sz="1200" dirty="0" smtClean="0">
                          <a:solidFill>
                            <a:schemeClr val="bg2"/>
                          </a:solidFill>
                        </a:rPr>
                        <a:t>28_LEE_CHRIS</a:t>
                      </a:r>
                    </a:p>
                  </a:txBody>
                  <a:tcPr anchor="ctr">
                    <a:solidFill>
                      <a:schemeClr val="tx2">
                        <a:lumMod val="75000"/>
                      </a:schemeClr>
                    </a:solidFill>
                  </a:tcPr>
                </a:tc>
              </a:tr>
              <a:tr h="259878">
                <a:tc>
                  <a:txBody>
                    <a:bodyPr/>
                    <a:lstStyle/>
                    <a:p>
                      <a:pPr algn="l"/>
                      <a:r>
                        <a:rPr lang="en-US" sz="1200" b="1" dirty="0" smtClean="0">
                          <a:solidFill>
                            <a:schemeClr val="bg2"/>
                          </a:solidFill>
                        </a:rPr>
                        <a:t>Linesman1</a:t>
                      </a:r>
                      <a:endParaRPr lang="en-US" sz="1200" b="1" dirty="0">
                        <a:solidFill>
                          <a:schemeClr val="bg2"/>
                        </a:solidFill>
                      </a:endParaRPr>
                    </a:p>
                  </a:txBody>
                  <a:tcPr anchor="ctr">
                    <a:solidFill>
                      <a:schemeClr val="tx1"/>
                    </a:solidFill>
                  </a:tcPr>
                </a:tc>
                <a:tc>
                  <a:txBody>
                    <a:bodyPr/>
                    <a:lstStyle/>
                    <a:p>
                      <a:pPr algn="l"/>
                      <a:r>
                        <a:rPr lang="en-US" sz="1200" dirty="0" smtClean="0">
                          <a:solidFill>
                            <a:schemeClr val="bg2"/>
                          </a:solidFill>
                        </a:rPr>
                        <a:t>82_GALLOWAY_RYAN</a:t>
                      </a:r>
                    </a:p>
                  </a:txBody>
                  <a:tcPr anchor="ctr">
                    <a:solidFill>
                      <a:schemeClr val="tx2">
                        <a:lumMod val="75000"/>
                      </a:schemeClr>
                    </a:solidFill>
                  </a:tcPr>
                </a:tc>
                <a:tc>
                  <a:txBody>
                    <a:bodyPr/>
                    <a:lstStyle/>
                    <a:p>
                      <a:pPr algn="l"/>
                      <a:r>
                        <a:rPr lang="en-US" sz="1200" dirty="0" smtClean="0">
                          <a:solidFill>
                            <a:schemeClr val="bg2"/>
                          </a:solidFill>
                        </a:rPr>
                        <a:t>96_BRISEBOIS_DAVID</a:t>
                      </a:r>
                    </a:p>
                  </a:txBody>
                  <a:tcPr anchor="ctr">
                    <a:solidFill>
                      <a:schemeClr val="tx2">
                        <a:lumMod val="75000"/>
                      </a:schemeClr>
                    </a:solidFill>
                  </a:tcPr>
                </a:tc>
              </a:tr>
              <a:tr h="278931">
                <a:tc>
                  <a:txBody>
                    <a:bodyPr/>
                    <a:lstStyle/>
                    <a:p>
                      <a:pPr algn="l"/>
                      <a:r>
                        <a:rPr lang="en-US" sz="1200" b="1" dirty="0" smtClean="0">
                          <a:solidFill>
                            <a:schemeClr val="bg2"/>
                          </a:solidFill>
                        </a:rPr>
                        <a:t>Linesman2</a:t>
                      </a:r>
                      <a:endParaRPr lang="en-US" sz="1200" b="1" dirty="0">
                        <a:solidFill>
                          <a:schemeClr val="bg2"/>
                        </a:solidFill>
                      </a:endParaRPr>
                    </a:p>
                  </a:txBody>
                  <a:tcPr anchor="ctr">
                    <a:solidFill>
                      <a:schemeClr val="tx1"/>
                    </a:solidFill>
                  </a:tcPr>
                </a:tc>
                <a:tc>
                  <a:txBody>
                    <a:bodyPr/>
                    <a:lstStyle/>
                    <a:p>
                      <a:pPr algn="l"/>
                      <a:r>
                        <a:rPr lang="en-US" sz="1200" dirty="0" smtClean="0">
                          <a:solidFill>
                            <a:schemeClr val="bg2"/>
                          </a:solidFill>
                        </a:rPr>
                        <a:t>78_MACH_BRIAN</a:t>
                      </a:r>
                    </a:p>
                  </a:txBody>
                  <a:tcPr anchor="ctr">
                    <a:solidFill>
                      <a:schemeClr val="tx2">
                        <a:lumMod val="75000"/>
                      </a:schemeClr>
                    </a:solidFill>
                  </a:tcPr>
                </a:tc>
                <a:tc>
                  <a:txBody>
                    <a:bodyPr/>
                    <a:lstStyle/>
                    <a:p>
                      <a:pPr algn="l"/>
                      <a:r>
                        <a:rPr lang="en-US" sz="1200" dirty="0" smtClean="0">
                          <a:solidFill>
                            <a:schemeClr val="bg2"/>
                          </a:solidFill>
                        </a:rPr>
                        <a:t>95_MURRAY_JONNY</a:t>
                      </a:r>
                    </a:p>
                  </a:txBody>
                  <a:tcPr anchor="ctr">
                    <a:solidFill>
                      <a:schemeClr val="tx2">
                        <a:lumMod val="75000"/>
                      </a:schemeClr>
                    </a:solidFill>
                  </a:tcPr>
                </a:tc>
              </a:tr>
              <a:tr h="251038">
                <a:tc>
                  <a:txBody>
                    <a:bodyPr/>
                    <a:lstStyle/>
                    <a:p>
                      <a:pPr algn="l"/>
                      <a:r>
                        <a:rPr lang="en-US" sz="1200" b="1" dirty="0" smtClean="0">
                          <a:solidFill>
                            <a:schemeClr val="bg2"/>
                          </a:solidFill>
                        </a:rPr>
                        <a:t>Event</a:t>
                      </a:r>
                      <a:endParaRPr lang="en-US" sz="1200" b="1" dirty="0">
                        <a:solidFill>
                          <a:schemeClr val="bg2"/>
                        </a:solidFill>
                      </a:endParaRPr>
                    </a:p>
                  </a:txBody>
                  <a:tcPr anchor="ctr">
                    <a:solidFill>
                      <a:schemeClr val="tx1"/>
                    </a:solidFill>
                  </a:tcPr>
                </a:tc>
                <a:tc>
                  <a:txBody>
                    <a:bodyPr/>
                    <a:lstStyle/>
                    <a:p>
                      <a:pPr algn="l"/>
                      <a:r>
                        <a:rPr lang="en-US" sz="1200" dirty="0" smtClean="0">
                          <a:solidFill>
                            <a:schemeClr val="bg2"/>
                          </a:solidFill>
                        </a:rPr>
                        <a:t>SHOT</a:t>
                      </a:r>
                    </a:p>
                  </a:txBody>
                  <a:tcPr anchor="ctr">
                    <a:solidFill>
                      <a:schemeClr val="tx2">
                        <a:lumMod val="75000"/>
                      </a:schemeClr>
                    </a:solidFill>
                  </a:tcPr>
                </a:tc>
                <a:tc>
                  <a:txBody>
                    <a:bodyPr/>
                    <a:lstStyle/>
                    <a:p>
                      <a:pPr algn="l"/>
                      <a:r>
                        <a:rPr lang="en-US" sz="1200" dirty="0" smtClean="0">
                          <a:solidFill>
                            <a:schemeClr val="bg2"/>
                          </a:solidFill>
                        </a:rPr>
                        <a:t>PENL</a:t>
                      </a:r>
                    </a:p>
                  </a:txBody>
                  <a:tcPr anchor="ctr">
                    <a:solidFill>
                      <a:schemeClr val="tx2">
                        <a:lumMod val="75000"/>
                      </a:schemeClr>
                    </a:solidFill>
                  </a:tcPr>
                </a:tc>
              </a:tr>
              <a:tr h="251038">
                <a:tc>
                  <a:txBody>
                    <a:bodyPr/>
                    <a:lstStyle/>
                    <a:p>
                      <a:pPr algn="l"/>
                      <a:r>
                        <a:rPr lang="en-US" sz="1200" b="1" dirty="0" smtClean="0">
                          <a:solidFill>
                            <a:schemeClr val="bg2"/>
                          </a:solidFill>
                        </a:rPr>
                        <a:t>Event Number</a:t>
                      </a:r>
                      <a:endParaRPr lang="en-US" sz="1200" b="1" dirty="0">
                        <a:solidFill>
                          <a:schemeClr val="bg2"/>
                        </a:solidFill>
                      </a:endParaRPr>
                    </a:p>
                  </a:txBody>
                  <a:tcPr anchor="ctr">
                    <a:solidFill>
                      <a:schemeClr val="tx1"/>
                    </a:solidFill>
                  </a:tcPr>
                </a:tc>
                <a:tc>
                  <a:txBody>
                    <a:bodyPr/>
                    <a:lstStyle/>
                    <a:p>
                      <a:pPr algn="l"/>
                      <a:r>
                        <a:rPr lang="en-US" sz="1200" dirty="0" smtClean="0">
                          <a:solidFill>
                            <a:schemeClr val="bg2"/>
                          </a:solidFill>
                        </a:rPr>
                        <a:t>304</a:t>
                      </a:r>
                    </a:p>
                  </a:txBody>
                  <a:tcPr anchor="ctr">
                    <a:solidFill>
                      <a:schemeClr val="tx2">
                        <a:lumMod val="75000"/>
                      </a:schemeClr>
                    </a:solidFill>
                  </a:tcPr>
                </a:tc>
                <a:tc>
                  <a:txBody>
                    <a:bodyPr/>
                    <a:lstStyle/>
                    <a:p>
                      <a:pPr algn="l"/>
                      <a:r>
                        <a:rPr lang="en-US" sz="1200" dirty="0" smtClean="0">
                          <a:solidFill>
                            <a:schemeClr val="bg2"/>
                          </a:solidFill>
                        </a:rPr>
                        <a:t>24</a:t>
                      </a:r>
                    </a:p>
                  </a:txBody>
                  <a:tcPr anchor="ctr">
                    <a:solidFill>
                      <a:schemeClr val="tx2">
                        <a:lumMod val="75000"/>
                      </a:schemeClr>
                    </a:solidFill>
                  </a:tcPr>
                </a:tc>
              </a:tr>
              <a:tr h="251038">
                <a:tc>
                  <a:txBody>
                    <a:bodyPr/>
                    <a:lstStyle/>
                    <a:p>
                      <a:pPr algn="l"/>
                      <a:r>
                        <a:rPr lang="en-US" sz="1200" b="1" dirty="0" smtClean="0">
                          <a:solidFill>
                            <a:schemeClr val="bg2"/>
                          </a:solidFill>
                        </a:rPr>
                        <a:t>Period</a:t>
                      </a:r>
                      <a:endParaRPr lang="en-US" sz="1200" b="1" dirty="0">
                        <a:solidFill>
                          <a:schemeClr val="bg2"/>
                        </a:solidFill>
                      </a:endParaRPr>
                    </a:p>
                  </a:txBody>
                  <a:tcPr anchor="ctr">
                    <a:solidFill>
                      <a:schemeClr val="tx1"/>
                    </a:solidFill>
                  </a:tcPr>
                </a:tc>
                <a:tc>
                  <a:txBody>
                    <a:bodyPr/>
                    <a:lstStyle/>
                    <a:p>
                      <a:pPr algn="l"/>
                      <a:r>
                        <a:rPr lang="en-US" sz="1200" dirty="0" smtClean="0">
                          <a:solidFill>
                            <a:schemeClr val="bg2"/>
                          </a:solidFill>
                        </a:rPr>
                        <a:t>3</a:t>
                      </a:r>
                    </a:p>
                  </a:txBody>
                  <a:tcPr anchor="ctr">
                    <a:solidFill>
                      <a:schemeClr val="tx2">
                        <a:lumMod val="75000"/>
                      </a:schemeClr>
                    </a:solidFill>
                  </a:tcPr>
                </a:tc>
                <a:tc>
                  <a:txBody>
                    <a:bodyPr/>
                    <a:lstStyle/>
                    <a:p>
                      <a:pPr algn="l"/>
                      <a:r>
                        <a:rPr lang="en-US" sz="1200" dirty="0" smtClean="0">
                          <a:solidFill>
                            <a:schemeClr val="bg2"/>
                          </a:solidFill>
                        </a:rPr>
                        <a:t>1</a:t>
                      </a:r>
                    </a:p>
                  </a:txBody>
                  <a:tcPr anchor="ctr">
                    <a:solidFill>
                      <a:schemeClr val="tx2">
                        <a:lumMod val="75000"/>
                      </a:schemeClr>
                    </a:solidFill>
                  </a:tcPr>
                </a:tc>
              </a:tr>
              <a:tr h="251038">
                <a:tc>
                  <a:txBody>
                    <a:bodyPr/>
                    <a:lstStyle/>
                    <a:p>
                      <a:pPr algn="l"/>
                      <a:r>
                        <a:rPr lang="en-US" sz="1200" b="1" dirty="0" smtClean="0">
                          <a:solidFill>
                            <a:schemeClr val="bg2"/>
                          </a:solidFill>
                        </a:rPr>
                        <a:t>Time</a:t>
                      </a:r>
                      <a:endParaRPr lang="en-US" sz="1200" b="1" dirty="0">
                        <a:solidFill>
                          <a:schemeClr val="bg2"/>
                        </a:solidFill>
                      </a:endParaRPr>
                    </a:p>
                  </a:txBody>
                  <a:tcPr anchor="ctr">
                    <a:solidFill>
                      <a:schemeClr val="tx1"/>
                    </a:solidFill>
                  </a:tcPr>
                </a:tc>
                <a:tc>
                  <a:txBody>
                    <a:bodyPr/>
                    <a:lstStyle/>
                    <a:p>
                      <a:pPr algn="l"/>
                      <a:r>
                        <a:rPr lang="en-US" sz="1200" dirty="0" smtClean="0">
                          <a:solidFill>
                            <a:schemeClr val="bg2"/>
                          </a:solidFill>
                        </a:rPr>
                        <a:t>14:35</a:t>
                      </a:r>
                    </a:p>
                  </a:txBody>
                  <a:tcPr anchor="ctr">
                    <a:solidFill>
                      <a:schemeClr val="tx2">
                        <a:lumMod val="75000"/>
                      </a:schemeClr>
                    </a:solidFill>
                  </a:tcPr>
                </a:tc>
                <a:tc>
                  <a:txBody>
                    <a:bodyPr/>
                    <a:lstStyle/>
                    <a:p>
                      <a:pPr algn="l"/>
                      <a:r>
                        <a:rPr lang="en-US" sz="1200" dirty="0" smtClean="0">
                          <a:solidFill>
                            <a:schemeClr val="bg2"/>
                          </a:solidFill>
                        </a:rPr>
                        <a:t>4:52</a:t>
                      </a:r>
                    </a:p>
                  </a:txBody>
                  <a:tcPr anchor="ctr">
                    <a:solidFill>
                      <a:schemeClr val="tx2">
                        <a:lumMod val="75000"/>
                      </a:schemeClr>
                    </a:solidFill>
                  </a:tcPr>
                </a:tc>
              </a:tr>
              <a:tr h="251038">
                <a:tc>
                  <a:txBody>
                    <a:bodyPr/>
                    <a:lstStyle/>
                    <a:p>
                      <a:pPr algn="l"/>
                      <a:r>
                        <a:rPr lang="en-US" sz="1200" b="1" dirty="0" err="1" smtClean="0">
                          <a:solidFill>
                            <a:schemeClr val="bg2"/>
                          </a:solidFill>
                        </a:rPr>
                        <a:t>EventforTeam</a:t>
                      </a:r>
                      <a:endParaRPr lang="en-US" sz="1200" b="1" dirty="0">
                        <a:solidFill>
                          <a:schemeClr val="bg2"/>
                        </a:solidFill>
                      </a:endParaRPr>
                    </a:p>
                  </a:txBody>
                  <a:tcPr anchor="ctr">
                    <a:solidFill>
                      <a:schemeClr val="tx1"/>
                    </a:solidFill>
                  </a:tcPr>
                </a:tc>
                <a:tc>
                  <a:txBody>
                    <a:bodyPr/>
                    <a:lstStyle/>
                    <a:p>
                      <a:pPr algn="l"/>
                      <a:r>
                        <a:rPr lang="en-US" sz="1200" dirty="0" smtClean="0">
                          <a:solidFill>
                            <a:schemeClr val="bg2"/>
                          </a:solidFill>
                        </a:rPr>
                        <a:t>CGY</a:t>
                      </a:r>
                    </a:p>
                  </a:txBody>
                  <a:tcPr anchor="ctr">
                    <a:solidFill>
                      <a:schemeClr val="tx2">
                        <a:lumMod val="75000"/>
                      </a:schemeClr>
                    </a:solidFill>
                  </a:tcPr>
                </a:tc>
                <a:tc>
                  <a:txBody>
                    <a:bodyPr/>
                    <a:lstStyle/>
                    <a:p>
                      <a:pPr algn="l"/>
                      <a:r>
                        <a:rPr lang="en-US" sz="1200" dirty="0" smtClean="0">
                          <a:solidFill>
                            <a:schemeClr val="bg2"/>
                          </a:solidFill>
                        </a:rPr>
                        <a:t>PHI</a:t>
                      </a:r>
                    </a:p>
                  </a:txBody>
                  <a:tcPr anchor="ctr">
                    <a:solidFill>
                      <a:schemeClr val="tx2">
                        <a:lumMod val="75000"/>
                      </a:schemeClr>
                    </a:solidFill>
                  </a:tcPr>
                </a:tc>
              </a:tr>
              <a:tr h="2510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err="1" smtClean="0">
                          <a:solidFill>
                            <a:schemeClr val="bg2"/>
                          </a:solidFill>
                        </a:rPr>
                        <a:t>EventforZone</a:t>
                      </a:r>
                      <a:endParaRPr lang="en-US" sz="1200" b="1" dirty="0" smtClean="0">
                        <a:solidFill>
                          <a:schemeClr val="bg2"/>
                        </a:solidFill>
                      </a:endParaRPr>
                    </a:p>
                  </a:txBody>
                  <a:tcPr anchor="ctr">
                    <a:solidFill>
                      <a:schemeClr val="tx1"/>
                    </a:solidFill>
                  </a:tcPr>
                </a:tc>
                <a:tc>
                  <a:txBody>
                    <a:bodyPr/>
                    <a:lstStyle/>
                    <a:p>
                      <a:pPr algn="l"/>
                      <a:r>
                        <a:rPr lang="en-US" sz="1200" dirty="0" smtClean="0">
                          <a:solidFill>
                            <a:schemeClr val="bg2"/>
                          </a:solidFill>
                        </a:rPr>
                        <a:t>OFF</a:t>
                      </a:r>
                    </a:p>
                  </a:txBody>
                  <a:tcPr anchor="ctr">
                    <a:solidFill>
                      <a:schemeClr val="tx2">
                        <a:lumMod val="75000"/>
                      </a:schemeClr>
                    </a:solidFill>
                  </a:tcPr>
                </a:tc>
                <a:tc>
                  <a:txBody>
                    <a:bodyPr/>
                    <a:lstStyle/>
                    <a:p>
                      <a:pPr algn="l"/>
                      <a:r>
                        <a:rPr lang="en-US" sz="1200" dirty="0" smtClean="0">
                          <a:solidFill>
                            <a:schemeClr val="bg2"/>
                          </a:solidFill>
                        </a:rPr>
                        <a:t>DEF</a:t>
                      </a:r>
                    </a:p>
                  </a:txBody>
                  <a:tcPr anchor="ctr">
                    <a:solidFill>
                      <a:schemeClr val="tx2">
                        <a:lumMod val="75000"/>
                      </a:schemeClr>
                    </a:solidFill>
                  </a:tcPr>
                </a:tc>
              </a:tr>
              <a:tr h="251038">
                <a:tc>
                  <a:txBody>
                    <a:bodyPr/>
                    <a:lstStyle/>
                    <a:p>
                      <a:pPr algn="l"/>
                      <a:r>
                        <a:rPr lang="en-US" sz="1200" b="1" dirty="0" err="1" smtClean="0">
                          <a:solidFill>
                            <a:schemeClr val="bg2"/>
                          </a:solidFill>
                        </a:rPr>
                        <a:t>PenaltyType</a:t>
                      </a:r>
                      <a:endParaRPr lang="en-US" sz="1200" b="1" dirty="0">
                        <a:solidFill>
                          <a:schemeClr val="bg2"/>
                        </a:solidFill>
                      </a:endParaRPr>
                    </a:p>
                  </a:txBody>
                  <a:tcPr anchor="ctr">
                    <a:solidFill>
                      <a:schemeClr val="tx1"/>
                    </a:solidFill>
                  </a:tcPr>
                </a:tc>
                <a:tc>
                  <a:txBody>
                    <a:bodyPr/>
                    <a:lstStyle/>
                    <a:p>
                      <a:pPr algn="l"/>
                      <a:r>
                        <a:rPr lang="en-US" sz="1200" dirty="0" smtClean="0">
                          <a:solidFill>
                            <a:schemeClr val="bg2"/>
                          </a:solidFill>
                        </a:rPr>
                        <a:t>-</a:t>
                      </a:r>
                    </a:p>
                  </a:txBody>
                  <a:tcPr anchor="ctr">
                    <a:solidFill>
                      <a:schemeClr val="tx2">
                        <a:lumMod val="75000"/>
                      </a:schemeClr>
                    </a:solidFill>
                  </a:tcPr>
                </a:tc>
                <a:tc>
                  <a:txBody>
                    <a:bodyPr/>
                    <a:lstStyle/>
                    <a:p>
                      <a:pPr algn="l"/>
                      <a:r>
                        <a:rPr lang="en-US" sz="1200" dirty="0" smtClean="0">
                          <a:solidFill>
                            <a:schemeClr val="bg2"/>
                          </a:solidFill>
                        </a:rPr>
                        <a:t>Slashing</a:t>
                      </a:r>
                    </a:p>
                  </a:txBody>
                  <a:tcPr anchor="ctr">
                    <a:solidFill>
                      <a:schemeClr val="tx2">
                        <a:lumMod val="75000"/>
                      </a:schemeClr>
                    </a:solidFill>
                  </a:tcPr>
                </a:tc>
              </a:tr>
              <a:tr h="251038">
                <a:tc>
                  <a:txBody>
                    <a:bodyPr/>
                    <a:lstStyle/>
                    <a:p>
                      <a:pPr algn="l"/>
                      <a:r>
                        <a:rPr lang="en-US" sz="1200" b="1" dirty="0" err="1" smtClean="0">
                          <a:solidFill>
                            <a:schemeClr val="bg2"/>
                          </a:solidFill>
                        </a:rPr>
                        <a:t>Perp</a:t>
                      </a:r>
                      <a:endParaRPr lang="en-US" sz="1200" b="1" dirty="0">
                        <a:solidFill>
                          <a:schemeClr val="bg2"/>
                        </a:solidFill>
                      </a:endParaRPr>
                    </a:p>
                  </a:txBody>
                  <a:tcPr anchor="ctr">
                    <a:solidFill>
                      <a:schemeClr val="tx1"/>
                    </a:solidFill>
                  </a:tcPr>
                </a:tc>
                <a:tc>
                  <a:txBody>
                    <a:bodyPr/>
                    <a:lstStyle/>
                    <a:p>
                      <a:pPr algn="l"/>
                      <a:r>
                        <a:rPr lang="en-US" sz="1200" dirty="0" smtClean="0">
                          <a:solidFill>
                            <a:schemeClr val="bg2"/>
                          </a:solidFill>
                        </a:rPr>
                        <a:t>-</a:t>
                      </a:r>
                    </a:p>
                  </a:txBody>
                  <a:tcPr anchor="ctr">
                    <a:solidFill>
                      <a:schemeClr val="tx2">
                        <a:lumMod val="75000"/>
                      </a:schemeClr>
                    </a:solidFill>
                  </a:tcPr>
                </a:tc>
                <a:tc>
                  <a:txBody>
                    <a:bodyPr/>
                    <a:lstStyle/>
                    <a:p>
                      <a:pPr algn="l"/>
                      <a:r>
                        <a:rPr lang="en-US" sz="1200" dirty="0" smtClean="0">
                          <a:solidFill>
                            <a:schemeClr val="bg2"/>
                          </a:solidFill>
                        </a:rPr>
                        <a:t>36_POWE_DARROLL_PHI_C</a:t>
                      </a:r>
                    </a:p>
                  </a:txBody>
                  <a:tcPr anchor="ctr">
                    <a:solidFill>
                      <a:schemeClr val="tx2">
                        <a:lumMod val="75000"/>
                      </a:schemeClr>
                    </a:solidFill>
                  </a:tcPr>
                </a:tc>
              </a:tr>
              <a:tr h="251038">
                <a:tc>
                  <a:txBody>
                    <a:bodyPr/>
                    <a:lstStyle/>
                    <a:p>
                      <a:pPr algn="l"/>
                      <a:r>
                        <a:rPr lang="en-US" sz="1200" b="1" dirty="0" smtClean="0">
                          <a:solidFill>
                            <a:schemeClr val="bg2"/>
                          </a:solidFill>
                        </a:rPr>
                        <a:t>PIM </a:t>
                      </a:r>
                      <a:endParaRPr lang="en-US" sz="1200" b="1" dirty="0">
                        <a:solidFill>
                          <a:schemeClr val="bg2"/>
                        </a:solidFill>
                      </a:endParaRPr>
                    </a:p>
                  </a:txBody>
                  <a:tcPr anchor="ctr">
                    <a:solidFill>
                      <a:schemeClr val="tx1"/>
                    </a:solidFill>
                  </a:tcPr>
                </a:tc>
                <a:tc>
                  <a:txBody>
                    <a:bodyPr/>
                    <a:lstStyle/>
                    <a:p>
                      <a:pPr algn="l"/>
                      <a:r>
                        <a:rPr lang="en-US" sz="1200" dirty="0" smtClean="0">
                          <a:solidFill>
                            <a:schemeClr val="bg2"/>
                          </a:solidFill>
                        </a:rPr>
                        <a:t>-</a:t>
                      </a:r>
                    </a:p>
                  </a:txBody>
                  <a:tcPr anchor="ctr">
                    <a:solidFill>
                      <a:schemeClr val="tx2">
                        <a:lumMod val="75000"/>
                      </a:schemeClr>
                    </a:solidFill>
                  </a:tcPr>
                </a:tc>
                <a:tc>
                  <a:txBody>
                    <a:bodyPr/>
                    <a:lstStyle/>
                    <a:p>
                      <a:pPr algn="l"/>
                      <a:r>
                        <a:rPr lang="en-US" sz="1200" dirty="0" smtClean="0">
                          <a:solidFill>
                            <a:schemeClr val="bg2"/>
                          </a:solidFill>
                        </a:rPr>
                        <a:t>2</a:t>
                      </a:r>
                    </a:p>
                  </a:txBody>
                  <a:tcPr anchor="ctr">
                    <a:solidFill>
                      <a:schemeClr val="tx2">
                        <a:lumMod val="75000"/>
                      </a:schemeClr>
                    </a:solidFill>
                  </a:tcPr>
                </a:tc>
              </a:tr>
              <a:tr h="251038">
                <a:tc>
                  <a:txBody>
                    <a:bodyPr/>
                    <a:lstStyle/>
                    <a:p>
                      <a:pPr algn="l"/>
                      <a:r>
                        <a:rPr lang="en-US" sz="1200" b="1" dirty="0" err="1" smtClean="0">
                          <a:solidFill>
                            <a:schemeClr val="bg2"/>
                          </a:solidFill>
                        </a:rPr>
                        <a:t>DrawnBy</a:t>
                      </a:r>
                      <a:endParaRPr lang="en-US" sz="1200" b="1" dirty="0">
                        <a:solidFill>
                          <a:schemeClr val="bg2"/>
                        </a:solidFill>
                      </a:endParaRPr>
                    </a:p>
                  </a:txBody>
                  <a:tcPr anchor="ctr">
                    <a:solidFill>
                      <a:schemeClr val="tx1"/>
                    </a:solidFill>
                  </a:tcPr>
                </a:tc>
                <a:tc>
                  <a:txBody>
                    <a:bodyPr/>
                    <a:lstStyle/>
                    <a:p>
                      <a:pPr algn="l"/>
                      <a:r>
                        <a:rPr lang="en-US" sz="1200" dirty="0" smtClean="0">
                          <a:solidFill>
                            <a:schemeClr val="bg2"/>
                          </a:solidFill>
                        </a:rPr>
                        <a:t>-*</a:t>
                      </a:r>
                    </a:p>
                  </a:txBody>
                  <a:tcPr anchor="ctr">
                    <a:solidFill>
                      <a:schemeClr val="tx2">
                        <a:lumMod val="75000"/>
                      </a:schemeClr>
                    </a:solidFill>
                  </a:tcPr>
                </a:tc>
                <a:tc>
                  <a:txBody>
                    <a:bodyPr/>
                    <a:lstStyle/>
                    <a:p>
                      <a:pPr algn="l"/>
                      <a:r>
                        <a:rPr lang="en-US" sz="1200" dirty="0" smtClean="0">
                          <a:solidFill>
                            <a:schemeClr val="bg2"/>
                          </a:solidFill>
                        </a:rPr>
                        <a:t>59_LAROSE_CHAD_CAR_R</a:t>
                      </a:r>
                    </a:p>
                  </a:txBody>
                  <a:tcPr anchor="ctr">
                    <a:solidFill>
                      <a:schemeClr val="tx2">
                        <a:lumMod val="75000"/>
                      </a:schemeClr>
                    </a:solidFill>
                  </a:tcPr>
                </a:tc>
              </a:tr>
            </a:tbl>
          </a:graphicData>
        </a:graphic>
      </p:graphicFrame>
      <p:sp>
        <p:nvSpPr>
          <p:cNvPr id="3" name="Title 2"/>
          <p:cNvSpPr>
            <a:spLocks noGrp="1"/>
          </p:cNvSpPr>
          <p:nvPr>
            <p:ph type="title"/>
          </p:nvPr>
        </p:nvSpPr>
        <p:spPr>
          <a:xfrm>
            <a:off x="1046799" y="219524"/>
            <a:ext cx="6892290" cy="1045991"/>
          </a:xfrm>
        </p:spPr>
        <p:txBody>
          <a:bodyPr/>
          <a:lstStyle/>
          <a:p>
            <a:r>
              <a:rPr lang="en-US" dirty="0" smtClean="0">
                <a:solidFill>
                  <a:schemeClr val="tx1"/>
                </a:solidFill>
              </a:rPr>
              <a:t>Data: Example</a:t>
            </a:r>
            <a:endParaRPr lang="en-US" dirty="0">
              <a:solidFill>
                <a:schemeClr val="tx1"/>
              </a:solidFill>
            </a:endParaRPr>
          </a:p>
        </p:txBody>
      </p:sp>
      <p:sp>
        <p:nvSpPr>
          <p:cNvPr id="5" name="Footer Placeholder 4"/>
          <p:cNvSpPr>
            <a:spLocks noGrp="1"/>
          </p:cNvSpPr>
          <p:nvPr>
            <p:ph type="ftr" sz="quarter" idx="11"/>
          </p:nvPr>
        </p:nvSpPr>
        <p:spPr/>
        <p:txBody>
          <a:bodyPr/>
          <a:lstStyle/>
          <a:p>
            <a:r>
              <a:rPr lang="en-US" smtClean="0"/>
              <a:t>Copyright (c) 2011 Michael Schuckers &amp; Lauren Brozowski</a:t>
            </a:r>
            <a:endParaRPr lang="en-US"/>
          </a:p>
        </p:txBody>
      </p:sp>
    </p:spTree>
    <p:extLst>
      <p:ext uri="{BB962C8B-B14F-4D97-AF65-F5344CB8AC3E}">
        <p14:creationId xmlns="" xmlns:p14="http://schemas.microsoft.com/office/powerpoint/2010/main" val="32856936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Model Rate of Penalties Per Event</a:t>
            </a:r>
          </a:p>
          <a:p>
            <a:r>
              <a:rPr lang="en-US" dirty="0" smtClean="0"/>
              <a:t>Investigate Impact of </a:t>
            </a:r>
          </a:p>
          <a:p>
            <a:pPr lvl="1"/>
            <a:r>
              <a:rPr lang="en-US" dirty="0" smtClean="0"/>
              <a:t>Officials (Referees &amp; Linesman)</a:t>
            </a:r>
          </a:p>
          <a:p>
            <a:pPr lvl="1"/>
            <a:r>
              <a:rPr lang="en-US" dirty="0" smtClean="0"/>
              <a:t>Home Ice</a:t>
            </a:r>
          </a:p>
          <a:p>
            <a:pPr lvl="1"/>
            <a:r>
              <a:rPr lang="en-US" dirty="0" smtClean="0"/>
              <a:t>Goal Differential </a:t>
            </a:r>
          </a:p>
          <a:p>
            <a:pPr lvl="1"/>
            <a:r>
              <a:rPr lang="en-US" dirty="0" smtClean="0"/>
              <a:t>Period (1,2, 3, 4)</a:t>
            </a:r>
          </a:p>
          <a:p>
            <a:pPr marL="393192" lvl="1" indent="0">
              <a:buNone/>
            </a:pPr>
            <a:endParaRPr lang="en-US" dirty="0" smtClean="0"/>
          </a:p>
          <a:p>
            <a:pPr marL="393192" lvl="1" indent="0">
              <a:buNone/>
            </a:pPr>
            <a:r>
              <a:rPr lang="en-US" dirty="0" smtClean="0"/>
              <a:t>Model 2009-10 season &amp; confirm with same model for 2008-09 season.</a:t>
            </a:r>
            <a:endParaRPr lang="en-US" dirty="0"/>
          </a:p>
          <a:p>
            <a:pPr lvl="1"/>
            <a:endParaRPr lang="en-US" dirty="0" smtClean="0"/>
          </a:p>
          <a:p>
            <a:pPr lvl="1"/>
            <a:endParaRPr lang="en-US" dirty="0" smtClean="0"/>
          </a:p>
          <a:p>
            <a:pPr marL="109728" indent="0">
              <a:buNone/>
            </a:pPr>
            <a:endParaRPr lang="en-US" dirty="0" smtClean="0"/>
          </a:p>
          <a:p>
            <a:pPr>
              <a:buNone/>
            </a:pPr>
            <a:endParaRPr lang="en-US" dirty="0"/>
          </a:p>
          <a:p>
            <a:pPr>
              <a:buNone/>
            </a:pPr>
            <a:endParaRPr lang="en-US" dirty="0"/>
          </a:p>
        </p:txBody>
      </p:sp>
      <p:sp>
        <p:nvSpPr>
          <p:cNvPr id="3" name="Title 2"/>
          <p:cNvSpPr>
            <a:spLocks noGrp="1"/>
          </p:cNvSpPr>
          <p:nvPr>
            <p:ph type="title"/>
          </p:nvPr>
        </p:nvSpPr>
        <p:spPr/>
        <p:txBody>
          <a:bodyPr/>
          <a:lstStyle/>
          <a:p>
            <a:r>
              <a:rPr lang="en-US" dirty="0" smtClean="0">
                <a:solidFill>
                  <a:schemeClr val="tx1"/>
                </a:solidFill>
              </a:rPr>
              <a:t>Goal:</a:t>
            </a:r>
            <a:endParaRPr lang="en-US" dirty="0">
              <a:solidFill>
                <a:schemeClr val="tx1"/>
              </a:solidFill>
            </a:endParaRPr>
          </a:p>
        </p:txBody>
      </p:sp>
      <p:sp>
        <p:nvSpPr>
          <p:cNvPr id="4" name="Footer Placeholder 3"/>
          <p:cNvSpPr>
            <a:spLocks noGrp="1"/>
          </p:cNvSpPr>
          <p:nvPr>
            <p:ph type="ftr" sz="quarter" idx="11"/>
          </p:nvPr>
        </p:nvSpPr>
        <p:spPr/>
        <p:txBody>
          <a:bodyPr/>
          <a:lstStyle/>
          <a:p>
            <a:r>
              <a:rPr lang="en-US" smtClean="0"/>
              <a:t>Copyright (c) 2011 Michael Schuckers &amp; Lauren Brozowski</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NHL Play by Play files record On-Ice Events</a:t>
            </a:r>
          </a:p>
          <a:p>
            <a:r>
              <a:rPr lang="en-US" dirty="0" smtClean="0"/>
              <a:t>Kept: BLOCK, FAC, GIVE/TAKE, GOAL, HIT, MISS, PENL, SHOT</a:t>
            </a:r>
          </a:p>
          <a:p>
            <a:endParaRPr lang="en-US" dirty="0" smtClean="0"/>
          </a:p>
          <a:p>
            <a:r>
              <a:rPr lang="en-US" dirty="0" smtClean="0"/>
              <a:t>2008-09: 	308,139</a:t>
            </a:r>
          </a:p>
          <a:p>
            <a:r>
              <a:rPr lang="en-US" dirty="0" smtClean="0"/>
              <a:t>2009-10: 	310,421</a:t>
            </a:r>
            <a:endParaRPr lang="en-US" dirty="0"/>
          </a:p>
        </p:txBody>
      </p:sp>
      <p:sp>
        <p:nvSpPr>
          <p:cNvPr id="3" name="Title 2"/>
          <p:cNvSpPr>
            <a:spLocks noGrp="1"/>
          </p:cNvSpPr>
          <p:nvPr>
            <p:ph type="title"/>
          </p:nvPr>
        </p:nvSpPr>
        <p:spPr/>
        <p:txBody>
          <a:bodyPr/>
          <a:lstStyle/>
          <a:p>
            <a:r>
              <a:rPr lang="en-US" dirty="0" smtClean="0"/>
              <a:t>Penalty Rates Per Event</a:t>
            </a:r>
            <a:endParaRPr lang="en-US" dirty="0"/>
          </a:p>
        </p:txBody>
      </p:sp>
      <p:sp>
        <p:nvSpPr>
          <p:cNvPr id="4" name="Footer Placeholder 3"/>
          <p:cNvSpPr>
            <a:spLocks noGrp="1"/>
          </p:cNvSpPr>
          <p:nvPr>
            <p:ph type="ftr" sz="quarter" idx="11"/>
          </p:nvPr>
        </p:nvSpPr>
        <p:spPr/>
        <p:txBody>
          <a:bodyPr/>
          <a:lstStyle/>
          <a:p>
            <a:r>
              <a:rPr lang="en-US" smtClean="0"/>
              <a:t>Copyright (c) 2011 Michael Schuckers &amp; Lauren Brozowski</a:t>
            </a:r>
            <a:endParaRPr lang="en-US"/>
          </a:p>
        </p:txBody>
      </p:sp>
    </p:spTree>
    <p:extLst>
      <p:ext uri="{BB962C8B-B14F-4D97-AF65-F5344CB8AC3E}">
        <p14:creationId xmlns="" xmlns:p14="http://schemas.microsoft.com/office/powerpoint/2010/main" val="41723853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09600" y="533400"/>
            <a:ext cx="8123499" cy="914400"/>
          </a:xfrm>
        </p:spPr>
        <p:txBody>
          <a:bodyPr anchor="t">
            <a:noAutofit/>
          </a:bodyPr>
          <a:lstStyle/>
          <a:p>
            <a:pPr algn="l"/>
            <a:r>
              <a:rPr lang="en-US" sz="4100" dirty="0" smtClean="0">
                <a:solidFill>
                  <a:schemeClr val="tx1"/>
                </a:solidFill>
              </a:rPr>
              <a:t>Preliminary Analysis: Goal Differential</a:t>
            </a:r>
            <a:endParaRPr lang="en-US" sz="4100" dirty="0">
              <a:solidFill>
                <a:schemeClr val="tx1"/>
              </a:solidFill>
            </a:endParaRPr>
          </a:p>
        </p:txBody>
      </p:sp>
      <p:pic>
        <p:nvPicPr>
          <p:cNvPr id="2050"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962400" y="1676400"/>
            <a:ext cx="4522634" cy="45148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457200" y="2133600"/>
            <a:ext cx="3276600" cy="923330"/>
          </a:xfrm>
          <a:prstGeom prst="rect">
            <a:avLst/>
          </a:prstGeom>
          <a:noFill/>
        </p:spPr>
        <p:txBody>
          <a:bodyPr wrap="square" rtlCol="0">
            <a:spAutoFit/>
          </a:bodyPr>
          <a:lstStyle/>
          <a:p>
            <a:r>
              <a:rPr lang="en-US" dirty="0" smtClean="0"/>
              <a:t>About 90% of events occur with absolute value goal differential &lt; 3</a:t>
            </a:r>
            <a:endParaRPr lang="en-US" dirty="0"/>
          </a:p>
        </p:txBody>
      </p:sp>
      <p:sp>
        <p:nvSpPr>
          <p:cNvPr id="5" name="Footer Placeholder 4"/>
          <p:cNvSpPr>
            <a:spLocks noGrp="1"/>
          </p:cNvSpPr>
          <p:nvPr>
            <p:ph type="ftr" sz="quarter" idx="11"/>
          </p:nvPr>
        </p:nvSpPr>
        <p:spPr/>
        <p:txBody>
          <a:bodyPr/>
          <a:lstStyle/>
          <a:p>
            <a:r>
              <a:rPr lang="en-US" smtClean="0"/>
              <a:t>Copyright (c) 2011 Michael Schuckers &amp; Lauren Brozowski</a:t>
            </a:r>
            <a:endParaRPr lang="en-US"/>
          </a:p>
        </p:txBody>
      </p:sp>
    </p:spTree>
    <p:extLst>
      <p:ext uri="{BB962C8B-B14F-4D97-AF65-F5344CB8AC3E}">
        <p14:creationId xmlns="" xmlns:p14="http://schemas.microsoft.com/office/powerpoint/2010/main" val="325176245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1187</TotalTime>
  <Words>1708</Words>
  <Application>Microsoft Office PowerPoint</Application>
  <PresentationFormat>On-screen Show (4:3)</PresentationFormat>
  <Paragraphs>450</Paragraphs>
  <Slides>19</Slides>
  <Notes>18</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Concourse</vt:lpstr>
      <vt:lpstr>An Analysis of Penalties Called in the NHL 2008-09 &amp;2009-10 Regular Seasons</vt:lpstr>
      <vt:lpstr>Introduction</vt:lpstr>
      <vt:lpstr>Introduction</vt:lpstr>
      <vt:lpstr>Previous Studies</vt:lpstr>
      <vt:lpstr>Data for 2009-10</vt:lpstr>
      <vt:lpstr>Data: Example</vt:lpstr>
      <vt:lpstr>Goal:</vt:lpstr>
      <vt:lpstr>Penalty Rates Per Event</vt:lpstr>
      <vt:lpstr>Preliminary Analysis: Goal Differential</vt:lpstr>
      <vt:lpstr>Preliminary Analysis: Goal Differential</vt:lpstr>
      <vt:lpstr>Preliminary Analysis:    Home v. Away PENL Rate</vt:lpstr>
      <vt:lpstr>Preliminary Analysis: Period </vt:lpstr>
      <vt:lpstr>Preliminary Results: Referees</vt:lpstr>
      <vt:lpstr>Preliminary Results: Teams</vt:lpstr>
      <vt:lpstr>Logistic Regression with 1 for EVENT= PENL</vt:lpstr>
      <vt:lpstr>Results: Significant Predictors p&lt;0.001</vt:lpstr>
      <vt:lpstr>Summary</vt:lpstr>
      <vt:lpstr>Conclusions</vt:lpstr>
      <vt:lpstr>Future Work</vt:lpstr>
    </vt:vector>
  </TitlesOfParts>
  <Company>St. Lawrence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analysis of penalty biases called in the NHL during the 2009-10 regular season</dc:title>
  <dc:creator>setup</dc:creator>
  <cp:lastModifiedBy>Michael E. Schuckers</cp:lastModifiedBy>
  <cp:revision>112</cp:revision>
  <cp:lastPrinted>2011-04-13T23:28:26Z</cp:lastPrinted>
  <dcterms:created xsi:type="dcterms:W3CDTF">2011-04-12T19:11:12Z</dcterms:created>
  <dcterms:modified xsi:type="dcterms:W3CDTF">2011-09-20T19:47:47Z</dcterms:modified>
</cp:coreProperties>
</file>