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340" r:id="rId2"/>
    <p:sldId id="344" r:id="rId3"/>
    <p:sldId id="346" r:id="rId4"/>
    <p:sldId id="355" r:id="rId5"/>
    <p:sldId id="337" r:id="rId6"/>
    <p:sldId id="347" r:id="rId7"/>
    <p:sldId id="358" r:id="rId8"/>
    <p:sldId id="385" r:id="rId9"/>
    <p:sldId id="366" r:id="rId10"/>
    <p:sldId id="362" r:id="rId11"/>
    <p:sldId id="380" r:id="rId12"/>
    <p:sldId id="381" r:id="rId13"/>
    <p:sldId id="382" r:id="rId14"/>
    <p:sldId id="383" r:id="rId15"/>
    <p:sldId id="384" r:id="rId16"/>
    <p:sldId id="310" r:id="rId17"/>
    <p:sldId id="265" r:id="rId18"/>
  </p:sldIdLst>
  <p:sldSz cx="9144000" cy="6858000" type="screen4x3"/>
  <p:notesSz cx="6858000" cy="9144000"/>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117">
          <p15:clr>
            <a:srgbClr val="A4A3A4"/>
          </p15:clr>
        </p15:guide>
        <p15:guide id="2" orient="horz" pos="206">
          <p15:clr>
            <a:srgbClr val="A4A3A4"/>
          </p15:clr>
        </p15:guide>
        <p15:guide id="3" orient="horz" pos="3834">
          <p15:clr>
            <a:srgbClr val="A4A3A4"/>
          </p15:clr>
        </p15:guide>
        <p15:guide id="4" orient="horz" pos="1065">
          <p15:clr>
            <a:srgbClr val="A4A3A4"/>
          </p15:clr>
        </p15:guide>
        <p15:guide id="5" orient="horz" pos="777">
          <p15:clr>
            <a:srgbClr val="A4A3A4"/>
          </p15:clr>
        </p15:guide>
        <p15:guide id="6" pos="5556">
          <p15:clr>
            <a:srgbClr val="A4A3A4"/>
          </p15:clr>
        </p15:guide>
        <p15:guide id="7" pos="206">
          <p15:clr>
            <a:srgbClr val="A4A3A4"/>
          </p15:clr>
        </p15:guide>
        <p15:guide id="8" pos="2886">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83"/>
    <a:srgbClr val="FF0000"/>
    <a:srgbClr val="666666"/>
    <a:srgbClr val="2B3F7B"/>
    <a:srgbClr val="9C277B"/>
    <a:srgbClr val="D4652D"/>
    <a:srgbClr val="9E303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84" autoAdjust="0"/>
    <p:restoredTop sz="94690" autoAdjust="0"/>
  </p:normalViewPr>
  <p:slideViewPr>
    <p:cSldViewPr snapToGrid="0" showGuides="1">
      <p:cViewPr>
        <p:scale>
          <a:sx n="133" d="100"/>
          <a:sy n="133" d="100"/>
        </p:scale>
        <p:origin x="-1598" y="0"/>
      </p:cViewPr>
      <p:guideLst>
        <p:guide orient="horz" pos="4117"/>
        <p:guide orient="horz" pos="206"/>
        <p:guide orient="horz" pos="3834"/>
        <p:guide orient="horz" pos="1065"/>
        <p:guide orient="horz" pos="777"/>
        <p:guide pos="5556"/>
        <p:guide pos="206"/>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6" d="100"/>
          <a:sy n="86" d="100"/>
        </p:scale>
        <p:origin x="-381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3780670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9300" y="390525"/>
            <a:ext cx="5359400" cy="40195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0600" y="4706112"/>
            <a:ext cx="5356800" cy="393926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1908748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70000" indent="-180000" algn="l" defTabSz="914400"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449263" indent="-182563" algn="l" defTabSz="914400" rtl="0" eaLnBrk="1" latinLnBrk="0" hangingPunct="1">
      <a:buClr>
        <a:schemeClr val="accent2"/>
      </a:buClr>
      <a:buSzPct val="80000"/>
      <a:buFont typeface="Symbol" pitchFamily="18" charset="2"/>
      <a:buChar char="-"/>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extLst>
      <p:ext uri="{BB962C8B-B14F-4D97-AF65-F5344CB8AC3E}">
        <p14:creationId xmlns:p14="http://schemas.microsoft.com/office/powerpoint/2010/main" val="1037915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12</a:t>
            </a:fld>
            <a:endParaRPr lang="de-DE" dirty="0"/>
          </a:p>
        </p:txBody>
      </p:sp>
    </p:spTree>
    <p:extLst>
      <p:ext uri="{BB962C8B-B14F-4D97-AF65-F5344CB8AC3E}">
        <p14:creationId xmlns:p14="http://schemas.microsoft.com/office/powerpoint/2010/main" val="4230374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16</a:t>
            </a:fld>
            <a:endParaRPr lang="de-DE" dirty="0"/>
          </a:p>
        </p:txBody>
      </p:sp>
    </p:spTree>
    <p:extLst>
      <p:ext uri="{BB962C8B-B14F-4D97-AF65-F5344CB8AC3E}">
        <p14:creationId xmlns:p14="http://schemas.microsoft.com/office/powerpoint/2010/main" val="481414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17</a:t>
            </a:fld>
            <a:endParaRPr lang="de-DE" dirty="0"/>
          </a:p>
        </p:txBody>
      </p:sp>
      <p:sp>
        <p:nvSpPr>
          <p:cNvPr id="15" name="Slide Image Placeholder 14"/>
          <p:cNvSpPr>
            <a:spLocks noGrp="1" noRot="1" noChangeAspect="1"/>
          </p:cNvSpPr>
          <p:nvPr>
            <p:ph type="sldImg"/>
          </p:nvPr>
        </p:nvSpPr>
        <p:spPr/>
      </p:sp>
      <p:sp>
        <p:nvSpPr>
          <p:cNvPr id="16" name="Notes Placeholder 15"/>
          <p:cNvSpPr>
            <a:spLocks noGrp="1"/>
          </p:cNvSpPr>
          <p:nvPr>
            <p:ph type="body" idx="1"/>
          </p:nvPr>
        </p:nvSpPr>
        <p:spPr/>
        <p:txBody>
          <a:bodyPr>
            <a:normAutofit/>
          </a:bodyPr>
          <a:lstStyle/>
          <a:p>
            <a:endParaRPr lang="de-DE" dirty="0"/>
          </a:p>
        </p:txBody>
      </p:sp>
    </p:spTree>
    <p:extLst>
      <p:ext uri="{BB962C8B-B14F-4D97-AF65-F5344CB8AC3E}">
        <p14:creationId xmlns:p14="http://schemas.microsoft.com/office/powerpoint/2010/main" val="3179769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3</a:t>
            </a:fld>
            <a:endParaRPr lang="de-DE" dirty="0"/>
          </a:p>
        </p:txBody>
      </p:sp>
    </p:spTree>
    <p:extLst>
      <p:ext uri="{BB962C8B-B14F-4D97-AF65-F5344CB8AC3E}">
        <p14:creationId xmlns:p14="http://schemas.microsoft.com/office/powerpoint/2010/main" val="278393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4</a:t>
            </a:fld>
            <a:endParaRPr lang="de-DE" dirty="0"/>
          </a:p>
        </p:txBody>
      </p:sp>
    </p:spTree>
    <p:extLst>
      <p:ext uri="{BB962C8B-B14F-4D97-AF65-F5344CB8AC3E}">
        <p14:creationId xmlns:p14="http://schemas.microsoft.com/office/powerpoint/2010/main" val="1631596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5</a:t>
            </a:fld>
            <a:endParaRPr lang="de-DE" dirty="0"/>
          </a:p>
        </p:txBody>
      </p:sp>
    </p:spTree>
    <p:extLst>
      <p:ext uri="{BB962C8B-B14F-4D97-AF65-F5344CB8AC3E}">
        <p14:creationId xmlns:p14="http://schemas.microsoft.com/office/powerpoint/2010/main" val="1841487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6</a:t>
            </a:fld>
            <a:endParaRPr lang="de-DE" dirty="0"/>
          </a:p>
        </p:txBody>
      </p:sp>
    </p:spTree>
    <p:extLst>
      <p:ext uri="{BB962C8B-B14F-4D97-AF65-F5344CB8AC3E}">
        <p14:creationId xmlns:p14="http://schemas.microsoft.com/office/powerpoint/2010/main" val="1720572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7</a:t>
            </a:fld>
            <a:endParaRPr lang="de-DE" dirty="0"/>
          </a:p>
        </p:txBody>
      </p:sp>
    </p:spTree>
    <p:extLst>
      <p:ext uri="{BB962C8B-B14F-4D97-AF65-F5344CB8AC3E}">
        <p14:creationId xmlns:p14="http://schemas.microsoft.com/office/powerpoint/2010/main" val="1533968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9</a:t>
            </a:fld>
            <a:endParaRPr lang="de-DE" dirty="0"/>
          </a:p>
        </p:txBody>
      </p:sp>
    </p:spTree>
    <p:extLst>
      <p:ext uri="{BB962C8B-B14F-4D97-AF65-F5344CB8AC3E}">
        <p14:creationId xmlns:p14="http://schemas.microsoft.com/office/powerpoint/2010/main" val="3513255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10</a:t>
            </a:fld>
            <a:endParaRPr lang="de-DE" dirty="0"/>
          </a:p>
        </p:txBody>
      </p:sp>
    </p:spTree>
    <p:extLst>
      <p:ext uri="{BB962C8B-B14F-4D97-AF65-F5344CB8AC3E}">
        <p14:creationId xmlns:p14="http://schemas.microsoft.com/office/powerpoint/2010/main" val="1638585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11</a:t>
            </a:fld>
            <a:endParaRPr lang="de-DE" dirty="0"/>
          </a:p>
        </p:txBody>
      </p:sp>
    </p:spTree>
    <p:extLst>
      <p:ext uri="{BB962C8B-B14F-4D97-AF65-F5344CB8AC3E}">
        <p14:creationId xmlns:p14="http://schemas.microsoft.com/office/powerpoint/2010/main" val="3782613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www.sap.com/corporate-en/legal/copyright/index.epx"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www.sap.com/corporate-en/legal/copyright/index.epx"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2014</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de-DE"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a:t>Click icon to add picture</a:t>
            </a:r>
            <a:endParaRPr lang="de-DE" dirty="0"/>
          </a:p>
        </p:txBody>
      </p:sp>
      <p:sp>
        <p:nvSpPr>
          <p:cNvPr id="7" name="Text Placeholder 6"/>
          <p:cNvSpPr>
            <a:spLocks noGrp="1"/>
          </p:cNvSpPr>
          <p:nvPr>
            <p:ph type="body" sz="quarter" idx="11" hasCustomPrompt="1"/>
          </p:nvPr>
        </p:nvSpPr>
        <p:spPr bwMode="gray">
          <a:xfrm>
            <a:off x="324000" y="1690687"/>
            <a:ext cx="5238000" cy="4391025"/>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de-DE"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a:t>Click icon to add picture</a:t>
            </a:r>
            <a:endParaRPr lang="de-DE" dirty="0"/>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de-DE"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a:t>Click icon to add picture</a:t>
            </a:r>
            <a:endParaRPr lang="de-DE" dirty="0"/>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a:t>Click icon to add picture</a:t>
            </a:r>
            <a:endParaRPr lang="de-DE"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a:t>Click icon to add picture</a:t>
            </a:r>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TextBox 2"/>
          <p:cNvSpPr txBox="1"/>
          <p:nvPr userDrawn="1"/>
        </p:nvSpPr>
        <p:spPr bwMode="black">
          <a:xfrm>
            <a:off x="8698291" y="6636183"/>
            <a:ext cx="125034" cy="123111"/>
          </a:xfrm>
          <a:prstGeom prst="rect">
            <a:avLst/>
          </a:prstGeom>
          <a:noFill/>
        </p:spPr>
        <p:txBody>
          <a:bodyPr wrap="none" lIns="0" tIns="0" rIns="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tx1"/>
                </a:solidFill>
              </a:rPr>
              <a:pPr marL="93663" indent="-93663" algn="r">
                <a:buClr>
                  <a:schemeClr val="accent2"/>
                </a:buClr>
                <a:buFont typeface="Arial" pitchFamily="34" charset="0"/>
                <a:buNone/>
              </a:pPr>
              <a:t>‹#›</a:t>
            </a:fld>
            <a:endParaRPr lang="en-US" sz="800" noProof="0" dirty="0">
              <a:solidFill>
                <a:schemeClr val="tx1"/>
              </a:solidFill>
            </a:endParaRPr>
          </a:p>
        </p:txBody>
      </p:sp>
      <p:sp>
        <p:nvSpPr>
          <p:cNvPr id="4" name="TextBox 3"/>
          <p:cNvSpPr txBox="1"/>
          <p:nvPr userDrawn="1"/>
        </p:nvSpPr>
        <p:spPr bwMode="black">
          <a:xfrm>
            <a:off x="324000" y="6636183"/>
            <a:ext cx="3065510" cy="123111"/>
          </a:xfrm>
          <a:prstGeom prst="rect">
            <a:avLst/>
          </a:prstGeom>
          <a:noFill/>
        </p:spPr>
        <p:txBody>
          <a:bodyPr wrap="none" lIns="0" tIns="0" rIns="0" bIns="0" rtlCol="0">
            <a:spAutoFit/>
          </a:bodyPr>
          <a:lstStyle/>
          <a:p>
            <a:pPr marL="133350" indent="-133350" algn="l">
              <a:buClrTx/>
              <a:buFont typeface="Arial" pitchFamily="34" charset="0"/>
              <a:buChar char="©"/>
              <a:tabLst/>
            </a:pPr>
            <a:r>
              <a:rPr lang="en-US" sz="800" noProof="0" dirty="0">
                <a:solidFill>
                  <a:schemeClr val="tx1"/>
                </a:solidFill>
              </a:rPr>
              <a:t>2014 SAP AG or an SAP affiliate company. All rights reserved.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two lines">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2014</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de-D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GB" sz="2400" b="1" kern="1200" noProof="0" dirty="0">
                <a:solidFill>
                  <a:schemeClr val="accent2"/>
                </a:solidFill>
                <a:latin typeface="+mj-lt"/>
                <a:ea typeface="+mj-ea"/>
                <a:cs typeface="+mj-cs"/>
              </a:rPr>
              <a:t>© </a:t>
            </a:r>
            <a:r>
              <a:rPr lang="en-GB" sz="2400" b="1" kern="1200" noProof="0" dirty="0" smtClean="0">
                <a:solidFill>
                  <a:schemeClr val="accent2"/>
                </a:solidFill>
                <a:latin typeface="+mj-lt"/>
                <a:ea typeface="+mj-ea"/>
                <a:cs typeface="+mj-cs"/>
              </a:rPr>
              <a:t>2014-</a:t>
            </a:r>
            <a:r>
              <a:rPr lang="en-US" sz="2400" b="1" kern="1200" noProof="0" dirty="0" smtClean="0">
                <a:solidFill>
                  <a:schemeClr val="accent2"/>
                </a:solidFill>
                <a:latin typeface="+mj-lt"/>
                <a:ea typeface="+mj-ea"/>
                <a:cs typeface="+mj-cs"/>
              </a:rPr>
              <a:t>2017 </a:t>
            </a:r>
            <a:r>
              <a:rPr lang="en-US" sz="2400" b="1" kern="1200" noProof="0" dirty="0">
                <a:solidFill>
                  <a:schemeClr val="accent2"/>
                </a:solidFill>
                <a:latin typeface="+mj-lt"/>
                <a:ea typeface="+mj-ea"/>
                <a:cs typeface="+mj-cs"/>
              </a:rPr>
              <a:t>SAP AG or an SAP affiliate company. </a:t>
            </a:r>
            <a:br>
              <a:rPr lang="en-US" sz="2400" b="1" kern="1200" noProof="0" dirty="0">
                <a:solidFill>
                  <a:schemeClr val="accent2"/>
                </a:solidFill>
                <a:latin typeface="+mj-lt"/>
                <a:ea typeface="+mj-ea"/>
                <a:cs typeface="+mj-cs"/>
              </a:rPr>
            </a:br>
            <a:r>
              <a:rPr lang="en-US" sz="2400" b="1" kern="1200" noProof="0" dirty="0">
                <a:solidFill>
                  <a:schemeClr val="accent2"/>
                </a:solidFill>
                <a:latin typeface="+mj-lt"/>
                <a:ea typeface="+mj-ea"/>
                <a:cs typeface="+mj-cs"/>
              </a:rPr>
              <a:t>All rights reserved.</a:t>
            </a:r>
            <a:endParaRPr lang="de-DE" sz="2400" b="1" kern="1200" noProof="0" dirty="0">
              <a:solidFill>
                <a:schemeClr val="accent2"/>
              </a:solidFill>
              <a:latin typeface="+mj-lt"/>
              <a:ea typeface="+mj-ea"/>
              <a:cs typeface="+mj-cs"/>
            </a:endParaRPr>
          </a:p>
        </p:txBody>
      </p:sp>
      <p:sp>
        <p:nvSpPr>
          <p:cNvPr id="5" name="TextBox 4"/>
          <p:cNvSpPr txBox="1"/>
          <p:nvPr userDrawn="1"/>
        </p:nvSpPr>
        <p:spPr bwMode="gray">
          <a:xfrm>
            <a:off x="324000" y="1692000"/>
            <a:ext cx="8404364" cy="2308324"/>
          </a:xfrm>
          <a:prstGeom prst="rect">
            <a:avLst/>
          </a:prstGeom>
          <a:noFill/>
        </p:spPr>
        <p:txBody>
          <a:bodyPr wrap="square" lIns="0" tIns="0" rIns="0" bIns="0" rtlCol="0">
            <a:spAutoFit/>
          </a:bodyPr>
          <a:lstStyle/>
          <a:p>
            <a:pPr marL="0" indent="0" algn="l" defTabSz="914400" rtl="0" eaLnBrk="1" latinLnBrk="0" hangingPunct="1">
              <a:lnSpc>
                <a:spcPct val="100000"/>
              </a:lnSpc>
              <a:spcBef>
                <a:spcPts val="1200"/>
              </a:spcBef>
            </a:pPr>
            <a:r>
              <a:rPr lang="en-US" sz="1000" kern="1200" noProof="1">
                <a:solidFill>
                  <a:schemeClr val="tx1"/>
                </a:solidFill>
                <a:latin typeface="Arial"/>
                <a:ea typeface="MS PGothic" pitchFamily="34" charset="-128"/>
                <a:cs typeface="+mn-cs"/>
              </a:rPr>
              <a:t>No part of this publication may be reproduced or transmitted in any form or for any purpose without the express permission of SAP AG. </a:t>
            </a:r>
            <a:br>
              <a:rPr lang="en-US" sz="1000" kern="1200" noProof="1">
                <a:solidFill>
                  <a:schemeClr val="tx1"/>
                </a:solidFill>
                <a:latin typeface="Arial"/>
                <a:ea typeface="MS PGothic" pitchFamily="34" charset="-128"/>
                <a:cs typeface="+mn-cs"/>
              </a:rPr>
            </a:br>
            <a:r>
              <a:rPr lang="en-US" sz="1000" kern="1200" noProof="1">
                <a:solidFill>
                  <a:schemeClr val="tx1"/>
                </a:solidFill>
                <a:latin typeface="Arial"/>
                <a:ea typeface="MS PGothic" pitchFamily="34" charset="-128"/>
                <a:cs typeface="+mn-cs"/>
              </a:rPr>
              <a:t>The information contained herein may be changed without prior notice.</a:t>
            </a:r>
          </a:p>
          <a:p>
            <a:pPr marL="0" indent="0" algn="l" defTabSz="914400" rtl="0" eaLnBrk="1" latinLnBrk="0" hangingPunct="1">
              <a:lnSpc>
                <a:spcPct val="100000"/>
              </a:lnSpc>
              <a:spcBef>
                <a:spcPts val="1200"/>
              </a:spcBef>
            </a:pPr>
            <a:r>
              <a:rPr lang="en-US" sz="1000" kern="1200" noProof="1">
                <a:solidFill>
                  <a:schemeClr val="tx1"/>
                </a:solidFill>
                <a:latin typeface="Arial"/>
                <a:ea typeface="MS PGothic" pitchFamily="34" charset="-128"/>
                <a:cs typeface="+mn-cs"/>
              </a:rPr>
              <a:t>Some software products marketed by SAP AG and its distributors contain proprietary software components of other software vendors.</a:t>
            </a:r>
          </a:p>
          <a:p>
            <a:pPr marL="0" indent="0" algn="l" defTabSz="914400" rtl="0" eaLnBrk="1" latinLnBrk="0" hangingPunct="1">
              <a:lnSpc>
                <a:spcPct val="100000"/>
              </a:lnSpc>
              <a:spcBef>
                <a:spcPts val="1200"/>
              </a:spcBef>
            </a:pPr>
            <a:r>
              <a:rPr lang="en-US" sz="1000" kern="1200" noProof="1">
                <a:solidFill>
                  <a:schemeClr val="tx1"/>
                </a:solidFill>
                <a:latin typeface="Arial"/>
                <a:ea typeface="MS PGothic" pitchFamily="34" charset="-128"/>
                <a:cs typeface="+mn-cs"/>
              </a:rPr>
              <a:t>National product specifications may vary.</a:t>
            </a:r>
          </a:p>
          <a:p>
            <a:pPr marL="0" indent="0" algn="l" defTabSz="914400" rtl="0" eaLnBrk="1" latinLnBrk="0" hangingPunct="1">
              <a:lnSpc>
                <a:spcPct val="100000"/>
              </a:lnSpc>
              <a:spcBef>
                <a:spcPts val="1200"/>
              </a:spcBef>
            </a:pPr>
            <a:r>
              <a:rPr lang="en-US" sz="1000" kern="1200" noProof="1">
                <a:solidFill>
                  <a:schemeClr val="tx1"/>
                </a:solidFill>
                <a:latin typeface="Arial"/>
                <a:ea typeface="MS PGothic" pitchFamily="34" charset="-128"/>
                <a:cs typeface="+mn-cs"/>
              </a:rPr>
              <a:t>These materials are provided by SAP AG and its affiliated companies ("SAP Group") for informational purposes only, without representation or warranty of any kind, and SAP Group shall not be liable for errors or omissions with respect to the materials. The only warranties for SAP Group products and services are those that are set forth in the express warranty statements accompanying such products and services, if any. Nothing herein should be construed as constituting an additional warranty. </a:t>
            </a:r>
          </a:p>
          <a:p>
            <a:pPr marL="0" indent="0" algn="l" defTabSz="914400" rtl="0" eaLnBrk="1" latinLnBrk="0" hangingPunct="1">
              <a:lnSpc>
                <a:spcPct val="100000"/>
              </a:lnSpc>
              <a:spcBef>
                <a:spcPts val="1200"/>
              </a:spcBef>
            </a:pPr>
            <a:r>
              <a:rPr lang="en-US" sz="1000" kern="1200" noProof="1">
                <a:solidFill>
                  <a:schemeClr val="tx1"/>
                </a:solidFill>
                <a:latin typeface="Arial"/>
                <a:ea typeface="MS PGothic" pitchFamily="34" charset="-128"/>
                <a:cs typeface="+mn-cs"/>
              </a:rPr>
              <a:t>SAP and other SAP products and services mentioned herein as well as their respective logos are trademarks or registered trademarks of SAP AG in Germany and other countries.  </a:t>
            </a:r>
            <a:br>
              <a:rPr lang="en-US" sz="1000" kern="1200" noProof="1">
                <a:solidFill>
                  <a:schemeClr val="tx1"/>
                </a:solidFill>
                <a:latin typeface="Arial"/>
                <a:ea typeface="MS PGothic" pitchFamily="34" charset="-128"/>
                <a:cs typeface="+mn-cs"/>
              </a:rPr>
            </a:br>
            <a:r>
              <a:rPr lang="en-US" sz="1000" kern="1200" noProof="1">
                <a:solidFill>
                  <a:schemeClr val="tx1"/>
                </a:solidFill>
                <a:latin typeface="Arial"/>
                <a:ea typeface="MS PGothic" pitchFamily="34" charset="-128"/>
                <a:cs typeface="+mn-cs"/>
              </a:rPr>
              <a:t>Please see </a:t>
            </a:r>
            <a:r>
              <a:rPr lang="en-US" sz="1000" kern="1200" noProof="1">
                <a:solidFill>
                  <a:schemeClr val="tx1"/>
                </a:solidFill>
                <a:latin typeface="Arial"/>
                <a:ea typeface="MS PGothic" pitchFamily="34" charset="-128"/>
                <a:cs typeface="+mn-cs"/>
                <a:hlinkClick r:id="rId2"/>
              </a:rPr>
              <a:t>http://www.sap.com/corporate-en/legal/copyright/index.epx#trademark</a:t>
            </a:r>
            <a:r>
              <a:rPr lang="en-US" sz="1000" kern="1200" noProof="1">
                <a:solidFill>
                  <a:schemeClr val="tx1"/>
                </a:solidFill>
                <a:latin typeface="Arial"/>
                <a:ea typeface="MS PGothic" pitchFamily="34" charset="-128"/>
                <a:cs typeface="+mn-cs"/>
              </a:rPr>
              <a:t> for additional trademark information and notices.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sz="2400" b="1" kern="1200" noProof="0" dirty="0">
                <a:solidFill>
                  <a:schemeClr val="accent2"/>
                </a:solidFill>
                <a:latin typeface="+mj-lt"/>
                <a:ea typeface="+mj-ea"/>
                <a:cs typeface="+mj-cs"/>
              </a:rPr>
              <a:t>© </a:t>
            </a:r>
            <a:r>
              <a:rPr lang="de-DE" sz="2400" b="1" kern="1200" noProof="0" dirty="0">
                <a:solidFill>
                  <a:schemeClr val="accent2"/>
                </a:solidFill>
                <a:latin typeface="+mj-lt"/>
                <a:ea typeface="+mj-ea"/>
                <a:cs typeface="+mj-cs"/>
              </a:rPr>
              <a:t>2014 SAP AG oder ein SAP-Konzernunternehmen. </a:t>
            </a:r>
            <a:br>
              <a:rPr lang="de-DE" sz="2400" b="1" kern="1200" noProof="0" dirty="0">
                <a:solidFill>
                  <a:schemeClr val="accent2"/>
                </a:solidFill>
                <a:latin typeface="+mj-lt"/>
                <a:ea typeface="+mj-ea"/>
                <a:cs typeface="+mj-cs"/>
              </a:rPr>
            </a:br>
            <a:r>
              <a:rPr lang="de-DE" sz="2400" b="1" kern="1200" noProof="0" dirty="0">
                <a:solidFill>
                  <a:schemeClr val="accent2"/>
                </a:solidFill>
                <a:latin typeface="+mj-lt"/>
                <a:ea typeface="+mj-ea"/>
                <a:cs typeface="+mj-cs"/>
              </a:rPr>
              <a:t>Alle Rechte vorbehalten.</a:t>
            </a:r>
          </a:p>
        </p:txBody>
      </p:sp>
      <p:sp>
        <p:nvSpPr>
          <p:cNvPr id="6" name="TextBox 5"/>
          <p:cNvSpPr txBox="1"/>
          <p:nvPr userDrawn="1"/>
        </p:nvSpPr>
        <p:spPr bwMode="gray">
          <a:xfrm>
            <a:off x="324000" y="1692000"/>
            <a:ext cx="8404364" cy="2616101"/>
          </a:xfrm>
          <a:prstGeom prst="rect">
            <a:avLst/>
          </a:prstGeom>
          <a:noFill/>
        </p:spPr>
        <p:txBody>
          <a:bodyPr wrap="square" lIns="0" tIns="0" rIns="0" bIns="0" rtlCol="0">
            <a:spAutoFit/>
          </a:bodyPr>
          <a:lstStyle/>
          <a:p>
            <a:pPr marL="0" indent="0" algn="l" defTabSz="914400" rtl="0" eaLnBrk="1" latinLnBrk="0" hangingPunct="1">
              <a:lnSpc>
                <a:spcPct val="100000"/>
              </a:lnSpc>
              <a:spcBef>
                <a:spcPts val="1200"/>
              </a:spcBef>
            </a:pPr>
            <a:r>
              <a:rPr lang="de-DE" sz="1000" kern="1200" noProof="1">
                <a:solidFill>
                  <a:schemeClr val="tx1"/>
                </a:solidFill>
                <a:latin typeface="Arial"/>
                <a:ea typeface="MS PGothic" pitchFamily="34" charset="-128"/>
                <a:cs typeface="+mn-cs"/>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marL="0" indent="0" algn="l" defTabSz="914400" rtl="0" eaLnBrk="1" latinLnBrk="0" hangingPunct="1">
              <a:lnSpc>
                <a:spcPct val="100000"/>
              </a:lnSpc>
              <a:spcBef>
                <a:spcPts val="1200"/>
              </a:spcBef>
            </a:pPr>
            <a:r>
              <a:rPr lang="de-DE" sz="1000" kern="1200" noProof="1">
                <a:solidFill>
                  <a:schemeClr val="tx1"/>
                </a:solidFill>
                <a:latin typeface="Arial"/>
                <a:ea typeface="MS PGothic" pitchFamily="34" charset="-128"/>
                <a:cs typeface="+mn-cs"/>
              </a:rPr>
              <a:t>Einige der von der SAP AG und ihren Distributoren vermarkteten Softwareprodukte enthalten proprietäre Softwarekomponenten anderer Softwareanbieter.</a:t>
            </a:r>
          </a:p>
          <a:p>
            <a:pPr marL="0" indent="0" algn="l" defTabSz="914400" rtl="0" eaLnBrk="1" latinLnBrk="0" hangingPunct="1">
              <a:lnSpc>
                <a:spcPct val="100000"/>
              </a:lnSpc>
              <a:spcBef>
                <a:spcPts val="1200"/>
              </a:spcBef>
            </a:pPr>
            <a:r>
              <a:rPr lang="de-DE" sz="1000" kern="1200" noProof="1">
                <a:solidFill>
                  <a:schemeClr val="tx1"/>
                </a:solidFill>
                <a:latin typeface="Arial"/>
                <a:ea typeface="MS PGothic" pitchFamily="34" charset="-128"/>
                <a:cs typeface="+mn-cs"/>
              </a:rPr>
              <a:t>Produkte können länderspezifische Unterschiede aufweisen.</a:t>
            </a:r>
          </a:p>
          <a:p>
            <a:pPr marL="0" indent="0" algn="l" defTabSz="914400" rtl="0" eaLnBrk="1" latinLnBrk="0" hangingPunct="1">
              <a:lnSpc>
                <a:spcPct val="100000"/>
              </a:lnSpc>
              <a:spcBef>
                <a:spcPts val="1200"/>
              </a:spcBef>
            </a:pPr>
            <a:r>
              <a:rPr lang="de-DE" sz="1000" kern="1200" noProof="1">
                <a:solidFill>
                  <a:schemeClr val="tx1"/>
                </a:solidFill>
                <a:latin typeface="Arial"/>
                <a:ea typeface="MS PGothic" pitchFamily="34" charset="-128"/>
                <a:cs typeface="+mn-cs"/>
              </a:rPr>
              <a:t>Die vorliegenden Unterlagen werden von der SAP AG und ihren Konzernunternehmen („SAP-Konzern“) bereitgestellt und dienen ausschließlich zu Informationszwecken. Der SAP-Konzern übernimmt keinerlei Haftung oder Gewährleistung für Fehler oder Unvollständigkeiten in dieser Publikation. Der SAP-Konzern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marL="0" indent="0" algn="l" defTabSz="914400" rtl="0" eaLnBrk="1" latinLnBrk="0" hangingPunct="1">
              <a:lnSpc>
                <a:spcPct val="100000"/>
              </a:lnSpc>
              <a:spcBef>
                <a:spcPts val="1200"/>
              </a:spcBef>
            </a:pPr>
            <a:r>
              <a:rPr lang="de-DE" sz="1000" kern="1200" noProof="1">
                <a:solidFill>
                  <a:schemeClr val="tx1"/>
                </a:solidFill>
                <a:latin typeface="Arial"/>
                <a:ea typeface="MS PGothic" pitchFamily="34" charset="-128"/>
                <a:cs typeface="+mn-cs"/>
              </a:rPr>
              <a:t>SAP und andere in diesem Dokument erwähnte Produkte und Dienstleistungen von SAP sowie die dazugehörigen Logos sind Marken oder eingetragene Marken der SAP AG in Deutschland und verschiedenen anderen Ländern weltweit. Weitere Hinweise und Informationen zum Markenrecht finden Sie unter </a:t>
            </a:r>
            <a:r>
              <a:rPr lang="de-DE" sz="1000" kern="1200" noProof="1">
                <a:solidFill>
                  <a:schemeClr val="tx1"/>
                </a:solidFill>
                <a:latin typeface="Arial"/>
                <a:ea typeface="MS PGothic" pitchFamily="34" charset="-128"/>
                <a:cs typeface="+mn-cs"/>
                <a:hlinkClick r:id="rId2"/>
              </a:rPr>
              <a:t>http://www.sap.com/corporate-en/legal/copyright/index.epx#trademark</a:t>
            </a:r>
            <a:r>
              <a:rPr lang="de-DE" sz="1000" kern="1200" noProof="1">
                <a:solidFill>
                  <a:schemeClr val="tx1"/>
                </a:solidFill>
                <a:latin typeface="Arial"/>
                <a:ea typeface="MS PGothic" pitchFamily="34" charset="-128"/>
                <a:cs typeface="+mn-cs"/>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shor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2014</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Pr>
        <a:solidFill>
          <a:schemeClr val="accent1"/>
        </a:solidFill>
        <a:effectLst/>
      </p:bgPr>
    </p:bg>
    <p:spTree>
      <p:nvGrpSpPr>
        <p:cNvPr id="1" name=""/>
        <p:cNvGrpSpPr/>
        <p:nvPr/>
      </p:nvGrpSpPr>
      <p:grpSpPr>
        <a:xfrm>
          <a:off x="0" y="0"/>
          <a:ext cx="0" cy="0"/>
          <a:chOff x="0" y="0"/>
          <a:chExt cx="0" cy="0"/>
        </a:xfrm>
      </p:grpSpPr>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2014</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endParaRPr lang="de-DE" dirty="0"/>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a:t>Click icon to add picture</a:t>
            </a: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Thank you</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78631"/>
            <a:ext cx="1832305" cy="907257"/>
          </a:xfrm>
          <a:prstGeom prst="rect">
            <a:avLst/>
          </a:prstGeom>
        </p:spPr>
      </p:pic>
      <p:sp>
        <p:nvSpPr>
          <p:cNvPr id="6" name="TextBox 5"/>
          <p:cNvSpPr txBox="1"/>
          <p:nvPr userDrawn="1"/>
        </p:nvSpPr>
        <p:spPr bwMode="black">
          <a:xfrm>
            <a:off x="324000" y="6636183"/>
            <a:ext cx="3065510" cy="123111"/>
          </a:xfrm>
          <a:prstGeom prst="rect">
            <a:avLst/>
          </a:prstGeom>
          <a:noFill/>
        </p:spPr>
        <p:txBody>
          <a:bodyPr wrap="none" lIns="0" tIns="0" rIns="0" bIns="0" rtlCol="0">
            <a:spAutoFit/>
          </a:bodyPr>
          <a:lstStyle/>
          <a:p>
            <a:pPr marL="133350" indent="-133350" algn="l">
              <a:buClrTx/>
              <a:buFont typeface="Arial" pitchFamily="34" charset="0"/>
              <a:buChar char="©"/>
              <a:tabLst/>
            </a:pPr>
            <a:r>
              <a:rPr lang="en-US" sz="800" noProof="0" dirty="0">
                <a:solidFill>
                  <a:schemeClr val="tx1"/>
                </a:solidFill>
              </a:rPr>
              <a:t>2014 SAP AG or an SAP affiliate company. All rights reserved.</a:t>
            </a: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36183"/>
            <a:ext cx="3065510" cy="123111"/>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800" noProof="0" dirty="0" smtClean="0">
                <a:solidFill>
                  <a:schemeClr val="bg1"/>
                </a:solidFill>
              </a:rPr>
              <a:t>2017 </a:t>
            </a:r>
            <a:r>
              <a:rPr lang="en-US" sz="800" noProof="0" dirty="0">
                <a:solidFill>
                  <a:schemeClr val="bg1"/>
                </a:solidFill>
              </a:rPr>
              <a:t>SAP AG or an SAP affiliate company. All rights reserved.</a:t>
            </a:r>
          </a:p>
        </p:txBody>
      </p:sp>
      <p:sp>
        <p:nvSpPr>
          <p:cNvPr id="34" name="TextBox 33"/>
          <p:cNvSpPr txBox="1"/>
          <p:nvPr/>
        </p:nvSpPr>
        <p:spPr bwMode="black">
          <a:xfrm>
            <a:off x="8625588" y="6636183"/>
            <a:ext cx="197737" cy="123111"/>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bg1"/>
                </a:solidFill>
              </a:rPr>
              <a:pPr marL="93663" indent="-93663" algn="r">
                <a:buClr>
                  <a:schemeClr val="accent2"/>
                </a:buClr>
                <a:buFont typeface="Arial" pitchFamily="34" charset="0"/>
                <a:buNone/>
              </a:pPr>
              <a:t>‹#›</a:t>
            </a:fld>
            <a:endParaRPr lang="en-US" sz="800" noProof="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9" r:id="rId3"/>
    <p:sldLayoutId id="2147483708" r:id="rId4"/>
    <p:sldLayoutId id="2147483704" r:id="rId5"/>
    <p:sldLayoutId id="2147483689" r:id="rId6"/>
    <p:sldLayoutId id="2147483702" r:id="rId7"/>
    <p:sldLayoutId id="2147483684" r:id="rId8"/>
    <p:sldLayoutId id="2147483665" r:id="rId9"/>
    <p:sldLayoutId id="2147483683" r:id="rId10"/>
    <p:sldLayoutId id="2147483687" r:id="rId11"/>
    <p:sldLayoutId id="2147483710" r:id="rId12"/>
    <p:sldLayoutId id="2147483686" r:id="rId13"/>
    <p:sldLayoutId id="2147483669" r:id="rId14"/>
    <p:sldLayoutId id="2147483691" r:id="rId15"/>
    <p:sldLayoutId id="2147483688" r:id="rId16"/>
    <p:sldLayoutId id="2147483703" r:id="rId17"/>
    <p:sldLayoutId id="2147483685" r:id="rId18"/>
    <p:sldLayoutId id="2147483692" r:id="rId19"/>
    <p:sldLayoutId id="2147483674" r:id="rId20"/>
    <p:sldLayoutId id="2147483705" r:id="rId21"/>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812801\Downloads\274567_l_srgb_s_g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6" name="Picture 5" descr="SAP_grad_R_pref.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7" name="Rectangle 6"/>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 name="Title 1"/>
          <p:cNvSpPr>
            <a:spLocks noGrp="1"/>
          </p:cNvSpPr>
          <p:nvPr>
            <p:ph type="title"/>
          </p:nvPr>
        </p:nvSpPr>
        <p:spPr/>
        <p:txBody>
          <a:bodyPr/>
          <a:lstStyle/>
          <a:p>
            <a:r>
              <a:rPr lang="en-US" sz="4000" dirty="0"/>
              <a:t>Predictive Analytics at the NHL</a:t>
            </a:r>
          </a:p>
        </p:txBody>
      </p:sp>
      <p:sp>
        <p:nvSpPr>
          <p:cNvPr id="3" name="Subtitle 2"/>
          <p:cNvSpPr>
            <a:spLocks noGrp="1"/>
          </p:cNvSpPr>
          <p:nvPr>
            <p:ph type="subTitle" idx="1"/>
          </p:nvPr>
        </p:nvSpPr>
        <p:spPr>
          <a:xfrm>
            <a:off x="414000" y="1499870"/>
            <a:ext cx="8272800" cy="492443"/>
          </a:xfrm>
        </p:spPr>
        <p:txBody>
          <a:bodyPr/>
          <a:lstStyle/>
          <a:p>
            <a:r>
              <a:rPr lang="en-US" dirty="0"/>
              <a:t>Eric Blabac, Director of Decision Science – </a:t>
            </a:r>
            <a:r>
              <a:rPr lang="en-US" dirty="0" smtClean="0"/>
              <a:t>Membership Analytics</a:t>
            </a:r>
            <a:r>
              <a:rPr lang="en-US" dirty="0"/>
              <a:t>, Sam’s Club</a:t>
            </a:r>
          </a:p>
          <a:p>
            <a:r>
              <a:rPr lang="en-US" dirty="0" smtClean="0"/>
              <a:t>May 6</a:t>
            </a:r>
            <a:r>
              <a:rPr lang="en-US" baseline="30000" dirty="0" smtClean="0"/>
              <a:t>th</a:t>
            </a:r>
            <a:r>
              <a:rPr lang="en-US" dirty="0" smtClean="0"/>
              <a:t>, 2017</a:t>
            </a:r>
            <a:endParaRPr lang="en-US" dirty="0"/>
          </a:p>
        </p:txBody>
      </p:sp>
      <p:pic>
        <p:nvPicPr>
          <p:cNvPr id="1028" name="Picture 4" descr="Image result for sam's club logo transpar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9164" y="5930899"/>
            <a:ext cx="783235" cy="7832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NHL Playoff Predictions</a:t>
            </a:r>
            <a:br>
              <a:rPr lang="en-US" dirty="0"/>
            </a:br>
            <a:r>
              <a:rPr lang="en-US" sz="2000" b="0" dirty="0" smtClean="0"/>
              <a:t>Day “0” </a:t>
            </a:r>
            <a:r>
              <a:rPr lang="en-US" sz="2000" b="0" dirty="0"/>
              <a:t>(Before the Playoffs Began) Bracket </a:t>
            </a:r>
            <a:r>
              <a:rPr lang="en-US" sz="2000" b="0" dirty="0" smtClean="0"/>
              <a:t>Predictions and Results</a:t>
            </a:r>
            <a:endParaRPr lang="en-US" sz="2000" b="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838" y="1331259"/>
            <a:ext cx="7336335" cy="516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411401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NHL Playoff Predictions</a:t>
            </a:r>
            <a:br>
              <a:rPr lang="en-US" dirty="0"/>
            </a:br>
            <a:r>
              <a:rPr lang="en-US" sz="2000" b="0" dirty="0" smtClean="0"/>
              <a:t>Initial </a:t>
            </a:r>
            <a:r>
              <a:rPr lang="en-US" sz="2000" b="0" dirty="0"/>
              <a:t>Results</a:t>
            </a:r>
          </a:p>
        </p:txBody>
      </p:sp>
      <p:sp>
        <p:nvSpPr>
          <p:cNvPr id="3" name="TextBox 2"/>
          <p:cNvSpPr txBox="1"/>
          <p:nvPr/>
        </p:nvSpPr>
        <p:spPr>
          <a:xfrm>
            <a:off x="324000" y="1350628"/>
            <a:ext cx="8496000" cy="369331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800" kern="0" dirty="0">
                <a:ea typeface="Arial Unicode MS" pitchFamily="34" charset="-128"/>
                <a:cs typeface="Arial Unicode MS" pitchFamily="34" charset="-128"/>
              </a:rPr>
              <a:t>The initial results were mixed, but overall positive as </a:t>
            </a:r>
            <a:r>
              <a:rPr lang="en-US" sz="1800" b="1" kern="0" dirty="0" smtClean="0">
                <a:ea typeface="Arial Unicode MS" pitchFamily="34" charset="-128"/>
                <a:cs typeface="Arial Unicode MS" pitchFamily="34" charset="-128"/>
              </a:rPr>
              <a:t>the </a:t>
            </a:r>
            <a:r>
              <a:rPr lang="en-US" sz="1800" b="1" kern="0" dirty="0">
                <a:ea typeface="Arial Unicode MS" pitchFamily="34" charset="-128"/>
                <a:cs typeface="Arial Unicode MS" pitchFamily="34" charset="-128"/>
              </a:rPr>
              <a:t>model successfully predicted the Chicago Blackhawks to win the Cup on </a:t>
            </a:r>
            <a:r>
              <a:rPr lang="en-US" sz="1800" b="1" kern="0" dirty="0" smtClean="0">
                <a:ea typeface="Arial Unicode MS" pitchFamily="34" charset="-128"/>
                <a:cs typeface="Arial Unicode MS" pitchFamily="34" charset="-128"/>
              </a:rPr>
              <a:t>“Day 0</a:t>
            </a:r>
            <a:r>
              <a:rPr lang="en-US" sz="1800" b="1" kern="0">
                <a:ea typeface="Arial Unicode MS" pitchFamily="34" charset="-128"/>
                <a:cs typeface="Arial Unicode MS" pitchFamily="34" charset="-128"/>
              </a:rPr>
              <a:t>” </a:t>
            </a:r>
            <a:r>
              <a:rPr lang="en-US" sz="1800" b="1" kern="0" smtClean="0">
                <a:ea typeface="Arial Unicode MS" pitchFamily="34" charset="-128"/>
                <a:cs typeface="Arial Unicode MS" pitchFamily="34" charset="-128"/>
              </a:rPr>
              <a:t>(!!)</a:t>
            </a:r>
            <a:endParaRPr lang="en-US" sz="1800" b="1" kern="0" dirty="0" smtClean="0">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US" sz="400" b="1" kern="0" dirty="0">
              <a:ea typeface="Arial Unicode MS" pitchFamily="34" charset="-128"/>
              <a:cs typeface="Arial Unicode MS" pitchFamily="34" charset="-128"/>
            </a:endParaRPr>
          </a:p>
          <a:p>
            <a:pPr fontAlgn="base">
              <a:spcBef>
                <a:spcPct val="50000"/>
              </a:spcBef>
              <a:spcAft>
                <a:spcPct val="0"/>
              </a:spcAft>
              <a:buClr>
                <a:srgbClr val="F0AB00"/>
              </a:buClr>
              <a:buSzPct val="80000"/>
            </a:pPr>
            <a:r>
              <a:rPr lang="en-US" kern="0" dirty="0" smtClean="0">
                <a:ea typeface="Arial Unicode MS" pitchFamily="34" charset="-128"/>
                <a:cs typeface="Arial Unicode MS" pitchFamily="34" charset="-128"/>
              </a:rPr>
              <a:t>However</a:t>
            </a:r>
            <a:r>
              <a:rPr lang="en-US" kern="0" dirty="0">
                <a:ea typeface="Arial Unicode MS" pitchFamily="34" charset="-128"/>
                <a:cs typeface="Arial Unicode MS" pitchFamily="34" charset="-128"/>
              </a:rPr>
              <a:t>, the game level model had some issues</a:t>
            </a:r>
            <a:r>
              <a:rPr lang="en-US" kern="0" dirty="0" smtClean="0">
                <a:ea typeface="Arial Unicode MS" pitchFamily="34" charset="-128"/>
                <a:cs typeface="Arial Unicode MS" pitchFamily="34" charset="-128"/>
              </a:rPr>
              <a:t>:</a:t>
            </a:r>
          </a:p>
          <a:p>
            <a:pPr fontAlgn="base">
              <a:spcBef>
                <a:spcPct val="50000"/>
              </a:spcBef>
              <a:spcAft>
                <a:spcPct val="0"/>
              </a:spcAft>
              <a:buClr>
                <a:srgbClr val="F0AB00"/>
              </a:buClr>
              <a:buSzPct val="80000"/>
            </a:pPr>
            <a:endParaRPr lang="en-US" sz="400" kern="0" dirty="0">
              <a:ea typeface="Arial Unicode MS" pitchFamily="34" charset="-128"/>
              <a:cs typeface="Arial Unicode MS" pitchFamily="34" charset="-128"/>
            </a:endParaRPr>
          </a:p>
          <a:p>
            <a:pPr marL="285750" indent="-285750" fontAlgn="base">
              <a:spcBef>
                <a:spcPct val="50000"/>
              </a:spcBef>
              <a:spcAft>
                <a:spcPct val="0"/>
              </a:spcAft>
              <a:buClr>
                <a:srgbClr val="F0AB00"/>
              </a:buClr>
              <a:buSzPct val="80000"/>
              <a:buFont typeface="Arial" panose="020B0604020202020204" pitchFamily="34" charset="0"/>
              <a:buChar char="•"/>
            </a:pPr>
            <a:r>
              <a:rPr lang="en-US" sz="1600" kern="0" dirty="0">
                <a:ea typeface="Arial Unicode MS" pitchFamily="34" charset="-128"/>
                <a:cs typeface="Arial Unicode MS" pitchFamily="34" charset="-128"/>
              </a:rPr>
              <a:t>Stubbornness </a:t>
            </a:r>
            <a:r>
              <a:rPr lang="en-US" sz="1600" kern="0" dirty="0" smtClean="0">
                <a:ea typeface="Arial Unicode MS" pitchFamily="34" charset="-128"/>
                <a:cs typeface="Arial Unicode MS" pitchFamily="34" charset="-128"/>
              </a:rPr>
              <a:t>and Predicting “too many” sweeps</a:t>
            </a:r>
            <a:endParaRPr lang="en-US" sz="1600" kern="0" dirty="0">
              <a:ea typeface="Arial Unicode MS" pitchFamily="34" charset="-128"/>
              <a:cs typeface="Arial Unicode MS" pitchFamily="34" charset="-128"/>
            </a:endParaRPr>
          </a:p>
          <a:p>
            <a:pPr marL="742950" lvl="1" indent="-285750" fontAlgn="base">
              <a:spcBef>
                <a:spcPct val="50000"/>
              </a:spcBef>
              <a:spcAft>
                <a:spcPct val="0"/>
              </a:spcAft>
              <a:buClr>
                <a:srgbClr val="F0AB00"/>
              </a:buClr>
              <a:buSzPct val="80000"/>
              <a:buFont typeface="Arial" panose="020B0604020202020204" pitchFamily="34" charset="0"/>
              <a:buChar char="•"/>
            </a:pPr>
            <a:r>
              <a:rPr lang="en-US" sz="1400" kern="0" dirty="0">
                <a:ea typeface="Arial Unicode MS" pitchFamily="34" charset="-128"/>
                <a:cs typeface="Arial Unicode MS" pitchFamily="34" charset="-128"/>
              </a:rPr>
              <a:t>In many cases, the model stuck with the initial </a:t>
            </a:r>
            <a:r>
              <a:rPr lang="en-US" sz="1400" kern="0" dirty="0" smtClean="0">
                <a:ea typeface="Arial Unicode MS" pitchFamily="34" charset="-128"/>
                <a:cs typeface="Arial Unicode MS" pitchFamily="34" charset="-128"/>
              </a:rPr>
              <a:t>series prediction</a:t>
            </a:r>
            <a:r>
              <a:rPr lang="en-US" sz="1400" kern="0" dirty="0">
                <a:ea typeface="Arial Unicode MS" pitchFamily="34" charset="-128"/>
                <a:cs typeface="Arial Unicode MS" pitchFamily="34" charset="-128"/>
              </a:rPr>
              <a:t>, even based on in-series performance (e.g. team lost first 2 games, team down 3 games to 1</a:t>
            </a:r>
            <a:r>
              <a:rPr lang="en-US" sz="1400" kern="0" dirty="0" smtClean="0">
                <a:ea typeface="Arial Unicode MS" pitchFamily="34" charset="-128"/>
                <a:cs typeface="Arial Unicode MS" pitchFamily="34" charset="-128"/>
              </a:rPr>
              <a:t>)</a:t>
            </a:r>
          </a:p>
          <a:p>
            <a:pPr marL="742950" lvl="1" indent="-285750" fontAlgn="base">
              <a:spcBef>
                <a:spcPct val="50000"/>
              </a:spcBef>
              <a:spcAft>
                <a:spcPct val="0"/>
              </a:spcAft>
              <a:buClr>
                <a:srgbClr val="F0AB00"/>
              </a:buClr>
              <a:buSzPct val="80000"/>
              <a:buFont typeface="Arial" panose="020B0604020202020204" pitchFamily="34" charset="0"/>
              <a:buChar char="•"/>
            </a:pPr>
            <a:endParaRPr lang="en-US" sz="400" kern="0" dirty="0">
              <a:ea typeface="Arial Unicode MS" pitchFamily="34" charset="-128"/>
              <a:cs typeface="Arial Unicode MS" pitchFamily="34" charset="-128"/>
            </a:endParaRPr>
          </a:p>
          <a:p>
            <a:pPr marL="285750" indent="-285750" fontAlgn="base">
              <a:spcBef>
                <a:spcPct val="50000"/>
              </a:spcBef>
              <a:spcAft>
                <a:spcPct val="0"/>
              </a:spcAft>
              <a:buClr>
                <a:srgbClr val="F0AB00"/>
              </a:buClr>
              <a:buSzPct val="80000"/>
              <a:buFont typeface="Arial" panose="020B0604020202020204" pitchFamily="34" charset="0"/>
              <a:buChar char="•"/>
            </a:pPr>
            <a:r>
              <a:rPr lang="en-US" sz="1600" kern="0" dirty="0">
                <a:ea typeface="Arial Unicode MS" pitchFamily="34" charset="-128"/>
                <a:cs typeface="Arial Unicode MS" pitchFamily="34" charset="-128"/>
              </a:rPr>
              <a:t>Picked “too many” big upsets</a:t>
            </a:r>
          </a:p>
          <a:p>
            <a:pPr marL="742950" lvl="1" indent="-285750" fontAlgn="base">
              <a:spcBef>
                <a:spcPct val="50000"/>
              </a:spcBef>
              <a:spcAft>
                <a:spcPct val="0"/>
              </a:spcAft>
              <a:buClr>
                <a:srgbClr val="F0AB00"/>
              </a:buClr>
              <a:buSzPct val="80000"/>
              <a:buFont typeface="Arial" panose="020B0604020202020204" pitchFamily="34" charset="0"/>
              <a:buChar char="•"/>
            </a:pPr>
            <a:r>
              <a:rPr lang="en-US" sz="1600" kern="0" dirty="0">
                <a:ea typeface="Arial Unicode MS" pitchFamily="34" charset="-128"/>
                <a:cs typeface="Arial Unicode MS" pitchFamily="34" charset="-128"/>
              </a:rPr>
              <a:t>While some upsets turned out to be predicted correctly, </a:t>
            </a:r>
            <a:r>
              <a:rPr lang="en-US" sz="1600" kern="0" dirty="0" smtClean="0">
                <a:ea typeface="Arial Unicode MS" pitchFamily="34" charset="-128"/>
                <a:cs typeface="Arial Unicode MS" pitchFamily="34" charset="-128"/>
              </a:rPr>
              <a:t>“too many” </a:t>
            </a:r>
            <a:r>
              <a:rPr lang="en-US" sz="1600" kern="0" dirty="0">
                <a:ea typeface="Arial Unicode MS" pitchFamily="34" charset="-128"/>
                <a:cs typeface="Arial Unicode MS" pitchFamily="34" charset="-128"/>
              </a:rPr>
              <a:t>big upsets simply didn’t look right (both examples below were upsets of President’s trophy winners)</a:t>
            </a:r>
          </a:p>
          <a:p>
            <a:pPr marL="1200150" lvl="2" indent="-285750" fontAlgn="base">
              <a:spcBef>
                <a:spcPct val="50000"/>
              </a:spcBef>
              <a:spcAft>
                <a:spcPct val="0"/>
              </a:spcAft>
              <a:buClr>
                <a:srgbClr val="F0AB00"/>
              </a:buClr>
              <a:buFont typeface="Arial" panose="020B0604020202020204" pitchFamily="34" charset="0"/>
              <a:buChar char="•"/>
            </a:pPr>
            <a:r>
              <a:rPr lang="en-US" sz="1200" kern="0" dirty="0">
                <a:ea typeface="Arial Unicode MS" pitchFamily="34" charset="-128"/>
                <a:cs typeface="Arial Unicode MS" pitchFamily="34" charset="-128"/>
              </a:rPr>
              <a:t>E.g. PIT over NYR in 2014-2015</a:t>
            </a:r>
          </a:p>
          <a:p>
            <a:pPr marL="1200150" lvl="2" indent="-285750" fontAlgn="base">
              <a:spcBef>
                <a:spcPct val="50000"/>
              </a:spcBef>
              <a:spcAft>
                <a:spcPct val="0"/>
              </a:spcAft>
              <a:buClr>
                <a:srgbClr val="F0AB00"/>
              </a:buClr>
              <a:buFont typeface="Arial" panose="020B0604020202020204" pitchFamily="34" charset="0"/>
              <a:buChar char="•"/>
            </a:pPr>
            <a:r>
              <a:rPr lang="en-US" sz="1200" kern="0" dirty="0">
                <a:ea typeface="Arial Unicode MS" pitchFamily="34" charset="-128"/>
                <a:cs typeface="Arial Unicode MS" pitchFamily="34" charset="-128"/>
              </a:rPr>
              <a:t>E.g. PHI over WSH in </a:t>
            </a:r>
            <a:r>
              <a:rPr lang="en-US" sz="1200" kern="0" dirty="0" smtClean="0">
                <a:ea typeface="Arial Unicode MS" pitchFamily="34" charset="-128"/>
                <a:cs typeface="Arial Unicode MS" pitchFamily="34" charset="-128"/>
              </a:rPr>
              <a:t>2015-2016</a:t>
            </a:r>
            <a:endParaRPr lang="en-US" sz="12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231244473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NHL Playoff Predictions</a:t>
            </a:r>
            <a:br>
              <a:rPr lang="en-US" dirty="0"/>
            </a:br>
            <a:r>
              <a:rPr lang="en-US" sz="2000" b="0" dirty="0"/>
              <a:t>Second Version</a:t>
            </a:r>
          </a:p>
        </p:txBody>
      </p:sp>
      <p:sp>
        <p:nvSpPr>
          <p:cNvPr id="4" name="TextBox 3"/>
          <p:cNvSpPr txBox="1"/>
          <p:nvPr/>
        </p:nvSpPr>
        <p:spPr>
          <a:xfrm>
            <a:off x="324000" y="1327951"/>
            <a:ext cx="8496000" cy="110799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800" kern="0" dirty="0" smtClean="0">
                <a:ea typeface="Arial Unicode MS" pitchFamily="34" charset="-128"/>
                <a:cs typeface="Arial Unicode MS" pitchFamily="34" charset="-128"/>
              </a:rPr>
              <a:t>The second </a:t>
            </a:r>
            <a:r>
              <a:rPr lang="en-US" sz="1800" kern="0" dirty="0">
                <a:ea typeface="Arial Unicode MS" pitchFamily="34" charset="-128"/>
                <a:cs typeface="Arial Unicode MS" pitchFamily="34" charset="-128"/>
              </a:rPr>
              <a:t>version of the playoff predictions </a:t>
            </a:r>
            <a:r>
              <a:rPr lang="en-US" kern="0" dirty="0" smtClean="0">
                <a:ea typeface="Arial Unicode MS" pitchFamily="34" charset="-128"/>
                <a:cs typeface="Arial Unicode MS" pitchFamily="34" charset="-128"/>
              </a:rPr>
              <a:t>was </a:t>
            </a:r>
            <a:r>
              <a:rPr lang="en-US" sz="1800" kern="0" dirty="0" smtClean="0">
                <a:ea typeface="Arial Unicode MS" pitchFamily="34" charset="-128"/>
                <a:cs typeface="Arial Unicode MS" pitchFamily="34" charset="-128"/>
              </a:rPr>
              <a:t>structured </a:t>
            </a:r>
            <a:r>
              <a:rPr lang="en-US" sz="1800" kern="0" dirty="0">
                <a:ea typeface="Arial Unicode MS" pitchFamily="34" charset="-128"/>
                <a:cs typeface="Arial Unicode MS" pitchFamily="34" charset="-128"/>
              </a:rPr>
              <a:t>in “phases”. The first phase being a series level prediction, using all available historical playoff data (back to 1987-88 season). This series level prediction can be utilized on its own (e.g. Bracket Challenge), but </a:t>
            </a:r>
            <a:r>
              <a:rPr lang="en-US" sz="1800" kern="0" dirty="0" smtClean="0">
                <a:ea typeface="Arial Unicode MS" pitchFamily="34" charset="-128"/>
                <a:cs typeface="Arial Unicode MS" pitchFamily="34" charset="-128"/>
              </a:rPr>
              <a:t>is also used </a:t>
            </a:r>
            <a:r>
              <a:rPr lang="en-US" sz="1800" kern="0" dirty="0">
                <a:ea typeface="Arial Unicode MS" pitchFamily="34" charset="-128"/>
                <a:cs typeface="Arial Unicode MS" pitchFamily="34" charset="-128"/>
              </a:rPr>
              <a:t>as an </a:t>
            </a:r>
            <a:r>
              <a:rPr lang="en-US" sz="1800" b="1" i="1" kern="0" dirty="0">
                <a:ea typeface="Arial Unicode MS" pitchFamily="34" charset="-128"/>
                <a:cs typeface="Arial Unicode MS" pitchFamily="34" charset="-128"/>
              </a:rPr>
              <a:t>input</a:t>
            </a:r>
            <a:r>
              <a:rPr lang="en-US" sz="1800" kern="0" dirty="0">
                <a:ea typeface="Arial Unicode MS" pitchFamily="34" charset="-128"/>
                <a:cs typeface="Arial Unicode MS" pitchFamily="34" charset="-128"/>
              </a:rPr>
              <a:t> into a new game level model.</a:t>
            </a:r>
          </a:p>
        </p:txBody>
      </p:sp>
      <p:sp>
        <p:nvSpPr>
          <p:cNvPr id="5" name="Flowchart: Document 4"/>
          <p:cNvSpPr/>
          <p:nvPr/>
        </p:nvSpPr>
        <p:spPr bwMode="gray">
          <a:xfrm>
            <a:off x="2406706" y="2842571"/>
            <a:ext cx="1124124" cy="612648"/>
          </a:xfrm>
          <a:prstGeom prst="flowChartDocument">
            <a:avLst/>
          </a:prstGeom>
          <a:no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Team Level Stats</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Rectangle 5"/>
          <p:cNvSpPr/>
          <p:nvPr/>
        </p:nvSpPr>
        <p:spPr bwMode="gray">
          <a:xfrm>
            <a:off x="3915886" y="2848988"/>
            <a:ext cx="1518407" cy="599815"/>
          </a:xfrm>
          <a:prstGeom prst="rect">
            <a:avLst/>
          </a:prstGeom>
          <a:no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Series</a:t>
            </a:r>
            <a:r>
              <a:rPr kumimoji="0" lang="en-US" sz="1200" b="0" i="0" u="none" strike="noStrike" kern="0" cap="none" spc="0" normalizeH="0" noProof="0" dirty="0">
                <a:ln>
                  <a:noFill/>
                </a:ln>
                <a:effectLst/>
                <a:uLnTx/>
                <a:uFillTx/>
                <a:ea typeface="Arial Unicode MS" pitchFamily="34" charset="-128"/>
                <a:cs typeface="Arial Unicode MS" pitchFamily="34" charset="-128"/>
              </a:rPr>
              <a:t> Level Win Probabilities</a:t>
            </a:r>
          </a:p>
        </p:txBody>
      </p:sp>
      <p:sp>
        <p:nvSpPr>
          <p:cNvPr id="7" name="Flowchart: Document 6"/>
          <p:cNvSpPr/>
          <p:nvPr/>
        </p:nvSpPr>
        <p:spPr bwMode="gray">
          <a:xfrm>
            <a:off x="597805" y="3751725"/>
            <a:ext cx="1314744" cy="612648"/>
          </a:xfrm>
          <a:prstGeom prst="flowChartDocument">
            <a:avLst/>
          </a:prstGeom>
          <a:no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Playoff Game Results</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8" name="Flowchart: Document 7"/>
          <p:cNvSpPr/>
          <p:nvPr/>
        </p:nvSpPr>
        <p:spPr bwMode="gray">
          <a:xfrm>
            <a:off x="480783" y="2842571"/>
            <a:ext cx="1548789" cy="612648"/>
          </a:xfrm>
          <a:prstGeom prst="flowChartDocument">
            <a:avLst/>
          </a:prstGeom>
          <a:no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Regular Season Results</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9" name="Straight Arrow Connector 8"/>
          <p:cNvCxnSpPr>
            <a:stCxn id="8" idx="3"/>
            <a:endCxn id="5" idx="1"/>
          </p:cNvCxnSpPr>
          <p:nvPr/>
        </p:nvCxnSpPr>
        <p:spPr>
          <a:xfrm>
            <a:off x="2029572" y="3148895"/>
            <a:ext cx="377134"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Flowchart: Document 9"/>
          <p:cNvSpPr/>
          <p:nvPr/>
        </p:nvSpPr>
        <p:spPr bwMode="gray">
          <a:xfrm>
            <a:off x="2406706" y="3751725"/>
            <a:ext cx="1124124" cy="612648"/>
          </a:xfrm>
          <a:prstGeom prst="flowChartDocument">
            <a:avLst/>
          </a:prstGeom>
          <a:no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Game Context</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11" name="Straight Arrow Connector 10"/>
          <p:cNvCxnSpPr>
            <a:stCxn id="7" idx="3"/>
            <a:endCxn id="10" idx="1"/>
          </p:cNvCxnSpPr>
          <p:nvPr/>
        </p:nvCxnSpPr>
        <p:spPr>
          <a:xfrm>
            <a:off x="1912549" y="4058049"/>
            <a:ext cx="494157"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3"/>
            <a:endCxn id="6" idx="1"/>
          </p:cNvCxnSpPr>
          <p:nvPr/>
        </p:nvCxnSpPr>
        <p:spPr>
          <a:xfrm>
            <a:off x="3530830" y="3148895"/>
            <a:ext cx="385056" cy="1"/>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Flowchart: Document 17"/>
          <p:cNvSpPr/>
          <p:nvPr/>
        </p:nvSpPr>
        <p:spPr bwMode="gray">
          <a:xfrm>
            <a:off x="2130244" y="4620363"/>
            <a:ext cx="1693782" cy="612648"/>
          </a:xfrm>
          <a:prstGeom prst="flowChartDocument">
            <a:avLst/>
          </a:prstGeom>
          <a:solidFill>
            <a:schemeClr val="accent4"/>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Historical Playoff Performance</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9" name="Rectangle 18"/>
          <p:cNvSpPr/>
          <p:nvPr/>
        </p:nvSpPr>
        <p:spPr bwMode="gray">
          <a:xfrm>
            <a:off x="5343412" y="3751725"/>
            <a:ext cx="1518407" cy="599815"/>
          </a:xfrm>
          <a:prstGeom prst="rect">
            <a:avLst/>
          </a:prstGeom>
          <a:noFill/>
          <a:ln w="6350" algn="ctr">
            <a:solidFill>
              <a:schemeClr val="accent4"/>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Game </a:t>
            </a:r>
            <a:r>
              <a:rPr kumimoji="0" lang="en-US" sz="1200" b="0" i="0" u="none" strike="noStrike" kern="0" cap="none" spc="0" normalizeH="0" noProof="0" dirty="0">
                <a:ln>
                  <a:noFill/>
                </a:ln>
                <a:effectLst/>
                <a:uLnTx/>
                <a:uFillTx/>
                <a:ea typeface="Arial Unicode MS" pitchFamily="34" charset="-128"/>
                <a:cs typeface="Arial Unicode MS" pitchFamily="34" charset="-128"/>
              </a:rPr>
              <a:t>Level Win Probabilities</a:t>
            </a:r>
          </a:p>
        </p:txBody>
      </p:sp>
      <p:cxnSp>
        <p:nvCxnSpPr>
          <p:cNvPr id="21" name="Elbow Connector 20"/>
          <p:cNvCxnSpPr>
            <a:stCxn id="6" idx="2"/>
          </p:cNvCxnSpPr>
          <p:nvPr/>
        </p:nvCxnSpPr>
        <p:spPr>
          <a:xfrm rot="16200000" flipH="1">
            <a:off x="4766434" y="3357459"/>
            <a:ext cx="485634" cy="668322"/>
          </a:xfrm>
          <a:prstGeom prst="bentConnector2">
            <a:avLst/>
          </a:prstGeom>
          <a:ln w="63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0" idx="3"/>
            <a:endCxn id="19" idx="1"/>
          </p:cNvCxnSpPr>
          <p:nvPr/>
        </p:nvCxnSpPr>
        <p:spPr>
          <a:xfrm flipV="1">
            <a:off x="3530830" y="4051633"/>
            <a:ext cx="1812582" cy="6416"/>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18" idx="3"/>
          </p:cNvCxnSpPr>
          <p:nvPr/>
        </p:nvCxnSpPr>
        <p:spPr>
          <a:xfrm flipV="1">
            <a:off x="3824026" y="4194495"/>
            <a:ext cx="1519386" cy="732192"/>
          </a:xfrm>
          <a:prstGeom prst="bentConnector3">
            <a:avLst>
              <a:gd name="adj1" fmla="val 50000"/>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24000" y="5497271"/>
            <a:ext cx="8496000" cy="830997"/>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kern="0" dirty="0">
                <a:ea typeface="Arial Unicode MS" pitchFamily="34" charset="-128"/>
                <a:cs typeface="Arial Unicode MS" pitchFamily="34" charset="-128"/>
              </a:rPr>
              <a:t>The new game level model takes into account game context factors (home vs. away, days between games, etc …) plus takes into account historical playoff performance for more “realistic” game predictions. </a:t>
            </a:r>
            <a:endParaRPr lang="en-US" sz="1800" kern="0" dirty="0">
              <a:ea typeface="Arial Unicode MS" pitchFamily="34" charset="-128"/>
              <a:cs typeface="Arial Unicode MS" pitchFamily="34" charset="-128"/>
            </a:endParaRPr>
          </a:p>
        </p:txBody>
      </p:sp>
      <p:sp>
        <p:nvSpPr>
          <p:cNvPr id="22" name="Rectangle 21"/>
          <p:cNvSpPr/>
          <p:nvPr/>
        </p:nvSpPr>
        <p:spPr bwMode="gray">
          <a:xfrm>
            <a:off x="7155994" y="3666701"/>
            <a:ext cx="1588505" cy="769861"/>
          </a:xfrm>
          <a:prstGeom prst="rect">
            <a:avLst/>
          </a:prstGeom>
          <a:noFill/>
          <a:ln w="6350" algn="ctr">
            <a:solidFill>
              <a:schemeClr val="bg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solidFill>
                  <a:schemeClr val="bg2"/>
                </a:solidFill>
                <a:effectLst/>
                <a:uLnTx/>
                <a:uFillTx/>
                <a:ea typeface="Arial Unicode MS" pitchFamily="34" charset="-128"/>
                <a:cs typeface="Arial Unicode MS" pitchFamily="34" charset="-128"/>
              </a:rPr>
              <a:t>Simulated Remaining</a:t>
            </a:r>
            <a:r>
              <a:rPr kumimoji="0" lang="en-US" sz="1200" b="0" i="0" u="none" strike="noStrike" kern="0" cap="none" spc="0" normalizeH="0" noProof="0" dirty="0">
                <a:ln>
                  <a:noFill/>
                </a:ln>
                <a:solidFill>
                  <a:schemeClr val="bg2"/>
                </a:solidFill>
                <a:effectLst/>
                <a:uLnTx/>
                <a:uFillTx/>
                <a:ea typeface="Arial Unicode MS" pitchFamily="34" charset="-128"/>
                <a:cs typeface="Arial Unicode MS" pitchFamily="34" charset="-128"/>
              </a:rPr>
              <a:t> </a:t>
            </a:r>
            <a:r>
              <a:rPr kumimoji="0" lang="en-US" sz="1200" b="0" i="0" u="none" strike="noStrike" kern="0" cap="none" spc="0" normalizeH="0" baseline="0" noProof="0" dirty="0">
                <a:ln>
                  <a:noFill/>
                </a:ln>
                <a:solidFill>
                  <a:schemeClr val="bg2"/>
                </a:solidFill>
                <a:effectLst/>
                <a:uLnTx/>
                <a:uFillTx/>
                <a:ea typeface="Arial Unicode MS" pitchFamily="34" charset="-128"/>
                <a:cs typeface="Arial Unicode MS" pitchFamily="34" charset="-128"/>
              </a:rPr>
              <a:t>Bracket (Game Level)*</a:t>
            </a:r>
            <a:endParaRPr kumimoji="0" lang="en-US" sz="1200" b="0" i="0" u="none" strike="noStrike" kern="0" cap="none" spc="0" normalizeH="0" noProof="0" dirty="0">
              <a:ln>
                <a:noFill/>
              </a:ln>
              <a:solidFill>
                <a:schemeClr val="bg2"/>
              </a:solidFill>
              <a:effectLst/>
              <a:uLnTx/>
              <a:uFillTx/>
              <a:ea typeface="Arial Unicode MS" pitchFamily="34" charset="-128"/>
              <a:cs typeface="Arial Unicode MS" pitchFamily="34" charset="-128"/>
            </a:endParaRPr>
          </a:p>
        </p:txBody>
      </p:sp>
      <p:cxnSp>
        <p:nvCxnSpPr>
          <p:cNvPr id="23" name="Straight Arrow Connector 22"/>
          <p:cNvCxnSpPr>
            <a:stCxn id="19" idx="3"/>
            <a:endCxn id="22" idx="1"/>
          </p:cNvCxnSpPr>
          <p:nvPr/>
        </p:nvCxnSpPr>
        <p:spPr>
          <a:xfrm flipV="1">
            <a:off x="6861819" y="4051632"/>
            <a:ext cx="294175" cy="1"/>
          </a:xfrm>
          <a:prstGeom prst="straightConnector1">
            <a:avLst/>
          </a:prstGeom>
          <a:ln w="63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bwMode="gray">
          <a:xfrm>
            <a:off x="7155994" y="2848988"/>
            <a:ext cx="1588505" cy="599815"/>
          </a:xfrm>
          <a:prstGeom prst="rect">
            <a:avLst/>
          </a:prstGeom>
          <a:noFill/>
          <a:ln w="6350" algn="ctr">
            <a:solidFill>
              <a:schemeClr val="bg2"/>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2"/>
                </a:solidFill>
                <a:ea typeface="Arial Unicode MS" pitchFamily="34" charset="-128"/>
                <a:cs typeface="Arial Unicode MS" pitchFamily="34" charset="-128"/>
              </a:rPr>
              <a:t>Simulated Remaining Bracket (Series Level)*</a:t>
            </a:r>
          </a:p>
        </p:txBody>
      </p:sp>
      <p:cxnSp>
        <p:nvCxnSpPr>
          <p:cNvPr id="24" name="Straight Arrow Connector 23"/>
          <p:cNvCxnSpPr>
            <a:stCxn id="22" idx="0"/>
            <a:endCxn id="46" idx="2"/>
          </p:cNvCxnSpPr>
          <p:nvPr/>
        </p:nvCxnSpPr>
        <p:spPr>
          <a:xfrm flipV="1">
            <a:off x="7950247" y="3448803"/>
            <a:ext cx="0" cy="217898"/>
          </a:xfrm>
          <a:prstGeom prst="straightConnector1">
            <a:avLst/>
          </a:prstGeom>
          <a:ln w="6350">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3"/>
            <a:endCxn id="46" idx="1"/>
          </p:cNvCxnSpPr>
          <p:nvPr/>
        </p:nvCxnSpPr>
        <p:spPr>
          <a:xfrm>
            <a:off x="5434293" y="3148896"/>
            <a:ext cx="1721701" cy="0"/>
          </a:xfrm>
          <a:prstGeom prst="straightConnector1">
            <a:avLst/>
          </a:prstGeom>
          <a:ln w="6350">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18926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NHL Playoff Predictions</a:t>
            </a:r>
            <a:br>
              <a:rPr lang="en-US" dirty="0"/>
            </a:br>
            <a:r>
              <a:rPr lang="en-US" sz="2000" b="0" dirty="0"/>
              <a:t>Results </a:t>
            </a:r>
            <a:r>
              <a:rPr lang="en-US" sz="2000" b="0" dirty="0" smtClean="0"/>
              <a:t>Comparison – Series Level </a:t>
            </a:r>
            <a:r>
              <a:rPr lang="en-US" sz="2000" b="0" dirty="0"/>
              <a:t>(</a:t>
            </a:r>
            <a:r>
              <a:rPr lang="en-US" sz="2000" b="0" dirty="0" smtClean="0"/>
              <a:t>2015-2016)</a:t>
            </a:r>
            <a:endParaRPr lang="en-US" dirty="0"/>
          </a:p>
        </p:txBody>
      </p:sp>
      <p:sp>
        <p:nvSpPr>
          <p:cNvPr id="4" name="TextBox 3"/>
          <p:cNvSpPr txBox="1"/>
          <p:nvPr/>
        </p:nvSpPr>
        <p:spPr>
          <a:xfrm>
            <a:off x="240110" y="3944223"/>
            <a:ext cx="21640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i="1" kern="0" dirty="0" smtClean="0">
                <a:ea typeface="Arial Unicode MS" pitchFamily="34" charset="-128"/>
                <a:cs typeface="Arial Unicode MS" pitchFamily="34" charset="-128"/>
              </a:rPr>
              <a:t>v2</a:t>
            </a:r>
            <a:endParaRPr lang="en-US" sz="1600" i="1" kern="0" dirty="0">
              <a:ea typeface="Arial Unicode MS" pitchFamily="34" charset="-128"/>
              <a:cs typeface="Arial Unicode MS" pitchFamily="34" charset="-128"/>
            </a:endParaRPr>
          </a:p>
        </p:txBody>
      </p:sp>
      <p:sp>
        <p:nvSpPr>
          <p:cNvPr id="5" name="TextBox 4"/>
          <p:cNvSpPr txBox="1"/>
          <p:nvPr/>
        </p:nvSpPr>
        <p:spPr>
          <a:xfrm>
            <a:off x="240110" y="1266737"/>
            <a:ext cx="21640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i="1" kern="0" dirty="0" smtClean="0">
                <a:ea typeface="Arial Unicode MS" pitchFamily="34" charset="-128"/>
                <a:cs typeface="Arial Unicode MS" pitchFamily="34" charset="-128"/>
              </a:rPr>
              <a:t>v1</a:t>
            </a:r>
            <a:endParaRPr lang="en-US" sz="1600" i="1" kern="0" dirty="0">
              <a:ea typeface="Arial Unicode MS" pitchFamily="34" charset="-128"/>
              <a:cs typeface="Arial Unicode MS" pitchFamily="34" charset="-128"/>
            </a:endParaRPr>
          </a:p>
        </p:txBody>
      </p:sp>
      <p:cxnSp>
        <p:nvCxnSpPr>
          <p:cNvPr id="7" name="Straight Connector 6"/>
          <p:cNvCxnSpPr/>
          <p:nvPr/>
        </p:nvCxnSpPr>
        <p:spPr>
          <a:xfrm>
            <a:off x="324000" y="3842158"/>
            <a:ext cx="8496000" cy="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a:fillRect/>
          </a:stretch>
        </p:blipFill>
        <p:spPr>
          <a:xfrm>
            <a:off x="918347" y="1389847"/>
            <a:ext cx="7307306" cy="2228933"/>
          </a:xfrm>
          <a:prstGeom prst="rect">
            <a:avLst/>
          </a:prstGeom>
        </p:spPr>
      </p:pic>
      <p:pic>
        <p:nvPicPr>
          <p:cNvPr id="3" name="Picture 2"/>
          <p:cNvPicPr>
            <a:picLocks noChangeAspect="1"/>
          </p:cNvPicPr>
          <p:nvPr/>
        </p:nvPicPr>
        <p:blipFill>
          <a:blip r:embed="rId3"/>
          <a:stretch>
            <a:fillRect/>
          </a:stretch>
        </p:blipFill>
        <p:spPr>
          <a:xfrm>
            <a:off x="918347" y="4173666"/>
            <a:ext cx="7307306" cy="2228933"/>
          </a:xfrm>
          <a:prstGeom prst="rect">
            <a:avLst/>
          </a:prstGeom>
        </p:spPr>
      </p:pic>
    </p:spTree>
    <p:extLst>
      <p:ext uri="{BB962C8B-B14F-4D97-AF65-F5344CB8AC3E}">
        <p14:creationId xmlns:p14="http://schemas.microsoft.com/office/powerpoint/2010/main" val="3864560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NHL Playoff Predictions</a:t>
            </a:r>
            <a:br>
              <a:rPr lang="en-US" dirty="0"/>
            </a:br>
            <a:r>
              <a:rPr lang="en-US" sz="2000" b="0" dirty="0"/>
              <a:t>Results Comparison – </a:t>
            </a:r>
            <a:r>
              <a:rPr lang="en-US" sz="2000" b="0" dirty="0" smtClean="0"/>
              <a:t>Game Level (2014-2015</a:t>
            </a:r>
            <a:r>
              <a:rPr lang="en-US" sz="2000" b="0" dirty="0"/>
              <a:t>)</a:t>
            </a:r>
            <a:endParaRPr lang="en-US" sz="2000" dirty="0"/>
          </a:p>
        </p:txBody>
      </p:sp>
      <p:pic>
        <p:nvPicPr>
          <p:cNvPr id="5" name="Picture 4"/>
          <p:cNvPicPr>
            <a:picLocks noChangeAspect="1"/>
          </p:cNvPicPr>
          <p:nvPr/>
        </p:nvPicPr>
        <p:blipFill>
          <a:blip r:embed="rId2"/>
          <a:stretch>
            <a:fillRect/>
          </a:stretch>
        </p:blipFill>
        <p:spPr>
          <a:xfrm>
            <a:off x="324000" y="4369091"/>
            <a:ext cx="8496000" cy="2017063"/>
          </a:xfrm>
          <a:prstGeom prst="rect">
            <a:avLst/>
          </a:prstGeom>
        </p:spPr>
      </p:pic>
      <p:sp>
        <p:nvSpPr>
          <p:cNvPr id="6" name="TextBox 5"/>
          <p:cNvSpPr txBox="1"/>
          <p:nvPr/>
        </p:nvSpPr>
        <p:spPr>
          <a:xfrm>
            <a:off x="332389" y="4033147"/>
            <a:ext cx="219130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i="1" kern="0" dirty="0">
                <a:ea typeface="Arial Unicode MS" pitchFamily="34" charset="-128"/>
                <a:cs typeface="Arial Unicode MS" pitchFamily="34" charset="-128"/>
              </a:rPr>
              <a:t>NYR vs WSH, 2</a:t>
            </a:r>
            <a:r>
              <a:rPr lang="en-US" sz="1600" i="1" kern="0" baseline="30000" dirty="0">
                <a:ea typeface="Arial Unicode MS" pitchFamily="34" charset="-128"/>
                <a:cs typeface="Arial Unicode MS" pitchFamily="34" charset="-128"/>
              </a:rPr>
              <a:t>nd</a:t>
            </a:r>
            <a:r>
              <a:rPr lang="en-US" sz="1600" i="1" kern="0" dirty="0">
                <a:ea typeface="Arial Unicode MS" pitchFamily="34" charset="-128"/>
                <a:cs typeface="Arial Unicode MS" pitchFamily="34" charset="-128"/>
              </a:rPr>
              <a:t> round</a:t>
            </a:r>
          </a:p>
        </p:txBody>
      </p:sp>
      <p:sp>
        <p:nvSpPr>
          <p:cNvPr id="9" name="TextBox 8"/>
          <p:cNvSpPr txBox="1"/>
          <p:nvPr/>
        </p:nvSpPr>
        <p:spPr>
          <a:xfrm>
            <a:off x="324000" y="1258094"/>
            <a:ext cx="2103140"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i="1" kern="0" dirty="0">
                <a:ea typeface="Arial Unicode MS" pitchFamily="34" charset="-128"/>
                <a:cs typeface="Arial Unicode MS" pitchFamily="34" charset="-128"/>
              </a:rPr>
              <a:t>CGY vs VAN, 1</a:t>
            </a:r>
            <a:r>
              <a:rPr lang="en-US" sz="1600" i="1" kern="0" baseline="30000" dirty="0">
                <a:ea typeface="Arial Unicode MS" pitchFamily="34" charset="-128"/>
                <a:cs typeface="Arial Unicode MS" pitchFamily="34" charset="-128"/>
              </a:rPr>
              <a:t>st</a:t>
            </a:r>
            <a:r>
              <a:rPr lang="en-US" sz="1600" i="1" kern="0" dirty="0">
                <a:ea typeface="Arial Unicode MS" pitchFamily="34" charset="-128"/>
                <a:cs typeface="Arial Unicode MS" pitchFamily="34" charset="-128"/>
              </a:rPr>
              <a:t> round</a:t>
            </a:r>
          </a:p>
        </p:txBody>
      </p:sp>
      <p:sp>
        <p:nvSpPr>
          <p:cNvPr id="10" name="TextBox 9"/>
          <p:cNvSpPr txBox="1"/>
          <p:nvPr/>
        </p:nvSpPr>
        <p:spPr>
          <a:xfrm>
            <a:off x="324000" y="3484587"/>
            <a:ext cx="8496000" cy="33855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100" kern="0" dirty="0">
                <a:ea typeface="Arial Unicode MS" pitchFamily="34" charset="-128"/>
                <a:cs typeface="Arial Unicode MS" pitchFamily="34" charset="-128"/>
              </a:rPr>
              <a:t>Note: Even though the initial series level model showed a slight edge to VAN, the game level model utilized the current series performance to give the eventual edge to CGY late in the series</a:t>
            </a:r>
          </a:p>
        </p:txBody>
      </p:sp>
      <p:pic>
        <p:nvPicPr>
          <p:cNvPr id="12" name="Picture 11"/>
          <p:cNvPicPr>
            <a:picLocks noChangeAspect="1"/>
          </p:cNvPicPr>
          <p:nvPr/>
        </p:nvPicPr>
        <p:blipFill>
          <a:blip r:embed="rId3"/>
          <a:stretch>
            <a:fillRect/>
          </a:stretch>
        </p:blipFill>
        <p:spPr>
          <a:xfrm>
            <a:off x="324000" y="1560740"/>
            <a:ext cx="8496000" cy="1812142"/>
          </a:xfrm>
          <a:prstGeom prst="rect">
            <a:avLst/>
          </a:prstGeom>
        </p:spPr>
      </p:pic>
    </p:spTree>
    <p:extLst>
      <p:ext uri="{BB962C8B-B14F-4D97-AF65-F5344CB8AC3E}">
        <p14:creationId xmlns:p14="http://schemas.microsoft.com/office/powerpoint/2010/main" val="4040903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NHL Playoff Predictions</a:t>
            </a:r>
            <a:br>
              <a:rPr lang="en-US" dirty="0"/>
            </a:br>
            <a:r>
              <a:rPr lang="en-US" sz="2000" b="0" dirty="0"/>
              <a:t>Results Comparison Notes</a:t>
            </a:r>
            <a:endParaRPr lang="en-US" dirty="0"/>
          </a:p>
        </p:txBody>
      </p:sp>
      <p:sp>
        <p:nvSpPr>
          <p:cNvPr id="4" name="TextBox 3"/>
          <p:cNvSpPr txBox="1"/>
          <p:nvPr/>
        </p:nvSpPr>
        <p:spPr>
          <a:xfrm>
            <a:off x="324000" y="1358484"/>
            <a:ext cx="8496000" cy="4478149"/>
          </a:xfrm>
          <a:prstGeom prst="rect">
            <a:avLst/>
          </a:prstGeom>
          <a:noFill/>
        </p:spPr>
        <p:txBody>
          <a:bodyPr wrap="square" lIns="0" tIns="0" rIns="0" bIns="0" rtlCol="0">
            <a:spAutoFit/>
          </a:bodyPr>
          <a:lstStyle/>
          <a:p>
            <a:pPr marL="285750" indent="-285750" fontAlgn="base">
              <a:spcBef>
                <a:spcPct val="50000"/>
              </a:spcBef>
              <a:spcAft>
                <a:spcPct val="0"/>
              </a:spcAft>
              <a:buClr>
                <a:srgbClr val="F0AB00"/>
              </a:buClr>
              <a:buSzPct val="80000"/>
              <a:buFont typeface="Arial" panose="020B0604020202020204" pitchFamily="34" charset="0"/>
              <a:buChar char="•"/>
            </a:pPr>
            <a:r>
              <a:rPr lang="en-US" sz="1600" b="1" kern="0" dirty="0">
                <a:ea typeface="Arial Unicode MS" pitchFamily="34" charset="-128"/>
                <a:cs typeface="Arial Unicode MS" pitchFamily="34" charset="-128"/>
              </a:rPr>
              <a:t>Better overall success at the series level </a:t>
            </a:r>
            <a:r>
              <a:rPr lang="en-US" sz="1600" b="1" kern="0" dirty="0" smtClean="0">
                <a:ea typeface="Arial Unicode MS" pitchFamily="34" charset="-128"/>
                <a:cs typeface="Arial Unicode MS" pitchFamily="34" charset="-128"/>
              </a:rPr>
              <a:t>(v1 vs</a:t>
            </a:r>
            <a:r>
              <a:rPr lang="en-US" sz="1600" b="1" kern="0" dirty="0">
                <a:ea typeface="Arial Unicode MS" pitchFamily="34" charset="-128"/>
                <a:cs typeface="Arial Unicode MS" pitchFamily="34" charset="-128"/>
              </a:rPr>
              <a:t>. </a:t>
            </a:r>
            <a:r>
              <a:rPr lang="en-US" sz="1600" b="1" kern="0" dirty="0" smtClean="0">
                <a:ea typeface="Arial Unicode MS" pitchFamily="34" charset="-128"/>
                <a:cs typeface="Arial Unicode MS" pitchFamily="34" charset="-128"/>
              </a:rPr>
              <a:t>v2)</a:t>
            </a:r>
            <a:endParaRPr lang="en-US" sz="1600" b="1" kern="0" dirty="0">
              <a:ea typeface="Arial Unicode MS" pitchFamily="34" charset="-128"/>
              <a:cs typeface="Arial Unicode MS" pitchFamily="34" charset="-128"/>
            </a:endParaRPr>
          </a:p>
          <a:p>
            <a:pPr marL="742950" lvl="1" indent="-285750" fontAlgn="base">
              <a:spcBef>
                <a:spcPct val="50000"/>
              </a:spcBef>
              <a:spcAft>
                <a:spcPct val="0"/>
              </a:spcAft>
              <a:buClr>
                <a:srgbClr val="F0AB00"/>
              </a:buClr>
              <a:buSzPct val="80000"/>
              <a:buFont typeface="Arial" panose="020B0604020202020204" pitchFamily="34" charset="0"/>
              <a:buChar char="•"/>
            </a:pPr>
            <a:r>
              <a:rPr lang="en-US" sz="1400" kern="0" dirty="0">
                <a:ea typeface="Arial Unicode MS" pitchFamily="34" charset="-128"/>
                <a:cs typeface="Arial Unicode MS" pitchFamily="34" charset="-128"/>
              </a:rPr>
              <a:t>2014-2015: 11/15 (73%) vs. 9/15 (60%)</a:t>
            </a:r>
          </a:p>
          <a:p>
            <a:pPr marL="742950" lvl="1" indent="-285750" fontAlgn="base">
              <a:spcBef>
                <a:spcPct val="50000"/>
              </a:spcBef>
              <a:spcAft>
                <a:spcPct val="0"/>
              </a:spcAft>
              <a:buClr>
                <a:srgbClr val="F0AB00"/>
              </a:buClr>
              <a:buSzPct val="80000"/>
              <a:buFont typeface="Arial" panose="020B0604020202020204" pitchFamily="34" charset="0"/>
              <a:buChar char="•"/>
            </a:pPr>
            <a:r>
              <a:rPr lang="en-US" sz="1400" kern="0" dirty="0">
                <a:ea typeface="Arial Unicode MS" pitchFamily="34" charset="-128"/>
                <a:cs typeface="Arial Unicode MS" pitchFamily="34" charset="-128"/>
              </a:rPr>
              <a:t>2015-2016: 12/15 (80%) vs. 8/15 (53%) </a:t>
            </a:r>
          </a:p>
          <a:p>
            <a:pPr marL="742950" lvl="1" indent="-285750" fontAlgn="base">
              <a:spcBef>
                <a:spcPct val="50000"/>
              </a:spcBef>
              <a:spcAft>
                <a:spcPct val="0"/>
              </a:spcAft>
              <a:buClr>
                <a:srgbClr val="F0AB00"/>
              </a:buClr>
              <a:buSzPct val="80000"/>
              <a:buFont typeface="Arial" panose="020B0604020202020204" pitchFamily="34" charset="0"/>
              <a:buChar char="•"/>
            </a:pPr>
            <a:endParaRPr lang="en-US" sz="1400" kern="0" dirty="0">
              <a:ea typeface="Arial Unicode MS" pitchFamily="34" charset="-128"/>
              <a:cs typeface="Arial Unicode MS" pitchFamily="34" charset="-128"/>
            </a:endParaRPr>
          </a:p>
          <a:p>
            <a:pPr marL="285750" indent="-285750" fontAlgn="base">
              <a:spcBef>
                <a:spcPct val="50000"/>
              </a:spcBef>
              <a:spcAft>
                <a:spcPct val="0"/>
              </a:spcAft>
              <a:buClr>
                <a:srgbClr val="F0AB00"/>
              </a:buClr>
              <a:buFont typeface="Arial" panose="020B0604020202020204" pitchFamily="34" charset="0"/>
              <a:buChar char="•"/>
            </a:pPr>
            <a:r>
              <a:rPr lang="en-US" sz="1600" b="1" kern="0" dirty="0">
                <a:ea typeface="Arial Unicode MS" pitchFamily="34" charset="-128"/>
                <a:cs typeface="Arial Unicode MS" pitchFamily="34" charset="-128"/>
              </a:rPr>
              <a:t>Both new series and game level </a:t>
            </a:r>
            <a:r>
              <a:rPr lang="en-US" sz="1600" b="1" kern="0" dirty="0" smtClean="0">
                <a:ea typeface="Arial Unicode MS" pitchFamily="34" charset="-128"/>
                <a:cs typeface="Arial Unicode MS" pitchFamily="34" charset="-128"/>
              </a:rPr>
              <a:t>predictions are </a:t>
            </a:r>
            <a:r>
              <a:rPr lang="en-US" sz="1600" b="1" kern="0" dirty="0">
                <a:ea typeface="Arial Unicode MS" pitchFamily="34" charset="-128"/>
                <a:cs typeface="Arial Unicode MS" pitchFamily="34" charset="-128"/>
              </a:rPr>
              <a:t>much more “conservative”</a:t>
            </a:r>
          </a:p>
          <a:p>
            <a:pPr marL="742950" lvl="1" indent="-285750" fontAlgn="base">
              <a:spcBef>
                <a:spcPct val="50000"/>
              </a:spcBef>
              <a:spcAft>
                <a:spcPct val="0"/>
              </a:spcAft>
              <a:buClr>
                <a:srgbClr val="F0AB00"/>
              </a:buClr>
              <a:buSzPct val="80000"/>
              <a:buFont typeface="Arial" panose="020B0604020202020204" pitchFamily="34" charset="0"/>
              <a:buChar char="•"/>
            </a:pPr>
            <a:r>
              <a:rPr lang="en-US" sz="1400" kern="0" dirty="0" smtClean="0">
                <a:ea typeface="Arial Unicode MS" pitchFamily="34" charset="-128"/>
                <a:cs typeface="Arial Unicode MS" pitchFamily="34" charset="-128"/>
              </a:rPr>
              <a:t>In </a:t>
            </a:r>
            <a:r>
              <a:rPr lang="en-US" sz="1400" kern="0" dirty="0">
                <a:ea typeface="Arial Unicode MS" pitchFamily="34" charset="-128"/>
                <a:cs typeface="Arial Unicode MS" pitchFamily="34" charset="-128"/>
              </a:rPr>
              <a:t>fact, with the new </a:t>
            </a:r>
            <a:r>
              <a:rPr lang="en-US" sz="1400" kern="0" dirty="0" smtClean="0">
                <a:ea typeface="Arial Unicode MS" pitchFamily="34" charset="-128"/>
                <a:cs typeface="Arial Unicode MS" pitchFamily="34" charset="-128"/>
              </a:rPr>
              <a:t>model </a:t>
            </a:r>
            <a:r>
              <a:rPr lang="en-US" sz="1400" kern="0" dirty="0">
                <a:ea typeface="Arial Unicode MS" pitchFamily="34" charset="-128"/>
                <a:cs typeface="Arial Unicode MS" pitchFamily="34" charset="-128"/>
              </a:rPr>
              <a:t>using 28 seasons of playoff data (420 series), only 39 series had more than an 80% series win </a:t>
            </a:r>
            <a:r>
              <a:rPr lang="en-US" sz="1400" kern="0" dirty="0" smtClean="0">
                <a:ea typeface="Arial Unicode MS" pitchFamily="34" charset="-128"/>
                <a:cs typeface="Arial Unicode MS" pitchFamily="34" charset="-128"/>
              </a:rPr>
              <a:t>probability</a:t>
            </a:r>
          </a:p>
          <a:p>
            <a:pPr marL="742950" lvl="1" indent="-285750" fontAlgn="base">
              <a:spcBef>
                <a:spcPct val="50000"/>
              </a:spcBef>
              <a:spcAft>
                <a:spcPct val="0"/>
              </a:spcAft>
              <a:buClr>
                <a:srgbClr val="F0AB00"/>
              </a:buClr>
              <a:buSzPct val="80000"/>
              <a:buFont typeface="Arial" panose="020B0604020202020204" pitchFamily="34" charset="0"/>
              <a:buChar char="•"/>
            </a:pPr>
            <a:endParaRPr lang="en-US" sz="1400" kern="0" dirty="0">
              <a:ea typeface="Arial Unicode MS" pitchFamily="34" charset="-128"/>
              <a:cs typeface="Arial Unicode MS" pitchFamily="34" charset="-128"/>
            </a:endParaRPr>
          </a:p>
          <a:p>
            <a:pPr marL="285750" indent="-285750" fontAlgn="base">
              <a:spcBef>
                <a:spcPct val="50000"/>
              </a:spcBef>
              <a:spcAft>
                <a:spcPct val="0"/>
              </a:spcAft>
              <a:buClr>
                <a:srgbClr val="F0AB00"/>
              </a:buClr>
              <a:buSzPct val="80000"/>
              <a:buFont typeface="Arial" panose="020B0604020202020204" pitchFamily="34" charset="0"/>
              <a:buChar char="•"/>
            </a:pPr>
            <a:r>
              <a:rPr lang="en-US" sz="1600" b="1" kern="0" dirty="0">
                <a:ea typeface="Arial Unicode MS" pitchFamily="34" charset="-128"/>
                <a:cs typeface="Arial Unicode MS" pitchFamily="34" charset="-128"/>
              </a:rPr>
              <a:t>Better “eye test” success (NYR and WSH being Presidents’ Trophy winners)</a:t>
            </a:r>
          </a:p>
          <a:p>
            <a:pPr marL="742950" lvl="1" indent="-285750" fontAlgn="base">
              <a:spcBef>
                <a:spcPct val="50000"/>
              </a:spcBef>
              <a:spcAft>
                <a:spcPct val="0"/>
              </a:spcAft>
              <a:buClr>
                <a:srgbClr val="F0AB00"/>
              </a:buClr>
              <a:buSzPct val="80000"/>
              <a:buFont typeface="Arial" panose="020B0604020202020204" pitchFamily="34" charset="0"/>
              <a:buChar char="•"/>
            </a:pPr>
            <a:r>
              <a:rPr lang="en-US" sz="1400" kern="0" dirty="0">
                <a:ea typeface="Arial Unicode MS" pitchFamily="34" charset="-128"/>
                <a:cs typeface="Arial Unicode MS" pitchFamily="34" charset="-128"/>
              </a:rPr>
              <a:t>2014-2015: NYR vs PIT</a:t>
            </a:r>
          </a:p>
          <a:p>
            <a:pPr marL="1200150" lvl="2" indent="-285750" fontAlgn="base">
              <a:spcBef>
                <a:spcPct val="50000"/>
              </a:spcBef>
              <a:spcAft>
                <a:spcPct val="0"/>
              </a:spcAft>
              <a:buClr>
                <a:srgbClr val="F0AB00"/>
              </a:buClr>
              <a:buFont typeface="Arial" panose="020B0604020202020204" pitchFamily="34" charset="0"/>
              <a:buChar char="•"/>
            </a:pPr>
            <a:r>
              <a:rPr lang="en-US" sz="1100" kern="0" dirty="0">
                <a:ea typeface="Arial Unicode MS" pitchFamily="34" charset="-128"/>
                <a:cs typeface="Arial Unicode MS" pitchFamily="34" charset="-128"/>
              </a:rPr>
              <a:t>Old: </a:t>
            </a:r>
            <a:r>
              <a:rPr lang="en-US" sz="1100" kern="0" dirty="0">
                <a:solidFill>
                  <a:srgbClr val="FF0000"/>
                </a:solidFill>
                <a:ea typeface="Arial Unicode MS" pitchFamily="34" charset="-128"/>
                <a:cs typeface="Arial Unicode MS" pitchFamily="34" charset="-128"/>
              </a:rPr>
              <a:t>NYR (16.01%) vs. PIT (83.99%)</a:t>
            </a:r>
          </a:p>
          <a:p>
            <a:pPr marL="1200150" lvl="2" indent="-285750" fontAlgn="base">
              <a:spcBef>
                <a:spcPct val="50000"/>
              </a:spcBef>
              <a:spcAft>
                <a:spcPct val="0"/>
              </a:spcAft>
              <a:buClr>
                <a:srgbClr val="F0AB00"/>
              </a:buClr>
              <a:buFont typeface="Arial" panose="020B0604020202020204" pitchFamily="34" charset="0"/>
              <a:buChar char="•"/>
            </a:pPr>
            <a:r>
              <a:rPr lang="en-US" sz="1100" kern="0" dirty="0">
                <a:ea typeface="Arial Unicode MS" pitchFamily="34" charset="-128"/>
                <a:cs typeface="Arial Unicode MS" pitchFamily="34" charset="-128"/>
              </a:rPr>
              <a:t>New: </a:t>
            </a:r>
            <a:r>
              <a:rPr lang="en-US" sz="1100" kern="0" dirty="0">
                <a:solidFill>
                  <a:srgbClr val="00B050"/>
                </a:solidFill>
                <a:ea typeface="Arial Unicode MS" pitchFamily="34" charset="-128"/>
                <a:cs typeface="Arial Unicode MS" pitchFamily="34" charset="-128"/>
              </a:rPr>
              <a:t>NYR (63.81%) vs. PIT (36.19%)</a:t>
            </a:r>
          </a:p>
          <a:p>
            <a:pPr marL="742950" lvl="1" indent="-285750" fontAlgn="base">
              <a:spcBef>
                <a:spcPct val="50000"/>
              </a:spcBef>
              <a:spcAft>
                <a:spcPct val="0"/>
              </a:spcAft>
              <a:buClr>
                <a:srgbClr val="F0AB00"/>
              </a:buClr>
              <a:buSzPct val="80000"/>
              <a:buFont typeface="Arial" panose="020B0604020202020204" pitchFamily="34" charset="0"/>
              <a:buChar char="•"/>
            </a:pPr>
            <a:r>
              <a:rPr lang="en-US" sz="1400" kern="0" dirty="0">
                <a:ea typeface="Arial Unicode MS" pitchFamily="34" charset="-128"/>
                <a:cs typeface="Arial Unicode MS" pitchFamily="34" charset="-128"/>
              </a:rPr>
              <a:t>2015-2016: WSH vs PHI</a:t>
            </a:r>
          </a:p>
          <a:p>
            <a:pPr marL="1200150" lvl="2" indent="-285750" fontAlgn="base">
              <a:spcBef>
                <a:spcPct val="50000"/>
              </a:spcBef>
              <a:spcAft>
                <a:spcPct val="0"/>
              </a:spcAft>
              <a:buClr>
                <a:srgbClr val="F0AB00"/>
              </a:buClr>
              <a:buFont typeface="Arial" panose="020B0604020202020204" pitchFamily="34" charset="0"/>
              <a:buChar char="•"/>
            </a:pPr>
            <a:r>
              <a:rPr lang="en-US" sz="1100" kern="0" dirty="0">
                <a:ea typeface="Arial Unicode MS" pitchFamily="34" charset="-128"/>
                <a:cs typeface="Arial Unicode MS" pitchFamily="34" charset="-128"/>
              </a:rPr>
              <a:t>Old: </a:t>
            </a:r>
            <a:r>
              <a:rPr lang="en-US" sz="1100" kern="0" dirty="0">
                <a:solidFill>
                  <a:srgbClr val="FF0000"/>
                </a:solidFill>
                <a:ea typeface="Arial Unicode MS" pitchFamily="34" charset="-128"/>
                <a:cs typeface="Arial Unicode MS" pitchFamily="34" charset="-128"/>
              </a:rPr>
              <a:t>WSH (43.25%) vs. PHI (56.75%)</a:t>
            </a:r>
          </a:p>
          <a:p>
            <a:pPr marL="1200150" lvl="2" indent="-285750" fontAlgn="base">
              <a:spcBef>
                <a:spcPct val="50000"/>
              </a:spcBef>
              <a:spcAft>
                <a:spcPct val="0"/>
              </a:spcAft>
              <a:buClr>
                <a:srgbClr val="F0AB00"/>
              </a:buClr>
              <a:buFont typeface="Arial" panose="020B0604020202020204" pitchFamily="34" charset="0"/>
              <a:buChar char="•"/>
            </a:pPr>
            <a:r>
              <a:rPr lang="en-US" sz="1100" kern="0" dirty="0">
                <a:ea typeface="Arial Unicode MS" pitchFamily="34" charset="-128"/>
                <a:cs typeface="Arial Unicode MS" pitchFamily="34" charset="-128"/>
              </a:rPr>
              <a:t>New: </a:t>
            </a:r>
            <a:r>
              <a:rPr lang="en-US" sz="1100" kern="0" dirty="0">
                <a:solidFill>
                  <a:srgbClr val="00B050"/>
                </a:solidFill>
                <a:ea typeface="Arial Unicode MS" pitchFamily="34" charset="-128"/>
                <a:cs typeface="Arial Unicode MS" pitchFamily="34" charset="-128"/>
              </a:rPr>
              <a:t>WSH (62.69%) vs. PHI (37.31</a:t>
            </a:r>
            <a:r>
              <a:rPr lang="en-US" sz="1100" kern="0" dirty="0" smtClean="0">
                <a:solidFill>
                  <a:srgbClr val="00B050"/>
                </a:solidFill>
                <a:ea typeface="Arial Unicode MS" pitchFamily="34" charset="-128"/>
                <a:cs typeface="Arial Unicode MS" pitchFamily="34" charset="-128"/>
              </a:rPr>
              <a:t>%)</a:t>
            </a:r>
            <a:endParaRPr lang="en-US" sz="1100" kern="0" dirty="0">
              <a:solidFill>
                <a:srgbClr val="00B050"/>
              </a:solidFill>
              <a:ea typeface="Arial Unicode MS" pitchFamily="34" charset="-128"/>
              <a:cs typeface="Arial Unicode MS" pitchFamily="34" charset="-128"/>
            </a:endParaRPr>
          </a:p>
        </p:txBody>
      </p:sp>
    </p:spTree>
    <p:extLst>
      <p:ext uri="{BB962C8B-B14F-4D97-AF65-F5344CB8AC3E}">
        <p14:creationId xmlns:p14="http://schemas.microsoft.com/office/powerpoint/2010/main" val="4179144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24000" y="1845425"/>
            <a:ext cx="8496000" cy="1337639"/>
          </a:xfrm>
        </p:spPr>
        <p:txBody>
          <a:bodyPr/>
          <a:lstStyle/>
          <a:p>
            <a:pPr algn="ctr"/>
            <a:r>
              <a:rPr lang="en-US" dirty="0"/>
              <a:t>Questions?</a:t>
            </a:r>
            <a:br>
              <a:rPr lang="en-US" dirty="0"/>
            </a:br>
            <a:r>
              <a:rPr lang="en-US" dirty="0"/>
              <a:t/>
            </a:r>
            <a:br>
              <a:rPr lang="en-US" dirty="0"/>
            </a:br>
            <a:r>
              <a:rPr lang="en-US" dirty="0"/>
              <a:t>Thank you!</a:t>
            </a:r>
          </a:p>
        </p:txBody>
      </p:sp>
      <p:pic>
        <p:nvPicPr>
          <p:cNvPr id="3" name="Picture 4" descr="Image result for sam's club logo 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4858" y="5231107"/>
            <a:ext cx="1497542" cy="14975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gray">
          <a:xfrm>
            <a:off x="282632" y="6583681"/>
            <a:ext cx="3075709" cy="1782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endParaRPr lang="en-US" dirty="0"/>
          </a:p>
        </p:txBody>
      </p:sp>
      <p:sp>
        <p:nvSpPr>
          <p:cNvPr id="3" name="Text Placeholder 2"/>
          <p:cNvSpPr>
            <a:spLocks noGrp="1"/>
          </p:cNvSpPr>
          <p:nvPr>
            <p:ph type="body" sz="quarter" idx="10"/>
          </p:nvPr>
        </p:nvSpPr>
        <p:spPr>
          <a:xfrm>
            <a:off x="324000" y="1305093"/>
            <a:ext cx="8494713" cy="4060778"/>
          </a:xfrm>
        </p:spPr>
        <p:txBody>
          <a:bodyPr/>
          <a:lstStyle/>
          <a:p>
            <a:pPr lvl="1">
              <a:lnSpc>
                <a:spcPct val="200000"/>
              </a:lnSpc>
            </a:pPr>
            <a:r>
              <a:rPr lang="en-US" b="1" dirty="0"/>
              <a:t>Introductions</a:t>
            </a:r>
          </a:p>
          <a:p>
            <a:pPr lvl="1">
              <a:lnSpc>
                <a:spcPct val="200000"/>
              </a:lnSpc>
            </a:pPr>
            <a:r>
              <a:rPr lang="en-US" b="1" dirty="0"/>
              <a:t>SAP Partnership with the NHL</a:t>
            </a:r>
          </a:p>
          <a:p>
            <a:pPr lvl="1">
              <a:lnSpc>
                <a:spcPct val="200000"/>
              </a:lnSpc>
            </a:pPr>
            <a:r>
              <a:rPr lang="en-US" b="1" dirty="0" smtClean="0"/>
              <a:t>Playoff </a:t>
            </a:r>
            <a:r>
              <a:rPr lang="en-US" b="1" dirty="0"/>
              <a:t>Predictions</a:t>
            </a:r>
          </a:p>
          <a:p>
            <a:pPr lvl="1">
              <a:lnSpc>
                <a:spcPct val="200000"/>
              </a:lnSpc>
            </a:pPr>
            <a:r>
              <a:rPr lang="en-US" b="1" dirty="0" smtClean="0"/>
              <a:t>Probability </a:t>
            </a:r>
            <a:r>
              <a:rPr lang="en-US" b="1" dirty="0"/>
              <a:t>of Making Playoffs</a:t>
            </a:r>
          </a:p>
          <a:p>
            <a:pPr lvl="1">
              <a:lnSpc>
                <a:spcPct val="200000"/>
              </a:lnSpc>
            </a:pPr>
            <a:r>
              <a:rPr lang="en-US" b="1" dirty="0" smtClean="0"/>
              <a:t>Q&amp;A</a:t>
            </a:r>
            <a:endParaRPr lang="en-US" b="1" dirty="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endParaRPr lang="en-US" sz="2000" b="0" dirty="0"/>
          </a:p>
        </p:txBody>
      </p:sp>
      <p:sp>
        <p:nvSpPr>
          <p:cNvPr id="3" name="TextBox 2"/>
          <p:cNvSpPr txBox="1"/>
          <p:nvPr/>
        </p:nvSpPr>
        <p:spPr>
          <a:xfrm>
            <a:off x="0" y="3760764"/>
            <a:ext cx="2427317" cy="1908215"/>
          </a:xfrm>
          <a:prstGeom prst="rect">
            <a:avLst/>
          </a:prstGeom>
          <a:noFill/>
        </p:spPr>
        <p:txBody>
          <a:bodyPr wrap="square" lIns="0" tIns="0" rIns="0" bIns="0" rtlCol="0">
            <a:spAutoFit/>
          </a:bodyPr>
          <a:lstStyle/>
          <a:p>
            <a:pPr algn="ctr" fontAlgn="base">
              <a:spcAft>
                <a:spcPct val="0"/>
              </a:spcAft>
              <a:buClr>
                <a:srgbClr val="F0AB00"/>
              </a:buClr>
              <a:buSzPct val="80000"/>
            </a:pPr>
            <a:r>
              <a:rPr lang="en-US" sz="1800" b="1" kern="0" dirty="0">
                <a:ea typeface="Arial Unicode MS" pitchFamily="34" charset="-128"/>
                <a:cs typeface="Arial Unicode MS" pitchFamily="34" charset="-128"/>
              </a:rPr>
              <a:t>Eric Blabac</a:t>
            </a:r>
          </a:p>
          <a:p>
            <a:pPr algn="ctr" fontAlgn="base">
              <a:spcAft>
                <a:spcPct val="0"/>
              </a:spcAft>
              <a:buClr>
                <a:srgbClr val="F0AB00"/>
              </a:buClr>
              <a:buSzPct val="80000"/>
            </a:pPr>
            <a:endParaRPr lang="en-US" sz="400" b="1" kern="0" dirty="0">
              <a:ea typeface="Arial Unicode MS" pitchFamily="34" charset="-128"/>
              <a:cs typeface="Arial Unicode MS" pitchFamily="34" charset="-128"/>
            </a:endParaRPr>
          </a:p>
          <a:p>
            <a:pPr algn="ctr" fontAlgn="base">
              <a:spcAft>
                <a:spcPct val="0"/>
              </a:spcAft>
              <a:buClr>
                <a:srgbClr val="F0AB00"/>
              </a:buClr>
              <a:buSzPct val="80000"/>
            </a:pPr>
            <a:endParaRPr lang="en-US" sz="400" b="1" kern="0" dirty="0">
              <a:ea typeface="Arial Unicode MS" pitchFamily="34" charset="-128"/>
              <a:cs typeface="Arial Unicode MS" pitchFamily="34" charset="-128"/>
            </a:endParaRPr>
          </a:p>
          <a:p>
            <a:pPr algn="ctr" fontAlgn="base">
              <a:spcAft>
                <a:spcPct val="0"/>
              </a:spcAft>
              <a:buClr>
                <a:srgbClr val="F0AB00"/>
              </a:buClr>
              <a:buSzPct val="80000"/>
            </a:pPr>
            <a:r>
              <a:rPr lang="en-US" i="1" kern="0" dirty="0">
                <a:ea typeface="Arial Unicode MS" pitchFamily="34" charset="-128"/>
                <a:cs typeface="Arial Unicode MS" pitchFamily="34" charset="-128"/>
              </a:rPr>
              <a:t>Director of Decision Science – </a:t>
            </a:r>
            <a:r>
              <a:rPr lang="en-US" i="1" kern="0" dirty="0" smtClean="0">
                <a:ea typeface="Arial Unicode MS" pitchFamily="34" charset="-128"/>
                <a:cs typeface="Arial Unicode MS" pitchFamily="34" charset="-128"/>
              </a:rPr>
              <a:t>Membership Analytics</a:t>
            </a:r>
            <a:endParaRPr lang="en-US" i="1" kern="0" dirty="0">
              <a:ea typeface="Arial Unicode MS" pitchFamily="34" charset="-128"/>
              <a:cs typeface="Arial Unicode MS" pitchFamily="34" charset="-128"/>
            </a:endParaRPr>
          </a:p>
          <a:p>
            <a:pPr algn="ctr" fontAlgn="base">
              <a:spcAft>
                <a:spcPct val="0"/>
              </a:spcAft>
              <a:buClr>
                <a:srgbClr val="F0AB00"/>
              </a:buClr>
              <a:buSzPct val="80000"/>
            </a:pPr>
            <a:endParaRPr lang="en-US" i="1" kern="0" dirty="0">
              <a:ea typeface="Arial Unicode MS" pitchFamily="34" charset="-128"/>
              <a:cs typeface="Arial Unicode MS" pitchFamily="34" charset="-128"/>
            </a:endParaRPr>
          </a:p>
          <a:p>
            <a:pPr algn="ctr" fontAlgn="base">
              <a:spcAft>
                <a:spcPct val="0"/>
              </a:spcAft>
              <a:buClr>
                <a:srgbClr val="F0AB00"/>
              </a:buClr>
              <a:buSzPct val="80000"/>
            </a:pPr>
            <a:r>
              <a:rPr lang="en-US" kern="0" dirty="0">
                <a:ea typeface="Arial Unicode MS" pitchFamily="34" charset="-128"/>
                <a:cs typeface="Arial Unicode MS" pitchFamily="34" charset="-128"/>
              </a:rPr>
              <a:t>Sam’s Club</a:t>
            </a:r>
          </a:p>
          <a:p>
            <a:pPr algn="ctr" fontAlgn="base">
              <a:spcAft>
                <a:spcPct val="0"/>
              </a:spcAft>
              <a:buClr>
                <a:srgbClr val="F0AB00"/>
              </a:buClr>
              <a:buSzPct val="80000"/>
            </a:pPr>
            <a:endParaRPr lang="en-US" sz="400" b="1" kern="0" dirty="0">
              <a:ea typeface="Arial Unicode MS" pitchFamily="34" charset="-128"/>
              <a:cs typeface="Arial Unicode MS" pitchFamily="34" charset="-128"/>
            </a:endParaRPr>
          </a:p>
          <a:p>
            <a:pPr algn="ctr" fontAlgn="base">
              <a:spcAft>
                <a:spcPct val="0"/>
              </a:spcAft>
              <a:buClr>
                <a:srgbClr val="F0AB00"/>
              </a:buClr>
              <a:buSzPct val="80000"/>
            </a:pPr>
            <a:endParaRPr lang="en-US" sz="400" b="1" kern="0" dirty="0">
              <a:ea typeface="Arial Unicode MS" pitchFamily="34" charset="-128"/>
              <a:cs typeface="Arial Unicode MS" pitchFamily="34" charset="-128"/>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323" y="2267036"/>
            <a:ext cx="1067630" cy="1159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435629" y="1288402"/>
            <a:ext cx="6417426" cy="2677656"/>
          </a:xfrm>
          <a:prstGeom prst="rect">
            <a:avLst/>
          </a:prstGeom>
        </p:spPr>
        <p:txBody>
          <a:bodyPr wrap="square">
            <a:spAutoFit/>
          </a:bodyPr>
          <a:lstStyle/>
          <a:p>
            <a:r>
              <a:rPr lang="en-US" sz="1600" dirty="0"/>
              <a:t>Global analytics expert, data science evangelist and is currently the Director of Decision Science, </a:t>
            </a:r>
            <a:r>
              <a:rPr lang="en-US" sz="1600" dirty="0" smtClean="0"/>
              <a:t>Membership Analytics </a:t>
            </a:r>
            <a:r>
              <a:rPr lang="en-US" sz="1600" dirty="0"/>
              <a:t>at Sam’s Club. Prior to Sam’s Club, Eric held the role of Principal Data Scientist at SAP.</a:t>
            </a:r>
          </a:p>
          <a:p>
            <a:endParaRPr lang="en-US" sz="400" dirty="0"/>
          </a:p>
          <a:p>
            <a:endParaRPr lang="en-US" sz="400" dirty="0"/>
          </a:p>
          <a:p>
            <a:r>
              <a:rPr lang="en-US" sz="1600" dirty="0"/>
              <a:t>Eric’s background is based on advanced analytics with substantial experience in statistical modeling, predictive </a:t>
            </a:r>
            <a:r>
              <a:rPr lang="en-US" sz="1600" dirty="0" smtClean="0"/>
              <a:t>analytics, data </a:t>
            </a:r>
            <a:r>
              <a:rPr lang="en-US" sz="1600" dirty="0"/>
              <a:t>mining, </a:t>
            </a:r>
            <a:r>
              <a:rPr lang="en-US" sz="1600" dirty="0" smtClean="0"/>
              <a:t>forecasting and </a:t>
            </a:r>
            <a:r>
              <a:rPr lang="en-US" sz="1600" dirty="0"/>
              <a:t>management consulting. He has worked across a variety of industries including retail. financial services, consumer product goods, healthcare and sports and entertainment</a:t>
            </a:r>
          </a:p>
          <a:p>
            <a:endParaRPr lang="en-US" sz="1600" dirty="0"/>
          </a:p>
        </p:txBody>
      </p:sp>
      <p:sp>
        <p:nvSpPr>
          <p:cNvPr id="6" name="Rectangle 5"/>
          <p:cNvSpPr/>
          <p:nvPr/>
        </p:nvSpPr>
        <p:spPr>
          <a:xfrm>
            <a:off x="2452252" y="3820319"/>
            <a:ext cx="4572000" cy="1323439"/>
          </a:xfrm>
          <a:prstGeom prst="rect">
            <a:avLst/>
          </a:prstGeom>
        </p:spPr>
        <p:txBody>
          <a:bodyPr>
            <a:spAutoFit/>
          </a:bodyPr>
          <a:lstStyle/>
          <a:p>
            <a:r>
              <a:rPr lang="en-US" sz="1600" dirty="0"/>
              <a:t>He is also the author of </a:t>
            </a:r>
            <a:r>
              <a:rPr lang="en-US" sz="1600" i="1" dirty="0"/>
              <a:t>The Encyclopedia of Baseball Statistics - From A to ZR</a:t>
            </a:r>
            <a:r>
              <a:rPr lang="en-US" sz="1600" dirty="0"/>
              <a:t>, a complete reference of all modern baseball statistics, what they really mean, how to calculate them and how to use them. </a:t>
            </a:r>
          </a:p>
        </p:txBody>
      </p:sp>
      <p:sp>
        <p:nvSpPr>
          <p:cNvPr id="7" name="Rectangle 6"/>
          <p:cNvSpPr/>
          <p:nvPr/>
        </p:nvSpPr>
        <p:spPr>
          <a:xfrm>
            <a:off x="2468879" y="5203881"/>
            <a:ext cx="6242858" cy="1323439"/>
          </a:xfrm>
          <a:prstGeom prst="rect">
            <a:avLst/>
          </a:prstGeom>
        </p:spPr>
        <p:txBody>
          <a:bodyPr wrap="square">
            <a:spAutoFit/>
          </a:bodyPr>
          <a:lstStyle/>
          <a:p>
            <a:r>
              <a:rPr lang="en-US" sz="1600" dirty="0"/>
              <a:t>Eric holds two Masters degrees (MS), Statistics and Applied Mathematics from Iowa State University, a Master’s in Business Administration (MBA) from Grand Canyon University and a  Bachelors (BSc) degree in Mathematics from Iowa State University</a:t>
            </a:r>
          </a:p>
        </p:txBody>
      </p:sp>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4252" y="3760763"/>
            <a:ext cx="1061638" cy="1408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35230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SAP Partnership with the NHL</a:t>
            </a:r>
            <a:endParaRPr lang="en-US" sz="2000" b="0" dirty="0"/>
          </a:p>
        </p:txBody>
      </p:sp>
      <p:sp>
        <p:nvSpPr>
          <p:cNvPr id="4" name="TextBox 3"/>
          <p:cNvSpPr txBox="1"/>
          <p:nvPr/>
        </p:nvSpPr>
        <p:spPr>
          <a:xfrm>
            <a:off x="398716" y="1339499"/>
            <a:ext cx="4405772" cy="4201150"/>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400" b="1" kern="0" dirty="0">
                <a:ea typeface="Arial Unicode MS" pitchFamily="34" charset="-128"/>
                <a:cs typeface="Arial Unicode MS" pitchFamily="34" charset="-128"/>
              </a:rPr>
              <a:t>Phase 1a </a:t>
            </a:r>
            <a:r>
              <a:rPr lang="en-US" sz="1400" kern="0" dirty="0">
                <a:ea typeface="Arial Unicode MS" pitchFamily="34" charset="-128"/>
                <a:cs typeface="Arial Unicode MS" pitchFamily="34" charset="-128"/>
              </a:rPr>
              <a:t>(Enhanced Stats) : Oct 2014 – Feb 2015</a:t>
            </a:r>
          </a:p>
          <a:p>
            <a:pPr fontAlgn="base">
              <a:spcBef>
                <a:spcPct val="50000"/>
              </a:spcBef>
              <a:spcAft>
                <a:spcPct val="0"/>
              </a:spcAft>
              <a:buClr>
                <a:srgbClr val="F0AB00"/>
              </a:buClr>
              <a:buSzPct val="80000"/>
            </a:pPr>
            <a:r>
              <a:rPr lang="en-US" sz="1400" b="1" kern="0" dirty="0">
                <a:solidFill>
                  <a:schemeClr val="accent1"/>
                </a:solidFill>
                <a:ea typeface="Arial Unicode MS" pitchFamily="34" charset="-128"/>
                <a:cs typeface="Arial Unicode MS" pitchFamily="34" charset="-128"/>
              </a:rPr>
              <a:t>Phase 1b (Playoff Predictions): Jan – April 2015</a:t>
            </a:r>
          </a:p>
          <a:p>
            <a:pPr fontAlgn="base">
              <a:spcBef>
                <a:spcPct val="50000"/>
              </a:spcBef>
              <a:spcAft>
                <a:spcPct val="0"/>
              </a:spcAft>
              <a:buClr>
                <a:srgbClr val="F0AB00"/>
              </a:buClr>
              <a:buSzPct val="80000"/>
            </a:pPr>
            <a:r>
              <a:rPr lang="en-US" sz="1400" b="1" kern="0" dirty="0" smtClean="0">
                <a:ea typeface="Arial Unicode MS" pitchFamily="34" charset="-128"/>
                <a:cs typeface="Arial Unicode MS" pitchFamily="34" charset="-128"/>
              </a:rPr>
              <a:t>Phases 2 and 3 </a:t>
            </a:r>
            <a:r>
              <a:rPr lang="en-US" sz="1400" kern="0" dirty="0" smtClean="0">
                <a:ea typeface="Arial Unicode MS" pitchFamily="34" charset="-128"/>
                <a:cs typeface="Arial Unicode MS" pitchFamily="34" charset="-128"/>
              </a:rPr>
              <a:t>(UX Revamp + Additional Stats):    June – </a:t>
            </a:r>
            <a:r>
              <a:rPr lang="en-US" sz="1400" kern="0" dirty="0">
                <a:ea typeface="Arial Unicode MS" pitchFamily="34" charset="-128"/>
                <a:cs typeface="Arial Unicode MS" pitchFamily="34" charset="-128"/>
              </a:rPr>
              <a:t>Aug 2015</a:t>
            </a:r>
          </a:p>
          <a:p>
            <a:pPr marL="742950" lvl="1" indent="-285750" fontAlgn="base">
              <a:spcBef>
                <a:spcPct val="50000"/>
              </a:spcBef>
              <a:spcAft>
                <a:spcPct val="0"/>
              </a:spcAft>
              <a:buClr>
                <a:srgbClr val="F0AB00"/>
              </a:buClr>
              <a:buSzPct val="80000"/>
              <a:buFont typeface="Arial" panose="020B0604020202020204" pitchFamily="34" charset="0"/>
              <a:buChar char="•"/>
            </a:pPr>
            <a:r>
              <a:rPr lang="en-US" sz="1400" kern="0" dirty="0" smtClean="0">
                <a:ea typeface="Arial Unicode MS" pitchFamily="34" charset="-128"/>
                <a:cs typeface="Arial Unicode MS" pitchFamily="34" charset="-128"/>
              </a:rPr>
              <a:t>Advanced Game Level Filtering</a:t>
            </a:r>
            <a:endParaRPr lang="en-US" sz="1400" kern="0" dirty="0">
              <a:ea typeface="Arial Unicode MS" pitchFamily="34" charset="-128"/>
              <a:cs typeface="Arial Unicode MS" pitchFamily="34" charset="-128"/>
            </a:endParaRPr>
          </a:p>
          <a:p>
            <a:pPr marL="742950" lvl="1" indent="-285750" fontAlgn="base">
              <a:spcBef>
                <a:spcPct val="50000"/>
              </a:spcBef>
              <a:spcAft>
                <a:spcPct val="0"/>
              </a:spcAft>
              <a:buClr>
                <a:srgbClr val="F0AB00"/>
              </a:buClr>
              <a:buSzPct val="80000"/>
              <a:buFont typeface="Arial" panose="020B0604020202020204" pitchFamily="34" charset="0"/>
              <a:buChar char="•"/>
            </a:pPr>
            <a:r>
              <a:rPr lang="en-US" sz="1400" kern="0" dirty="0">
                <a:ea typeface="Arial Unicode MS" pitchFamily="34" charset="-128"/>
                <a:cs typeface="Arial Unicode MS" pitchFamily="34" charset="-128"/>
              </a:rPr>
              <a:t>Statistic Charting/Player Comparison</a:t>
            </a:r>
          </a:p>
          <a:p>
            <a:pPr marL="742950" lvl="1" indent="-285750" fontAlgn="base">
              <a:spcBef>
                <a:spcPct val="50000"/>
              </a:spcBef>
              <a:spcAft>
                <a:spcPct val="0"/>
              </a:spcAft>
              <a:buClr>
                <a:srgbClr val="F0AB00"/>
              </a:buClr>
              <a:buSzPct val="80000"/>
              <a:buFont typeface="Arial" panose="020B0604020202020204" pitchFamily="34" charset="0"/>
              <a:buChar char="•"/>
            </a:pPr>
            <a:r>
              <a:rPr lang="en-US" sz="1400" kern="0" dirty="0" smtClean="0">
                <a:ea typeface="Arial Unicode MS" pitchFamily="34" charset="-128"/>
                <a:cs typeface="Arial Unicode MS" pitchFamily="34" charset="-128"/>
              </a:rPr>
              <a:t>Stats by Context (Faceoffs </a:t>
            </a:r>
            <a:r>
              <a:rPr lang="en-US" sz="1400" kern="0" dirty="0">
                <a:ea typeface="Arial Unicode MS" pitchFamily="34" charset="-128"/>
                <a:cs typeface="Arial Unicode MS" pitchFamily="34" charset="-128"/>
              </a:rPr>
              <a:t>By Zone, Shots By Type, etc </a:t>
            </a:r>
            <a:r>
              <a:rPr lang="en-US" sz="1400" kern="0" dirty="0" smtClean="0">
                <a:ea typeface="Arial Unicode MS" pitchFamily="34" charset="-128"/>
                <a:cs typeface="Arial Unicode MS" pitchFamily="34" charset="-128"/>
              </a:rPr>
              <a:t>…)</a:t>
            </a:r>
          </a:p>
          <a:p>
            <a:pPr marL="742950" lvl="1" indent="-285750" fontAlgn="base">
              <a:spcBef>
                <a:spcPct val="50000"/>
              </a:spcBef>
              <a:spcAft>
                <a:spcPct val="0"/>
              </a:spcAft>
              <a:buClr>
                <a:srgbClr val="F0AB00"/>
              </a:buClr>
              <a:buSzPct val="80000"/>
              <a:buFont typeface="Arial" panose="020B0604020202020204" pitchFamily="34" charset="0"/>
              <a:buChar char="•"/>
            </a:pPr>
            <a:r>
              <a:rPr lang="en-US" sz="1400" kern="0" dirty="0" smtClean="0">
                <a:ea typeface="Arial Unicode MS" pitchFamily="34" charset="-128"/>
                <a:cs typeface="Arial Unicode MS" pitchFamily="34" charset="-128"/>
              </a:rPr>
              <a:t>Stats </a:t>
            </a:r>
            <a:r>
              <a:rPr lang="en-US" sz="1400" kern="0" dirty="0">
                <a:ea typeface="Arial Unicode MS" pitchFamily="34" charset="-128"/>
                <a:cs typeface="Arial Unicode MS" pitchFamily="34" charset="-128"/>
              </a:rPr>
              <a:t>by Strength (e.g. 3on3 Goals</a:t>
            </a:r>
            <a:r>
              <a:rPr lang="en-US" sz="1400" kern="0" dirty="0" smtClean="0">
                <a:ea typeface="Arial Unicode MS" pitchFamily="34" charset="-128"/>
                <a:cs typeface="Arial Unicode MS" pitchFamily="34" charset="-128"/>
              </a:rPr>
              <a:t>)</a:t>
            </a:r>
            <a:endParaRPr lang="en-US" sz="1400" kern="0" dirty="0">
              <a:ea typeface="Arial Unicode MS" pitchFamily="34" charset="-128"/>
              <a:cs typeface="Arial Unicode MS" pitchFamily="34" charset="-128"/>
            </a:endParaRPr>
          </a:p>
          <a:p>
            <a:pPr marL="742950" lvl="1" indent="-285750" fontAlgn="base">
              <a:spcBef>
                <a:spcPct val="50000"/>
              </a:spcBef>
              <a:spcAft>
                <a:spcPct val="0"/>
              </a:spcAft>
              <a:buClr>
                <a:srgbClr val="F0AB00"/>
              </a:buClr>
              <a:buSzPct val="80000"/>
              <a:buFont typeface="Arial" panose="020B0604020202020204" pitchFamily="34" charset="0"/>
              <a:buChar char="•"/>
            </a:pPr>
            <a:r>
              <a:rPr lang="en-US" sz="1400" kern="0" dirty="0">
                <a:ea typeface="Arial Unicode MS" pitchFamily="34" charset="-128"/>
                <a:cs typeface="Arial Unicode MS" pitchFamily="34" charset="-128"/>
              </a:rPr>
              <a:t>Team Power Index</a:t>
            </a:r>
          </a:p>
          <a:p>
            <a:pPr fontAlgn="base">
              <a:spcBef>
                <a:spcPct val="50000"/>
              </a:spcBef>
              <a:spcAft>
                <a:spcPct val="0"/>
              </a:spcAft>
              <a:buClr>
                <a:srgbClr val="F0AB00"/>
              </a:buClr>
              <a:buSzPct val="80000"/>
            </a:pPr>
            <a:r>
              <a:rPr lang="en-US" sz="1400" b="1" kern="0" dirty="0">
                <a:ea typeface="Arial Unicode MS" pitchFamily="34" charset="-128"/>
                <a:cs typeface="Arial Unicode MS" pitchFamily="34" charset="-128"/>
              </a:rPr>
              <a:t>Phase 4 </a:t>
            </a:r>
            <a:r>
              <a:rPr lang="en-US" sz="1400" kern="0" dirty="0">
                <a:ea typeface="Arial Unicode MS" pitchFamily="34" charset="-128"/>
                <a:cs typeface="Arial Unicode MS" pitchFamily="34" charset="-128"/>
              </a:rPr>
              <a:t>(Enhancements): Nov 2015 – Jan/Feb 2016 </a:t>
            </a:r>
          </a:p>
          <a:p>
            <a:pPr marL="742950" lvl="1" indent="-285750" fontAlgn="base">
              <a:spcBef>
                <a:spcPct val="50000"/>
              </a:spcBef>
              <a:spcAft>
                <a:spcPct val="0"/>
              </a:spcAft>
              <a:buClr>
                <a:srgbClr val="F0AB00"/>
              </a:buClr>
              <a:buSzPct val="80000"/>
              <a:buFont typeface="Arial" panose="020B0604020202020204" pitchFamily="34" charset="0"/>
              <a:buChar char="•"/>
            </a:pPr>
            <a:r>
              <a:rPr lang="en-US" sz="1400" kern="0" dirty="0" smtClean="0">
                <a:ea typeface="Arial Unicode MS" pitchFamily="34" charset="-128"/>
                <a:cs typeface="Arial Unicode MS" pitchFamily="34" charset="-128"/>
              </a:rPr>
              <a:t>Probability </a:t>
            </a:r>
            <a:r>
              <a:rPr lang="en-US" sz="1400" kern="0" dirty="0">
                <a:ea typeface="Arial Unicode MS" pitchFamily="34" charset="-128"/>
                <a:cs typeface="Arial Unicode MS" pitchFamily="34" charset="-128"/>
              </a:rPr>
              <a:t>of Making Playoffs</a:t>
            </a:r>
          </a:p>
          <a:p>
            <a:pPr marL="742950" lvl="1" indent="-285750" fontAlgn="base">
              <a:spcBef>
                <a:spcPct val="50000"/>
              </a:spcBef>
              <a:spcAft>
                <a:spcPct val="0"/>
              </a:spcAft>
              <a:buClr>
                <a:srgbClr val="F0AB00"/>
              </a:buClr>
              <a:buSzPct val="80000"/>
              <a:buFont typeface="Arial" panose="020B0604020202020204" pitchFamily="34" charset="0"/>
              <a:buChar char="•"/>
            </a:pPr>
            <a:r>
              <a:rPr lang="en-US" sz="1400" kern="0" dirty="0">
                <a:ea typeface="Arial Unicode MS" pitchFamily="34" charset="-128"/>
                <a:cs typeface="Arial Unicode MS" pitchFamily="34" charset="-128"/>
              </a:rPr>
              <a:t>Line Analysis</a:t>
            </a:r>
          </a:p>
          <a:p>
            <a:pPr marL="742950" lvl="1" indent="-285750" fontAlgn="base">
              <a:spcBef>
                <a:spcPct val="50000"/>
              </a:spcBef>
              <a:spcAft>
                <a:spcPct val="0"/>
              </a:spcAft>
              <a:buClr>
                <a:srgbClr val="F0AB00"/>
              </a:buClr>
              <a:buSzPct val="80000"/>
              <a:buFont typeface="Arial" panose="020B0604020202020204" pitchFamily="34" charset="0"/>
              <a:buChar char="•"/>
            </a:pPr>
            <a:r>
              <a:rPr lang="en-US" sz="1400" kern="0" dirty="0">
                <a:ea typeface="Arial Unicode MS" pitchFamily="34" charset="-128"/>
                <a:cs typeface="Arial Unicode MS" pitchFamily="34" charset="-128"/>
              </a:rPr>
              <a:t>In-Game Win Expectancy</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566" y="250601"/>
            <a:ext cx="715434" cy="715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16646" y="6123228"/>
            <a:ext cx="8603354" cy="307777"/>
          </a:xfrm>
          <a:prstGeom prst="rect">
            <a:avLst/>
          </a:prstGeom>
        </p:spPr>
        <p:txBody>
          <a:bodyPr wrap="square">
            <a:spAutoFit/>
          </a:bodyPr>
          <a:lstStyle/>
          <a:p>
            <a:pP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Project Team: PM, 3 consultants (ETL/HANA modeling, Data Scientist, Solution </a:t>
            </a:r>
            <a:r>
              <a:rPr lang="en-US" sz="1400" kern="0" dirty="0" smtClean="0">
                <a:ea typeface="Arial Unicode MS" pitchFamily="34" charset="-128"/>
                <a:cs typeface="Arial Unicode MS" pitchFamily="34" charset="-128"/>
              </a:rPr>
              <a:t>Architect</a:t>
            </a:r>
            <a:r>
              <a:rPr lang="en-US" sz="1400" kern="0" dirty="0">
                <a:ea typeface="Arial Unicode MS" pitchFamily="34" charset="-128"/>
                <a:cs typeface="Arial Unicode MS" pitchFamily="34" charset="-128"/>
              </a:rPr>
              <a:t>)</a:t>
            </a:r>
          </a:p>
        </p:txBody>
      </p:sp>
      <p:sp>
        <p:nvSpPr>
          <p:cNvPr id="3" name="Rectangle 2"/>
          <p:cNvSpPr/>
          <p:nvPr/>
        </p:nvSpPr>
        <p:spPr>
          <a:xfrm>
            <a:off x="6823589" y="974617"/>
            <a:ext cx="2149948" cy="261610"/>
          </a:xfrm>
          <a:prstGeom prst="rect">
            <a:avLst/>
          </a:prstGeom>
        </p:spPr>
        <p:txBody>
          <a:bodyPr wrap="none">
            <a:spAutoFit/>
          </a:bodyPr>
          <a:lstStyle/>
          <a:p>
            <a:pPr fontAlgn="base">
              <a:spcBef>
                <a:spcPct val="50000"/>
              </a:spcBef>
              <a:spcAft>
                <a:spcPct val="0"/>
              </a:spcAft>
              <a:buClr>
                <a:srgbClr val="F0AB00"/>
              </a:buClr>
              <a:buSzPct val="80000"/>
            </a:pPr>
            <a:r>
              <a:rPr lang="en-US" sz="1050" i="1" kern="0" dirty="0">
                <a:ea typeface="Arial Unicode MS" pitchFamily="34" charset="-128"/>
                <a:cs typeface="Arial Unicode MS" pitchFamily="34" charset="-128"/>
              </a:rPr>
              <a:t>*5-year sponsorship agreement</a:t>
            </a:r>
          </a:p>
        </p:txBody>
      </p:sp>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1536" y="1397691"/>
            <a:ext cx="3688463" cy="17051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4" name="Picture 2" descr="C:\Users\I812801\Documents\PIO_DS\Assets and Clients\1. Clients\NHL\2. Project Work\Phase 2. Playoff Prediction Tool\Wireframes\series_previe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4752" y="3735005"/>
            <a:ext cx="1854349" cy="229366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1927" y="3374969"/>
            <a:ext cx="1791254" cy="17656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41" name="Straight Connector 40"/>
          <p:cNvCxnSpPr>
            <a:endCxn id="33" idx="1"/>
          </p:cNvCxnSpPr>
          <p:nvPr/>
        </p:nvCxnSpPr>
        <p:spPr>
          <a:xfrm>
            <a:off x="4518323" y="1397690"/>
            <a:ext cx="613213" cy="85255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34" idx="1"/>
          </p:cNvCxnSpPr>
          <p:nvPr/>
        </p:nvCxnSpPr>
        <p:spPr>
          <a:xfrm>
            <a:off x="4518323" y="1841650"/>
            <a:ext cx="1226429" cy="304018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13227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Playoff </a:t>
            </a:r>
            <a:r>
              <a:rPr lang="en-US" sz="4000" dirty="0"/>
              <a:t>Predictions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NHL Playoff Predictions</a:t>
            </a:r>
            <a:br>
              <a:rPr lang="en-US" dirty="0"/>
            </a:br>
            <a:r>
              <a:rPr lang="en-US" sz="2000" b="0" dirty="0"/>
              <a:t>Overview</a:t>
            </a:r>
          </a:p>
        </p:txBody>
      </p:sp>
      <p:sp>
        <p:nvSpPr>
          <p:cNvPr id="7" name="TextBox 6"/>
          <p:cNvSpPr txBox="1"/>
          <p:nvPr/>
        </p:nvSpPr>
        <p:spPr>
          <a:xfrm>
            <a:off x="324001" y="1360780"/>
            <a:ext cx="3851490" cy="246221"/>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600" kern="0" dirty="0">
                <a:solidFill>
                  <a:schemeClr val="accent1"/>
                </a:solidFill>
                <a:latin typeface="Arial Black" panose="020B0A04020102020204" pitchFamily="34" charset="0"/>
                <a:ea typeface="Arial Unicode MS" pitchFamily="34" charset="-128"/>
                <a:cs typeface="Arial Unicode MS" pitchFamily="34" charset="-128"/>
              </a:rPr>
              <a:t>GOAL</a:t>
            </a:r>
            <a:r>
              <a:rPr lang="en-US" sz="1600" kern="0" dirty="0">
                <a:ea typeface="Arial Unicode MS" pitchFamily="34" charset="-128"/>
                <a:cs typeface="Arial Unicode MS" pitchFamily="34" charset="-128"/>
              </a:rPr>
              <a:t>: Predict the Stanley Cup winner</a:t>
            </a:r>
          </a:p>
        </p:txBody>
      </p:sp>
      <p:sp>
        <p:nvSpPr>
          <p:cNvPr id="9" name="TextBox 8"/>
          <p:cNvSpPr txBox="1"/>
          <p:nvPr/>
        </p:nvSpPr>
        <p:spPr>
          <a:xfrm>
            <a:off x="324000" y="1774493"/>
            <a:ext cx="8294018" cy="4893647"/>
          </a:xfrm>
          <a:prstGeom prst="rect">
            <a:avLst/>
          </a:prstGeom>
          <a:noFill/>
        </p:spPr>
        <p:txBody>
          <a:bodyPr wrap="square" lIns="0" tIns="0" rIns="0" bIns="0" rtlCol="0">
            <a:spAutoFit/>
          </a:bodyPr>
          <a:lstStyle/>
          <a:p>
            <a:pPr fontAlgn="base">
              <a:spcBef>
                <a:spcPts val="600"/>
              </a:spcBef>
              <a:spcAft>
                <a:spcPct val="0"/>
              </a:spcAft>
              <a:buClr>
                <a:srgbClr val="F0AB00"/>
              </a:buClr>
              <a:buSzPct val="80000"/>
            </a:pPr>
            <a:r>
              <a:rPr lang="en-US" sz="1600" kern="0" dirty="0">
                <a:solidFill>
                  <a:schemeClr val="accent1"/>
                </a:solidFill>
                <a:latin typeface="Arial Black" panose="020B0A04020102020204" pitchFamily="34" charset="0"/>
                <a:ea typeface="Arial Unicode MS" pitchFamily="34" charset="-128"/>
                <a:cs typeface="Arial Unicode MS" pitchFamily="34" charset="-128"/>
              </a:rPr>
              <a:t>THINGS TO CONSIDER (aka Requirements)</a:t>
            </a:r>
            <a:r>
              <a:rPr lang="en-US" sz="1600" kern="0" dirty="0">
                <a:ea typeface="Arial Unicode MS" pitchFamily="34" charset="-128"/>
                <a:cs typeface="Arial Unicode MS" pitchFamily="34" charset="-128"/>
              </a:rPr>
              <a:t>: </a:t>
            </a:r>
          </a:p>
          <a:p>
            <a:pPr fontAlgn="base">
              <a:spcBef>
                <a:spcPts val="600"/>
              </a:spcBef>
              <a:spcAft>
                <a:spcPct val="0"/>
              </a:spcAft>
              <a:buClr>
                <a:srgbClr val="F0AB00"/>
              </a:buClr>
              <a:buSzPct val="80000"/>
            </a:pPr>
            <a:r>
              <a:rPr lang="en-US" sz="1600" b="1" kern="0" dirty="0">
                <a:ea typeface="Arial Unicode MS" pitchFamily="34" charset="-128"/>
                <a:cs typeface="Arial Unicode MS" pitchFamily="34" charset="-128"/>
              </a:rPr>
              <a:t>BUISINESS</a:t>
            </a:r>
          </a:p>
          <a:p>
            <a:pPr marL="742950" lvl="1" indent="-285750" fontAlgn="base">
              <a:spcBef>
                <a:spcPts val="600"/>
              </a:spcBef>
              <a:spcAft>
                <a:spcPct val="0"/>
              </a:spcAft>
              <a:buClr>
                <a:srgbClr val="F0AB00"/>
              </a:buClr>
              <a:buSzPct val="80000"/>
              <a:buFont typeface="Arial" panose="020B0604020202020204" pitchFamily="34" charset="0"/>
              <a:buChar char="•"/>
            </a:pPr>
            <a:r>
              <a:rPr lang="en-US" sz="1400" kern="0" dirty="0">
                <a:ea typeface="Arial Unicode MS" pitchFamily="34" charset="-128"/>
                <a:cs typeface="Arial Unicode MS" pitchFamily="34" charset="-128"/>
              </a:rPr>
              <a:t>Need to predict every </a:t>
            </a:r>
            <a:r>
              <a:rPr lang="en-US" sz="1400" kern="0" dirty="0" smtClean="0">
                <a:ea typeface="Arial Unicode MS" pitchFamily="34" charset="-128"/>
                <a:cs typeface="Arial Unicode MS" pitchFamily="34" charset="-128"/>
              </a:rPr>
              <a:t>game AND series </a:t>
            </a:r>
            <a:r>
              <a:rPr lang="en-US" sz="1400" kern="0" dirty="0">
                <a:ea typeface="Arial Unicode MS" pitchFamily="34" charset="-128"/>
                <a:cs typeface="Arial Unicode MS" pitchFamily="34" charset="-128"/>
              </a:rPr>
              <a:t>leading up to the finals. What does the output need to look like?</a:t>
            </a:r>
          </a:p>
          <a:p>
            <a:pPr marL="742950" lvl="1" indent="-285750" fontAlgn="base">
              <a:spcBef>
                <a:spcPts val="600"/>
              </a:spcBef>
              <a:spcAft>
                <a:spcPct val="0"/>
              </a:spcAft>
              <a:buClr>
                <a:srgbClr val="F0AB00"/>
              </a:buClr>
              <a:buSzPct val="80000"/>
              <a:buFont typeface="Arial" panose="020B0604020202020204" pitchFamily="34" charset="0"/>
              <a:buChar char="•"/>
            </a:pPr>
            <a:r>
              <a:rPr lang="en-US" sz="1400" kern="0" dirty="0">
                <a:ea typeface="Arial Unicode MS" pitchFamily="34" charset="-128"/>
                <a:cs typeface="Arial Unicode MS" pitchFamily="34" charset="-128"/>
              </a:rPr>
              <a:t>Model needs to incorporate “Enhanced Statistics” (SAP Marketing)</a:t>
            </a:r>
          </a:p>
          <a:p>
            <a:pPr marL="742950" lvl="1" indent="-285750" fontAlgn="base">
              <a:spcBef>
                <a:spcPts val="600"/>
              </a:spcBef>
              <a:spcAft>
                <a:spcPct val="0"/>
              </a:spcAft>
              <a:buClr>
                <a:srgbClr val="F0AB00"/>
              </a:buClr>
              <a:buSzPct val="80000"/>
              <a:buFont typeface="Arial" panose="020B0604020202020204" pitchFamily="34" charset="0"/>
              <a:buChar char="•"/>
            </a:pPr>
            <a:r>
              <a:rPr lang="en-US" sz="1400" kern="0" dirty="0">
                <a:ea typeface="Arial Unicode MS" pitchFamily="34" charset="-128"/>
                <a:cs typeface="Arial Unicode MS" pitchFamily="34" charset="-128"/>
              </a:rPr>
              <a:t>The model needs to be EASY to explain/interpret (for the NHL)</a:t>
            </a:r>
          </a:p>
          <a:p>
            <a:pPr marL="742950" lvl="1" indent="-285750" fontAlgn="base">
              <a:spcBef>
                <a:spcPts val="600"/>
              </a:spcBef>
              <a:spcAft>
                <a:spcPct val="0"/>
              </a:spcAft>
              <a:buClr>
                <a:srgbClr val="F0AB00"/>
              </a:buClr>
              <a:buSzPct val="80000"/>
              <a:buFont typeface="Arial" panose="020B0604020202020204" pitchFamily="34" charset="0"/>
              <a:buChar char="•"/>
            </a:pPr>
            <a:r>
              <a:rPr lang="en-US" sz="1400" kern="0" dirty="0">
                <a:ea typeface="Arial Unicode MS" pitchFamily="34" charset="-128"/>
                <a:cs typeface="Arial Unicode MS" pitchFamily="34" charset="-128"/>
              </a:rPr>
              <a:t>The output need to be EASY to understand (for fans)</a:t>
            </a:r>
          </a:p>
          <a:p>
            <a:pPr marL="742950" lvl="1" indent="-285750" fontAlgn="base">
              <a:spcBef>
                <a:spcPts val="600"/>
              </a:spcBef>
              <a:spcAft>
                <a:spcPct val="0"/>
              </a:spcAft>
              <a:buClr>
                <a:srgbClr val="F0AB00"/>
              </a:buClr>
              <a:buSzPct val="80000"/>
              <a:buFont typeface="Arial" panose="020B0604020202020204" pitchFamily="34" charset="0"/>
              <a:buChar char="•"/>
            </a:pPr>
            <a:r>
              <a:rPr lang="en-US" sz="1400" kern="0" dirty="0">
                <a:ea typeface="Arial Unicode MS" pitchFamily="34" charset="-128"/>
                <a:cs typeface="Arial Unicode MS" pitchFamily="34" charset="-128"/>
              </a:rPr>
              <a:t>The factors used need to be EASY to understand, but compelling (for the NHL, fans, media)</a:t>
            </a:r>
          </a:p>
          <a:p>
            <a:pPr fontAlgn="base">
              <a:spcBef>
                <a:spcPts val="600"/>
              </a:spcBef>
              <a:spcAft>
                <a:spcPct val="0"/>
              </a:spcAft>
              <a:buClr>
                <a:srgbClr val="F0AB00"/>
              </a:buClr>
              <a:buSzPct val="80000"/>
            </a:pPr>
            <a:r>
              <a:rPr lang="en-US" sz="400" b="1" kern="0" dirty="0">
                <a:ea typeface="Arial Unicode MS" pitchFamily="34" charset="-128"/>
                <a:cs typeface="Arial Unicode MS" pitchFamily="34" charset="-128"/>
              </a:rPr>
              <a:t>‘</a:t>
            </a:r>
            <a:r>
              <a:rPr lang="en-US" sz="1600" b="1" kern="0" dirty="0">
                <a:ea typeface="Arial Unicode MS" pitchFamily="34" charset="-128"/>
                <a:cs typeface="Arial Unicode MS" pitchFamily="34" charset="-128"/>
              </a:rPr>
              <a:t/>
            </a:r>
            <a:br>
              <a:rPr lang="en-US" sz="1600" b="1" kern="0" dirty="0">
                <a:ea typeface="Arial Unicode MS" pitchFamily="34" charset="-128"/>
                <a:cs typeface="Arial Unicode MS" pitchFamily="34" charset="-128"/>
              </a:rPr>
            </a:br>
            <a:r>
              <a:rPr lang="en-US" sz="1600" b="1" kern="0" dirty="0">
                <a:ea typeface="Arial Unicode MS" pitchFamily="34" charset="-128"/>
                <a:cs typeface="Arial Unicode MS" pitchFamily="34" charset="-128"/>
              </a:rPr>
              <a:t>ANALYTICAL</a:t>
            </a:r>
          </a:p>
          <a:p>
            <a:pPr marL="742950" lvl="1" indent="-285750" fontAlgn="base">
              <a:spcBef>
                <a:spcPts val="600"/>
              </a:spcBef>
              <a:spcAft>
                <a:spcPct val="0"/>
              </a:spcAft>
              <a:buClr>
                <a:srgbClr val="F0AB00"/>
              </a:buClr>
              <a:buSzPct val="80000"/>
              <a:buFont typeface="Arial" panose="020B0604020202020204" pitchFamily="34" charset="0"/>
              <a:buChar char="•"/>
            </a:pPr>
            <a:r>
              <a:rPr lang="en-US" sz="1400" kern="0" dirty="0">
                <a:ea typeface="Arial Unicode MS" pitchFamily="34" charset="-128"/>
                <a:cs typeface="Arial Unicode MS" pitchFamily="34" charset="-128"/>
              </a:rPr>
              <a:t>What data should I use? Do I need to calculate additional variables?</a:t>
            </a:r>
          </a:p>
          <a:p>
            <a:pPr marL="742950" lvl="1" indent="-285750" fontAlgn="base">
              <a:spcBef>
                <a:spcPts val="600"/>
              </a:spcBef>
              <a:spcAft>
                <a:spcPct val="0"/>
              </a:spcAft>
              <a:buClr>
                <a:srgbClr val="F0AB00"/>
              </a:buClr>
              <a:buSzPct val="80000"/>
              <a:buFont typeface="Arial" panose="020B0604020202020204" pitchFamily="34" charset="0"/>
              <a:buChar char="•"/>
            </a:pPr>
            <a:r>
              <a:rPr lang="en-US" sz="1400" kern="0" dirty="0">
                <a:ea typeface="Arial Unicode MS" pitchFamily="34" charset="-128"/>
                <a:cs typeface="Arial Unicode MS" pitchFamily="34" charset="-128"/>
              </a:rPr>
              <a:t>Define “prediction” (e.g. explicit win/loss, win probability)</a:t>
            </a:r>
          </a:p>
          <a:p>
            <a:pPr marL="742950" lvl="1" indent="-285750" fontAlgn="base">
              <a:spcBef>
                <a:spcPts val="600"/>
              </a:spcBef>
              <a:spcAft>
                <a:spcPct val="0"/>
              </a:spcAft>
              <a:buClr>
                <a:srgbClr val="F0AB00"/>
              </a:buClr>
              <a:buSzPct val="80000"/>
              <a:buFont typeface="Arial" panose="020B0604020202020204" pitchFamily="34" charset="0"/>
              <a:buChar char="•"/>
            </a:pPr>
            <a:r>
              <a:rPr lang="en-US" sz="1400" kern="0" dirty="0">
                <a:ea typeface="Arial Unicode MS" pitchFamily="34" charset="-128"/>
                <a:cs typeface="Arial Unicode MS" pitchFamily="34" charset="-128"/>
              </a:rPr>
              <a:t>Which statistical model should I use?</a:t>
            </a:r>
          </a:p>
          <a:p>
            <a:pPr marL="742950" lvl="1" indent="-285750" fontAlgn="base">
              <a:spcBef>
                <a:spcPts val="600"/>
              </a:spcBef>
              <a:spcAft>
                <a:spcPct val="0"/>
              </a:spcAft>
              <a:buClr>
                <a:srgbClr val="F0AB00"/>
              </a:buClr>
              <a:buSzPct val="80000"/>
              <a:buFont typeface="Arial" panose="020B0604020202020204" pitchFamily="34" charset="0"/>
              <a:buChar char="•"/>
            </a:pPr>
            <a:r>
              <a:rPr lang="en-US" sz="1400" kern="0" dirty="0">
                <a:ea typeface="Arial Unicode MS" pitchFamily="34" charset="-128"/>
                <a:cs typeface="Arial Unicode MS" pitchFamily="34" charset="-128"/>
              </a:rPr>
              <a:t>How do I implement the model? How do I “simulate” the Stanley Cup playoffs?</a:t>
            </a:r>
          </a:p>
          <a:p>
            <a:pPr marL="742950" lvl="1" indent="-285750" fontAlgn="base">
              <a:spcBef>
                <a:spcPts val="600"/>
              </a:spcBef>
              <a:spcAft>
                <a:spcPct val="0"/>
              </a:spcAft>
              <a:buClr>
                <a:srgbClr val="F0AB00"/>
              </a:buClr>
              <a:buSzPct val="80000"/>
              <a:buFont typeface="Arial" panose="020B0604020202020204" pitchFamily="34" charset="0"/>
              <a:buChar char="•"/>
            </a:pPr>
            <a:r>
              <a:rPr lang="en-US" sz="1400" kern="0" dirty="0">
                <a:ea typeface="Arial Unicode MS" pitchFamily="34" charset="-128"/>
                <a:cs typeface="Arial Unicode MS" pitchFamily="34" charset="-128"/>
              </a:rPr>
              <a:t>Predictions for game </a:t>
            </a:r>
            <a:r>
              <a:rPr lang="en-US" sz="1400" i="1" kern="0" dirty="0">
                <a:ea typeface="Arial Unicode MS" pitchFamily="34" charset="-128"/>
                <a:cs typeface="Arial Unicode MS" pitchFamily="34" charset="-128"/>
              </a:rPr>
              <a:t>x</a:t>
            </a:r>
            <a:r>
              <a:rPr lang="en-US" sz="1400" kern="0" dirty="0">
                <a:ea typeface="Arial Unicode MS" pitchFamily="34" charset="-128"/>
                <a:cs typeface="Arial Unicode MS" pitchFamily="34" charset="-128"/>
              </a:rPr>
              <a:t> needs to account for results in game </a:t>
            </a:r>
            <a:r>
              <a:rPr lang="en-US" sz="1400" i="1" kern="0" dirty="0">
                <a:ea typeface="Arial Unicode MS" pitchFamily="34" charset="-128"/>
                <a:cs typeface="Arial Unicode MS" pitchFamily="34" charset="-128"/>
              </a:rPr>
              <a:t>x-1 </a:t>
            </a:r>
            <a:r>
              <a:rPr lang="en-US" sz="1400" kern="0" dirty="0">
                <a:ea typeface="Arial Unicode MS" pitchFamily="34" charset="-128"/>
                <a:cs typeface="Arial Unicode MS" pitchFamily="34" charset="-128"/>
              </a:rPr>
              <a:t>and previous series (Bracket)</a:t>
            </a:r>
          </a:p>
          <a:p>
            <a:pPr fontAlgn="base">
              <a:spcBef>
                <a:spcPts val="600"/>
              </a:spcBef>
              <a:spcAft>
                <a:spcPct val="0"/>
              </a:spcAft>
              <a:buClr>
                <a:srgbClr val="F0AB00"/>
              </a:buClr>
            </a:pPr>
            <a:r>
              <a:rPr lang="en-US" sz="1600" b="1" kern="0" dirty="0">
                <a:ea typeface="Arial Unicode MS" pitchFamily="34" charset="-128"/>
                <a:cs typeface="Arial Unicode MS" pitchFamily="34" charset="-128"/>
              </a:rPr>
              <a:t>TIME</a:t>
            </a:r>
          </a:p>
          <a:p>
            <a:pPr marL="742950" lvl="1" indent="-285750" fontAlgn="base">
              <a:spcBef>
                <a:spcPts val="600"/>
              </a:spcBef>
              <a:spcAft>
                <a:spcPct val="0"/>
              </a:spcAft>
              <a:buClr>
                <a:srgbClr val="F0AB00"/>
              </a:buClr>
              <a:buFont typeface="Arial" panose="020B0604020202020204" pitchFamily="34" charset="0"/>
              <a:buChar char="•"/>
            </a:pPr>
            <a:r>
              <a:rPr lang="en-US" sz="1400" kern="0" dirty="0">
                <a:ea typeface="Arial Unicode MS" pitchFamily="34" charset="-128"/>
                <a:cs typeface="Arial Unicode MS" pitchFamily="34" charset="-128"/>
              </a:rPr>
              <a:t>Began in early Jan, deadline of mid-March (three weeks before playoffs start)</a:t>
            </a:r>
          </a:p>
        </p:txBody>
      </p:sp>
    </p:spTree>
    <p:extLst>
      <p:ext uri="{BB962C8B-B14F-4D97-AF65-F5344CB8AC3E}">
        <p14:creationId xmlns:p14="http://schemas.microsoft.com/office/powerpoint/2010/main" val="27558100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500"/>
                                        <p:tgtEl>
                                          <p:spTgt spid="9">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Effect transition="in" filter="fade">
                                      <p:cBhvr>
                                        <p:cTn id="25" dur="500"/>
                                        <p:tgtEl>
                                          <p:spTgt spid="9">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7" end="7"/>
                                            </p:txEl>
                                          </p:spTgt>
                                        </p:tgtEl>
                                        <p:attrNameLst>
                                          <p:attrName>style.visibility</p:attrName>
                                        </p:attrNameLst>
                                      </p:cBhvr>
                                      <p:to>
                                        <p:strVal val="visible"/>
                                      </p:to>
                                    </p:set>
                                    <p:animEffect transition="in" filter="fade">
                                      <p:cBhvr>
                                        <p:cTn id="30" dur="500"/>
                                        <p:tgtEl>
                                          <p:spTgt spid="9">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xEl>
                                              <p:pRg st="8" end="8"/>
                                            </p:txEl>
                                          </p:spTgt>
                                        </p:tgtEl>
                                        <p:attrNameLst>
                                          <p:attrName>style.visibility</p:attrName>
                                        </p:attrNameLst>
                                      </p:cBhvr>
                                      <p:to>
                                        <p:strVal val="visible"/>
                                      </p:to>
                                    </p:set>
                                    <p:animEffect transition="in" filter="fade">
                                      <p:cBhvr>
                                        <p:cTn id="33" dur="500"/>
                                        <p:tgtEl>
                                          <p:spTgt spid="9">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9">
                                            <p:txEl>
                                              <p:pRg st="9" end="9"/>
                                            </p:txEl>
                                          </p:spTgt>
                                        </p:tgtEl>
                                        <p:attrNameLst>
                                          <p:attrName>style.visibility</p:attrName>
                                        </p:attrNameLst>
                                      </p:cBhvr>
                                      <p:to>
                                        <p:strVal val="visible"/>
                                      </p:to>
                                    </p:set>
                                    <p:animEffect transition="in" filter="fade">
                                      <p:cBhvr>
                                        <p:cTn id="36" dur="500"/>
                                        <p:tgtEl>
                                          <p:spTgt spid="9">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animEffect transition="in" filter="fade">
                                      <p:cBhvr>
                                        <p:cTn id="39" dur="500"/>
                                        <p:tgtEl>
                                          <p:spTgt spid="9">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9">
                                            <p:txEl>
                                              <p:pRg st="11" end="11"/>
                                            </p:txEl>
                                          </p:spTgt>
                                        </p:tgtEl>
                                        <p:attrNameLst>
                                          <p:attrName>style.visibility</p:attrName>
                                        </p:attrNameLst>
                                      </p:cBhvr>
                                      <p:to>
                                        <p:strVal val="visible"/>
                                      </p:to>
                                    </p:set>
                                    <p:animEffect transition="in" filter="fade">
                                      <p:cBhvr>
                                        <p:cTn id="42" dur="500"/>
                                        <p:tgtEl>
                                          <p:spTgt spid="9">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9">
                                            <p:txEl>
                                              <p:pRg st="12" end="12"/>
                                            </p:txEl>
                                          </p:spTgt>
                                        </p:tgtEl>
                                        <p:attrNameLst>
                                          <p:attrName>style.visibility</p:attrName>
                                        </p:attrNameLst>
                                      </p:cBhvr>
                                      <p:to>
                                        <p:strVal val="visible"/>
                                      </p:to>
                                    </p:set>
                                    <p:animEffect transition="in" filter="fade">
                                      <p:cBhvr>
                                        <p:cTn id="45" dur="500"/>
                                        <p:tgtEl>
                                          <p:spTgt spid="9">
                                            <p:txEl>
                                              <p:pRg st="12" end="1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
                                            <p:txEl>
                                              <p:pRg st="13" end="13"/>
                                            </p:txEl>
                                          </p:spTgt>
                                        </p:tgtEl>
                                        <p:attrNameLst>
                                          <p:attrName>style.visibility</p:attrName>
                                        </p:attrNameLst>
                                      </p:cBhvr>
                                      <p:to>
                                        <p:strVal val="visible"/>
                                      </p:to>
                                    </p:set>
                                    <p:animEffect transition="in" filter="fade">
                                      <p:cBhvr>
                                        <p:cTn id="50" dur="500"/>
                                        <p:tgtEl>
                                          <p:spTgt spid="9">
                                            <p:txEl>
                                              <p:pRg st="13" end="1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9">
                                            <p:txEl>
                                              <p:pRg st="14" end="14"/>
                                            </p:txEl>
                                          </p:spTgt>
                                        </p:tgtEl>
                                        <p:attrNameLst>
                                          <p:attrName>style.visibility</p:attrName>
                                        </p:attrNameLst>
                                      </p:cBhvr>
                                      <p:to>
                                        <p:strVal val="visible"/>
                                      </p:to>
                                    </p:set>
                                    <p:animEffect transition="in" filter="fade">
                                      <p:cBhvr>
                                        <p:cTn id="53" dur="500"/>
                                        <p:tgtEl>
                                          <p:spTgt spid="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NHL Playoff Predictions</a:t>
            </a:r>
            <a:br>
              <a:rPr lang="en-US" dirty="0"/>
            </a:br>
            <a:r>
              <a:rPr lang="en-US" sz="2000" b="0" dirty="0" smtClean="0"/>
              <a:t>Solution Overview</a:t>
            </a:r>
            <a:endParaRPr lang="en-US" sz="2000" b="0" dirty="0"/>
          </a:p>
        </p:txBody>
      </p:sp>
      <p:sp>
        <p:nvSpPr>
          <p:cNvPr id="5" name="TextBox 4"/>
          <p:cNvSpPr txBox="1"/>
          <p:nvPr/>
        </p:nvSpPr>
        <p:spPr>
          <a:xfrm>
            <a:off x="324000" y="1329426"/>
            <a:ext cx="8496000" cy="2385268"/>
          </a:xfrm>
          <a:prstGeom prst="rect">
            <a:avLst/>
          </a:prstGeom>
          <a:noFill/>
        </p:spPr>
        <p:txBody>
          <a:bodyPr wrap="square" lIns="0" tIns="0" rIns="0" bIns="0" rtlCol="0">
            <a:spAutoFit/>
          </a:bodyPr>
          <a:lstStyle/>
          <a:p>
            <a:pPr fontAlgn="base">
              <a:spcBef>
                <a:spcPts val="600"/>
              </a:spcBef>
              <a:spcAft>
                <a:spcPct val="0"/>
              </a:spcAft>
              <a:buClr>
                <a:srgbClr val="F0AB00"/>
              </a:buClr>
              <a:buSzPct val="80000"/>
            </a:pPr>
            <a:r>
              <a:rPr lang="en-US" sz="1600" kern="0" dirty="0" smtClean="0">
                <a:ea typeface="Arial Unicode MS" pitchFamily="34" charset="-128"/>
                <a:cs typeface="Arial Unicode MS" pitchFamily="34" charset="-128"/>
              </a:rPr>
              <a:t>A </a:t>
            </a:r>
            <a:r>
              <a:rPr lang="en-US" sz="1600" kern="0" dirty="0">
                <a:ea typeface="Arial Unicode MS" pitchFamily="34" charset="-128"/>
                <a:cs typeface="Arial Unicode MS" pitchFamily="34" charset="-128"/>
              </a:rPr>
              <a:t>logistic </a:t>
            </a:r>
            <a:r>
              <a:rPr lang="en-US" sz="1600" kern="0" dirty="0" smtClean="0">
                <a:ea typeface="Arial Unicode MS" pitchFamily="34" charset="-128"/>
                <a:cs typeface="Arial Unicode MS" pitchFamily="34" charset="-128"/>
              </a:rPr>
              <a:t>regression model </a:t>
            </a:r>
            <a:r>
              <a:rPr lang="en-US" sz="1600" kern="0" dirty="0">
                <a:ea typeface="Arial Unicode MS" pitchFamily="34" charset="-128"/>
                <a:cs typeface="Arial Unicode MS" pitchFamily="34" charset="-128"/>
              </a:rPr>
              <a:t>was developed to calculate the probability a team would win a specific </a:t>
            </a:r>
            <a:r>
              <a:rPr lang="en-US" sz="1600" b="1" i="1" kern="0" dirty="0">
                <a:ea typeface="Arial Unicode MS" pitchFamily="34" charset="-128"/>
                <a:cs typeface="Arial Unicode MS" pitchFamily="34" charset="-128"/>
              </a:rPr>
              <a:t>playoff</a:t>
            </a:r>
            <a:r>
              <a:rPr lang="en-US" sz="1600" i="1" kern="0" dirty="0">
                <a:ea typeface="Arial Unicode MS" pitchFamily="34" charset="-128"/>
                <a:cs typeface="Arial Unicode MS" pitchFamily="34" charset="-128"/>
              </a:rPr>
              <a:t> </a:t>
            </a:r>
            <a:r>
              <a:rPr lang="en-US" sz="1600" b="1" i="1" kern="0" dirty="0">
                <a:ea typeface="Arial Unicode MS" pitchFamily="34" charset="-128"/>
                <a:cs typeface="Arial Unicode MS" pitchFamily="34" charset="-128"/>
              </a:rPr>
              <a:t>game</a:t>
            </a:r>
            <a:r>
              <a:rPr lang="en-US" sz="1600" kern="0" dirty="0">
                <a:ea typeface="Arial Unicode MS" pitchFamily="34" charset="-128"/>
                <a:cs typeface="Arial Unicode MS" pitchFamily="34" charset="-128"/>
              </a:rPr>
              <a:t>. This model incorporated various factors including</a:t>
            </a:r>
            <a:r>
              <a:rPr lang="en-US" sz="1600" kern="0" dirty="0" smtClean="0">
                <a:ea typeface="Arial Unicode MS" pitchFamily="34" charset="-128"/>
                <a:cs typeface="Arial Unicode MS" pitchFamily="34" charset="-128"/>
              </a:rPr>
              <a:t>:</a:t>
            </a:r>
          </a:p>
          <a:p>
            <a:pPr fontAlgn="base">
              <a:spcBef>
                <a:spcPts val="600"/>
              </a:spcBef>
              <a:spcAft>
                <a:spcPct val="0"/>
              </a:spcAft>
              <a:buClr>
                <a:srgbClr val="F0AB00"/>
              </a:buClr>
              <a:buSzPct val="80000"/>
            </a:pPr>
            <a:endParaRPr lang="en-US" sz="400" kern="0" dirty="0">
              <a:ea typeface="Arial Unicode MS" pitchFamily="34" charset="-128"/>
              <a:cs typeface="Arial Unicode MS" pitchFamily="34" charset="-128"/>
            </a:endParaRPr>
          </a:p>
          <a:p>
            <a:pPr marL="285750" indent="-285750" fontAlgn="base">
              <a:spcBef>
                <a:spcPts val="600"/>
              </a:spcBef>
              <a:spcAft>
                <a:spcPct val="0"/>
              </a:spcAft>
              <a:buClr>
                <a:srgbClr val="F0AB00"/>
              </a:buClr>
              <a:buSzPct val="80000"/>
              <a:buFont typeface="Arial" panose="020B0604020202020204" pitchFamily="34" charset="0"/>
              <a:buChar char="•"/>
            </a:pPr>
            <a:r>
              <a:rPr lang="en-US" sz="1600" kern="0" dirty="0">
                <a:ea typeface="Arial Unicode MS" pitchFamily="34" charset="-128"/>
                <a:cs typeface="Arial Unicode MS" pitchFamily="34" charset="-128"/>
              </a:rPr>
              <a:t>Standard regular season stats </a:t>
            </a:r>
          </a:p>
          <a:p>
            <a:pPr marL="742950" lvl="1" indent="-285750" fontAlgn="base">
              <a:spcBef>
                <a:spcPts val="600"/>
              </a:spcBef>
              <a:spcAft>
                <a:spcPct val="0"/>
              </a:spcAft>
              <a:buClr>
                <a:srgbClr val="F0AB00"/>
              </a:buClr>
              <a:buSzPct val="80000"/>
              <a:buFont typeface="Arial" panose="020B0604020202020204" pitchFamily="34" charset="0"/>
              <a:buChar char="•"/>
            </a:pPr>
            <a:r>
              <a:rPr lang="en-US" sz="1200" kern="0" dirty="0">
                <a:ea typeface="Arial Unicode MS" pitchFamily="34" charset="-128"/>
                <a:cs typeface="Arial Unicode MS" pitchFamily="34" charset="-128"/>
              </a:rPr>
              <a:t>Penalty Kill %, Goals Against Per Game, etc …</a:t>
            </a:r>
          </a:p>
          <a:p>
            <a:pPr marL="285750" indent="-285750" fontAlgn="base">
              <a:spcBef>
                <a:spcPts val="600"/>
              </a:spcBef>
              <a:spcAft>
                <a:spcPct val="0"/>
              </a:spcAft>
              <a:buClr>
                <a:srgbClr val="F0AB00"/>
              </a:buClr>
              <a:buSzPct val="80000"/>
              <a:buFont typeface="Arial" panose="020B0604020202020204" pitchFamily="34" charset="0"/>
              <a:buChar char="•"/>
            </a:pPr>
            <a:r>
              <a:rPr lang="en-US" sz="1600" kern="0" dirty="0">
                <a:ea typeface="Arial Unicode MS" pitchFamily="34" charset="-128"/>
                <a:cs typeface="Arial Unicode MS" pitchFamily="34" charset="-128"/>
              </a:rPr>
              <a:t>Enhanced and Advanced regular season stats </a:t>
            </a:r>
          </a:p>
          <a:p>
            <a:pPr marL="742950" lvl="1" indent="-285750" fontAlgn="base">
              <a:spcBef>
                <a:spcPts val="600"/>
              </a:spcBef>
              <a:spcAft>
                <a:spcPct val="0"/>
              </a:spcAft>
              <a:buClr>
                <a:srgbClr val="F0AB00"/>
              </a:buClr>
              <a:buSzPct val="80000"/>
              <a:buFont typeface="Arial" panose="020B0604020202020204" pitchFamily="34" charset="0"/>
              <a:buChar char="•"/>
            </a:pPr>
            <a:r>
              <a:rPr lang="en-US" sz="1200" kern="0" dirty="0">
                <a:ea typeface="Arial Unicode MS" pitchFamily="34" charset="-128"/>
                <a:cs typeface="Arial Unicode MS" pitchFamily="34" charset="-128"/>
              </a:rPr>
              <a:t>Shot Attempts % Behind, Save % on High Quality Shots, Shooting Efficiency </a:t>
            </a:r>
            <a:r>
              <a:rPr lang="en-US" sz="1200" kern="0" dirty="0" smtClean="0">
                <a:ea typeface="Arial Unicode MS" pitchFamily="34" charset="-128"/>
                <a:cs typeface="Arial Unicode MS" pitchFamily="34" charset="-128"/>
              </a:rPr>
              <a:t>%, etc …</a:t>
            </a:r>
            <a:endParaRPr lang="en-US" sz="1200" kern="0" dirty="0">
              <a:ea typeface="Arial Unicode MS" pitchFamily="34" charset="-128"/>
              <a:cs typeface="Arial Unicode MS" pitchFamily="34" charset="-128"/>
            </a:endParaRPr>
          </a:p>
          <a:p>
            <a:pPr marL="285750" indent="-285750" fontAlgn="base">
              <a:spcBef>
                <a:spcPts val="600"/>
              </a:spcBef>
              <a:spcAft>
                <a:spcPct val="0"/>
              </a:spcAft>
              <a:buClr>
                <a:srgbClr val="F0AB00"/>
              </a:buClr>
              <a:buSzPct val="80000"/>
              <a:buFont typeface="Arial" panose="020B0604020202020204" pitchFamily="34" charset="0"/>
              <a:buChar char="•"/>
            </a:pPr>
            <a:r>
              <a:rPr lang="en-US" sz="1600" kern="0" dirty="0">
                <a:ea typeface="Arial Unicode MS" pitchFamily="34" charset="-128"/>
                <a:cs typeface="Arial Unicode MS" pitchFamily="34" charset="-128"/>
              </a:rPr>
              <a:t>Game Context factors </a:t>
            </a:r>
          </a:p>
          <a:p>
            <a:pPr marL="742950" lvl="1" indent="-285750" fontAlgn="base">
              <a:spcBef>
                <a:spcPts val="600"/>
              </a:spcBef>
              <a:spcAft>
                <a:spcPct val="0"/>
              </a:spcAft>
              <a:buClr>
                <a:srgbClr val="F0AB00"/>
              </a:buClr>
              <a:buSzPct val="80000"/>
              <a:buFont typeface="Arial" panose="020B0604020202020204" pitchFamily="34" charset="0"/>
              <a:buChar char="•"/>
            </a:pPr>
            <a:r>
              <a:rPr lang="en-US" sz="1200" kern="0" dirty="0">
                <a:ea typeface="Arial Unicode MS" pitchFamily="34" charset="-128"/>
                <a:cs typeface="Arial Unicode MS" pitchFamily="34" charset="-128"/>
              </a:rPr>
              <a:t>Home vs. Away, Time Zones Travelled, </a:t>
            </a:r>
            <a:r>
              <a:rPr lang="en-US" sz="1200" kern="0" dirty="0" smtClean="0">
                <a:ea typeface="Arial Unicode MS" pitchFamily="34" charset="-128"/>
                <a:cs typeface="Arial Unicode MS" pitchFamily="34" charset="-128"/>
              </a:rPr>
              <a:t>Opponent Strength, etc …</a:t>
            </a:r>
            <a:endParaRPr lang="en-US" sz="1200" kern="0" dirty="0">
              <a:ea typeface="Arial Unicode MS" pitchFamily="34" charset="-128"/>
              <a:cs typeface="Arial Unicode MS" pitchFamily="34" charset="-128"/>
            </a:endParaRPr>
          </a:p>
        </p:txBody>
      </p:sp>
      <p:sp>
        <p:nvSpPr>
          <p:cNvPr id="6" name="Flowchart: Document 5"/>
          <p:cNvSpPr/>
          <p:nvPr/>
        </p:nvSpPr>
        <p:spPr bwMode="gray">
          <a:xfrm>
            <a:off x="2325424" y="4113090"/>
            <a:ext cx="1124124" cy="612648"/>
          </a:xfrm>
          <a:prstGeom prst="flowChartDocument">
            <a:avLst/>
          </a:prstGeom>
          <a:noFill/>
          <a:ln w="6350" algn="ctr">
            <a:solidFill>
              <a:schemeClr val="tx1"/>
            </a:solidFill>
            <a:miter lim="800000"/>
            <a:headEnd/>
            <a:tailEnd/>
          </a:ln>
        </p:spPr>
        <p:txBody>
          <a:bodyPr lIns="90000" tIns="72000" rIns="90000" bIns="72000" rtlCol="0" anchor="ct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Team Level Stats</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7" name="Rectangle 6"/>
          <p:cNvSpPr/>
          <p:nvPr/>
        </p:nvSpPr>
        <p:spPr bwMode="gray">
          <a:xfrm>
            <a:off x="6878971" y="4060784"/>
            <a:ext cx="1736520" cy="717261"/>
          </a:xfrm>
          <a:prstGeom prst="rect">
            <a:avLst/>
          </a:prstGeom>
          <a:noFill/>
          <a:ln w="6350" algn="ctr">
            <a:solidFill>
              <a:schemeClr val="tx1"/>
            </a:solidFill>
            <a:miter lim="800000"/>
            <a:headEnd/>
            <a:tailEnd/>
          </a:ln>
        </p:spPr>
        <p:txBody>
          <a:bodyPr lIns="90000" tIns="72000" rIns="90000" bIns="72000" rtlCol="0" anchor="ct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smtClean="0">
                <a:ln>
                  <a:noFill/>
                </a:ln>
                <a:effectLst/>
                <a:uLnTx/>
                <a:uFillTx/>
                <a:ea typeface="Arial Unicode MS" pitchFamily="34" charset="-128"/>
                <a:cs typeface="Arial Unicode MS" pitchFamily="34" charset="-128"/>
              </a:rPr>
              <a:t>Simulating</a:t>
            </a:r>
            <a:r>
              <a:rPr kumimoji="0" lang="en-US" sz="1200" b="0" i="0" u="none" strike="noStrike" kern="0" cap="none" spc="0" normalizeH="0" noProof="0" dirty="0" smtClean="0">
                <a:ln>
                  <a:noFill/>
                </a:ln>
                <a:effectLst/>
                <a:uLnTx/>
                <a:uFillTx/>
                <a:ea typeface="Arial Unicode MS" pitchFamily="34" charset="-128"/>
                <a:cs typeface="Arial Unicode MS" pitchFamily="34" charset="-128"/>
              </a:rPr>
              <a:t> </a:t>
            </a:r>
            <a:r>
              <a:rPr kumimoji="0" lang="en-US" sz="1200" b="0" i="0" u="none" strike="noStrike" kern="0" cap="none" spc="0" normalizeH="0" baseline="0" noProof="0" dirty="0" smtClean="0">
                <a:ln>
                  <a:noFill/>
                </a:ln>
                <a:effectLst/>
                <a:uLnTx/>
                <a:uFillTx/>
                <a:ea typeface="Arial Unicode MS" pitchFamily="34" charset="-128"/>
                <a:cs typeface="Arial Unicode MS" pitchFamily="34" charset="-128"/>
              </a:rPr>
              <a:t>Remaining </a:t>
            </a:r>
            <a:r>
              <a:rPr kumimoji="0" lang="en-US" sz="1200" b="0" i="0" u="none" strike="noStrike" kern="0" cap="none" spc="0" normalizeH="0" noProof="0" dirty="0">
                <a:ln>
                  <a:noFill/>
                </a:ln>
                <a:effectLst/>
                <a:uLnTx/>
                <a:uFillTx/>
                <a:ea typeface="Arial Unicode MS" pitchFamily="34" charset="-128"/>
                <a:cs typeface="Arial Unicode MS" pitchFamily="34" charset="-128"/>
              </a:rPr>
              <a:t>Bracket (Game Level)</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 name="Rectangle 8"/>
          <p:cNvSpPr/>
          <p:nvPr/>
        </p:nvSpPr>
        <p:spPr bwMode="gray">
          <a:xfrm>
            <a:off x="4799339" y="4627806"/>
            <a:ext cx="1518407" cy="599815"/>
          </a:xfrm>
          <a:prstGeom prst="rect">
            <a:avLst/>
          </a:prstGeom>
          <a:noFill/>
          <a:ln w="6350" algn="ctr">
            <a:solidFill>
              <a:schemeClr val="tx1"/>
            </a:solidFill>
            <a:miter lim="800000"/>
            <a:headEnd/>
            <a:tailEnd/>
          </a:ln>
        </p:spPr>
        <p:txBody>
          <a:bodyPr lIns="90000" tIns="72000" rIns="90000" bIns="72000" rtlCol="0" anchor="ct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Game</a:t>
            </a:r>
            <a:r>
              <a:rPr kumimoji="0" lang="en-US" sz="1200" b="0" i="0" u="none" strike="noStrike" kern="0" cap="none" spc="0" normalizeH="0" noProof="0" dirty="0">
                <a:ln>
                  <a:noFill/>
                </a:ln>
                <a:effectLst/>
                <a:uLnTx/>
                <a:uFillTx/>
                <a:ea typeface="Arial Unicode MS" pitchFamily="34" charset="-128"/>
                <a:cs typeface="Arial Unicode MS" pitchFamily="34" charset="-128"/>
              </a:rPr>
              <a:t> Level Win Probabilities</a:t>
            </a:r>
          </a:p>
        </p:txBody>
      </p:sp>
      <p:sp>
        <p:nvSpPr>
          <p:cNvPr id="10" name="Rectangle 9"/>
          <p:cNvSpPr/>
          <p:nvPr/>
        </p:nvSpPr>
        <p:spPr bwMode="gray">
          <a:xfrm>
            <a:off x="6878971" y="5156458"/>
            <a:ext cx="1518407" cy="599815"/>
          </a:xfrm>
          <a:prstGeom prst="rect">
            <a:avLst/>
          </a:prstGeom>
          <a:noFill/>
          <a:ln w="6350" algn="ctr">
            <a:solidFill>
              <a:schemeClr val="tx1"/>
            </a:solidFill>
            <a:miter lim="800000"/>
            <a:headEnd/>
            <a:tailEnd/>
          </a:ln>
        </p:spPr>
        <p:txBody>
          <a:bodyPr lIns="90000" tIns="72000" rIns="90000" bIns="72000" rtlCol="0" anchor="ct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Series </a:t>
            </a:r>
            <a:r>
              <a:rPr kumimoji="0" lang="en-US" sz="1200" b="0" i="0" u="none" strike="noStrike" kern="0" cap="none" spc="0" normalizeH="0" noProof="0" dirty="0">
                <a:ln>
                  <a:noFill/>
                </a:ln>
                <a:effectLst/>
                <a:uLnTx/>
                <a:uFillTx/>
                <a:ea typeface="Arial Unicode MS" pitchFamily="34" charset="-128"/>
                <a:cs typeface="Arial Unicode MS" pitchFamily="34" charset="-128"/>
              </a:rPr>
              <a:t>Level Win Probabilities</a:t>
            </a:r>
          </a:p>
        </p:txBody>
      </p:sp>
      <p:sp>
        <p:nvSpPr>
          <p:cNvPr id="11" name="Flowchart: Document 10"/>
          <p:cNvSpPr/>
          <p:nvPr/>
        </p:nvSpPr>
        <p:spPr bwMode="gray">
          <a:xfrm>
            <a:off x="441022" y="5150041"/>
            <a:ext cx="1314744" cy="612648"/>
          </a:xfrm>
          <a:prstGeom prst="flowChartDocument">
            <a:avLst/>
          </a:prstGeom>
          <a:noFill/>
          <a:ln w="6350" algn="ctr">
            <a:solidFill>
              <a:schemeClr val="tx1"/>
            </a:solidFill>
            <a:miter lim="800000"/>
            <a:headEnd/>
            <a:tailEnd/>
          </a:ln>
        </p:spPr>
        <p:txBody>
          <a:bodyPr lIns="90000" tIns="72000" rIns="90000" bIns="72000" rtlCol="0" anchor="ct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Playoff Game Results</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2" name="Flowchart: Document 11"/>
          <p:cNvSpPr/>
          <p:nvPr/>
        </p:nvSpPr>
        <p:spPr bwMode="gray">
          <a:xfrm>
            <a:off x="324000" y="4113090"/>
            <a:ext cx="1548789" cy="612648"/>
          </a:xfrm>
          <a:prstGeom prst="flowChartDocument">
            <a:avLst/>
          </a:prstGeom>
          <a:noFill/>
          <a:ln w="6350" algn="ctr">
            <a:solidFill>
              <a:schemeClr val="tx1"/>
            </a:solidFill>
            <a:miter lim="800000"/>
            <a:headEnd/>
            <a:tailEnd/>
          </a:ln>
        </p:spPr>
        <p:txBody>
          <a:bodyPr lIns="90000" tIns="72000" rIns="90000" bIns="72000" rtlCol="0" anchor="ct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Regular Season Results</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13" name="Straight Arrow Connector 12"/>
          <p:cNvCxnSpPr/>
          <p:nvPr/>
        </p:nvCxnSpPr>
        <p:spPr>
          <a:xfrm>
            <a:off x="1872789" y="4419414"/>
            <a:ext cx="452635"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Flowchart: Document 13"/>
          <p:cNvSpPr/>
          <p:nvPr/>
        </p:nvSpPr>
        <p:spPr bwMode="gray">
          <a:xfrm>
            <a:off x="2325424" y="4899882"/>
            <a:ext cx="1124124" cy="526740"/>
          </a:xfrm>
          <a:prstGeom prst="flowChartDocument">
            <a:avLst/>
          </a:prstGeom>
          <a:noFill/>
          <a:ln w="6350" algn="ctr">
            <a:solidFill>
              <a:schemeClr val="tx1"/>
            </a:solidFill>
            <a:miter lim="800000"/>
            <a:headEnd/>
            <a:tailEnd/>
          </a:ln>
        </p:spPr>
        <p:txBody>
          <a:bodyPr lIns="90000" tIns="72000" rIns="90000" bIns="72000" rtlCol="0" anchor="ct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Game Context</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15" name="Elbow Connector 14"/>
          <p:cNvCxnSpPr>
            <a:stCxn id="6" idx="3"/>
          </p:cNvCxnSpPr>
          <p:nvPr/>
        </p:nvCxnSpPr>
        <p:spPr>
          <a:xfrm>
            <a:off x="3449548" y="4419414"/>
            <a:ext cx="1349791" cy="374076"/>
          </a:xfrm>
          <a:prstGeom prst="bentConnector3">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endCxn id="7" idx="1"/>
          </p:cNvCxnSpPr>
          <p:nvPr/>
        </p:nvCxnSpPr>
        <p:spPr>
          <a:xfrm flipV="1">
            <a:off x="6317746" y="4419415"/>
            <a:ext cx="561225" cy="374075"/>
          </a:xfrm>
          <a:prstGeom prst="bentConnector3">
            <a:avLst>
              <a:gd name="adj1" fmla="val 50000"/>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14" idx="3"/>
            <a:endCxn id="9" idx="1"/>
          </p:cNvCxnSpPr>
          <p:nvPr/>
        </p:nvCxnSpPr>
        <p:spPr>
          <a:xfrm flipV="1">
            <a:off x="3449548" y="4927714"/>
            <a:ext cx="1349791" cy="235538"/>
          </a:xfrm>
          <a:prstGeom prst="bentConnector3">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9" idx="3"/>
            <a:endCxn id="10" idx="1"/>
          </p:cNvCxnSpPr>
          <p:nvPr/>
        </p:nvCxnSpPr>
        <p:spPr>
          <a:xfrm>
            <a:off x="6317746" y="4927714"/>
            <a:ext cx="561225" cy="528652"/>
          </a:xfrm>
          <a:prstGeom prst="bentConnector3">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Flowchart: Document 18"/>
          <p:cNvSpPr/>
          <p:nvPr/>
        </p:nvSpPr>
        <p:spPr bwMode="gray">
          <a:xfrm>
            <a:off x="2325424" y="5551559"/>
            <a:ext cx="1416760" cy="526740"/>
          </a:xfrm>
          <a:prstGeom prst="flowChartDocument">
            <a:avLst/>
          </a:prstGeom>
          <a:noFill/>
          <a:ln w="6350" algn="ctr">
            <a:solidFill>
              <a:schemeClr val="tx1"/>
            </a:solidFill>
            <a:miter lim="800000"/>
            <a:headEnd/>
            <a:tailEnd/>
          </a:ln>
        </p:spPr>
        <p:txBody>
          <a:bodyPr lIns="90000" tIns="72000" rIns="90000" bIns="72000" rtlCol="0" anchor="ct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Streak and Strength Factors </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20" name="Elbow Connector 19"/>
          <p:cNvCxnSpPr>
            <a:stCxn id="11" idx="3"/>
            <a:endCxn id="14" idx="1"/>
          </p:cNvCxnSpPr>
          <p:nvPr/>
        </p:nvCxnSpPr>
        <p:spPr>
          <a:xfrm flipV="1">
            <a:off x="1755766" y="5163252"/>
            <a:ext cx="569658" cy="293113"/>
          </a:xfrm>
          <a:prstGeom prst="bentConnector3">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1" idx="3"/>
            <a:endCxn id="19" idx="1"/>
          </p:cNvCxnSpPr>
          <p:nvPr/>
        </p:nvCxnSpPr>
        <p:spPr>
          <a:xfrm>
            <a:off x="1755766" y="5456365"/>
            <a:ext cx="569658" cy="358564"/>
          </a:xfrm>
          <a:prstGeom prst="bentConnector3">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9" idx="3"/>
          </p:cNvCxnSpPr>
          <p:nvPr/>
        </p:nvCxnSpPr>
        <p:spPr>
          <a:xfrm flipV="1">
            <a:off x="3742184" y="5079034"/>
            <a:ext cx="1057155" cy="735895"/>
          </a:xfrm>
          <a:prstGeom prst="bentConnector3">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39211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NHL Playoff Predictions</a:t>
            </a:r>
            <a:br>
              <a:rPr lang="en-US" dirty="0"/>
            </a:br>
            <a:r>
              <a:rPr lang="en-US" sz="2000" b="0" dirty="0" smtClean="0"/>
              <a:t>Solution Development</a:t>
            </a:r>
            <a:endParaRPr lang="en-US" dirty="0"/>
          </a:p>
        </p:txBody>
      </p:sp>
      <p:sp>
        <p:nvSpPr>
          <p:cNvPr id="4" name="TextBox 3"/>
          <p:cNvSpPr txBox="1"/>
          <p:nvPr/>
        </p:nvSpPr>
        <p:spPr>
          <a:xfrm>
            <a:off x="324000" y="1284038"/>
            <a:ext cx="8294018" cy="5278368"/>
          </a:xfrm>
          <a:prstGeom prst="rect">
            <a:avLst/>
          </a:prstGeom>
          <a:noFill/>
        </p:spPr>
        <p:txBody>
          <a:bodyPr wrap="square" lIns="0" tIns="0" rIns="0" bIns="0" rtlCol="0">
            <a:spAutoFit/>
          </a:bodyPr>
          <a:lstStyle/>
          <a:p>
            <a:pPr fontAlgn="base">
              <a:spcBef>
                <a:spcPts val="600"/>
              </a:spcBef>
              <a:spcAft>
                <a:spcPct val="0"/>
              </a:spcAft>
              <a:buClr>
                <a:srgbClr val="F0AB00"/>
              </a:buClr>
              <a:buSzPct val="80000"/>
            </a:pPr>
            <a:r>
              <a:rPr lang="en-US" sz="1600" b="1" kern="0" dirty="0" smtClean="0">
                <a:ea typeface="Arial Unicode MS" pitchFamily="34" charset="-128"/>
                <a:cs typeface="Arial Unicode MS" pitchFamily="34" charset="-128"/>
              </a:rPr>
              <a:t>DATA PREPERATION</a:t>
            </a:r>
            <a:endParaRPr lang="en-US" sz="1600" b="1" kern="0" dirty="0">
              <a:ea typeface="Arial Unicode MS" pitchFamily="34" charset="-128"/>
              <a:cs typeface="Arial Unicode MS" pitchFamily="34" charset="-128"/>
            </a:endParaRPr>
          </a:p>
          <a:p>
            <a:pPr marL="742950" lvl="1" indent="-285750" fontAlgn="base">
              <a:spcBef>
                <a:spcPct val="50000"/>
              </a:spcBef>
              <a:spcAft>
                <a:spcPct val="0"/>
              </a:spcAft>
              <a:buClr>
                <a:srgbClr val="F0AB00"/>
              </a:buClr>
              <a:buSzPct val="80000"/>
              <a:buFont typeface="Arial" panose="020B0604020202020204" pitchFamily="34" charset="0"/>
              <a:buChar char="•"/>
            </a:pPr>
            <a:r>
              <a:rPr lang="en-US" sz="1400" kern="0" dirty="0">
                <a:ea typeface="Arial Unicode MS" pitchFamily="34" charset="-128"/>
                <a:cs typeface="Arial Unicode MS" pitchFamily="34" charset="-128"/>
              </a:rPr>
              <a:t>Created an exhaustive list of all factors that we thought may be predictive (NHL/SAP)</a:t>
            </a:r>
          </a:p>
          <a:p>
            <a:pPr marL="742950" lvl="1" indent="-285750" fontAlgn="base">
              <a:spcBef>
                <a:spcPct val="50000"/>
              </a:spcBef>
              <a:spcAft>
                <a:spcPct val="0"/>
              </a:spcAft>
              <a:buClr>
                <a:srgbClr val="F0AB00"/>
              </a:buClr>
              <a:buSzPct val="80000"/>
              <a:buFont typeface="Arial" panose="020B0604020202020204" pitchFamily="34" charset="0"/>
              <a:buChar char="•"/>
            </a:pPr>
            <a:r>
              <a:rPr lang="en-US" sz="1400" kern="0" dirty="0">
                <a:ea typeface="Arial Unicode MS" pitchFamily="34" charset="-128"/>
                <a:cs typeface="Arial Unicode MS" pitchFamily="34" charset="-128"/>
              </a:rPr>
              <a:t>We came up with </a:t>
            </a:r>
            <a:r>
              <a:rPr lang="en-US" sz="1400" b="1" kern="0" dirty="0">
                <a:ea typeface="Arial Unicode MS" pitchFamily="34" charset="-128"/>
                <a:cs typeface="Arial Unicode MS" pitchFamily="34" charset="-128"/>
              </a:rPr>
              <a:t>78</a:t>
            </a:r>
            <a:r>
              <a:rPr lang="en-US" sz="1400" kern="0" dirty="0">
                <a:ea typeface="Arial Unicode MS" pitchFamily="34" charset="-128"/>
                <a:cs typeface="Arial Unicode MS" pitchFamily="34" charset="-128"/>
              </a:rPr>
              <a:t> different factors, these factors generated </a:t>
            </a:r>
            <a:r>
              <a:rPr lang="en-US" sz="1400" b="1" kern="0" dirty="0">
                <a:solidFill>
                  <a:schemeClr val="accent1"/>
                </a:solidFill>
                <a:ea typeface="Arial Unicode MS" pitchFamily="34" charset="-128"/>
                <a:cs typeface="Arial Unicode MS" pitchFamily="34" charset="-128"/>
              </a:rPr>
              <a:t>241</a:t>
            </a:r>
            <a:r>
              <a:rPr lang="en-US" sz="1400" kern="0" dirty="0">
                <a:solidFill>
                  <a:schemeClr val="accent1"/>
                </a:solidFill>
                <a:ea typeface="Arial Unicode MS" pitchFamily="34" charset="-128"/>
                <a:cs typeface="Arial Unicode MS" pitchFamily="34" charset="-128"/>
              </a:rPr>
              <a:t> </a:t>
            </a:r>
            <a:r>
              <a:rPr lang="en-US" sz="1400" kern="0" dirty="0">
                <a:ea typeface="Arial Unicode MS" pitchFamily="34" charset="-128"/>
                <a:cs typeface="Arial Unicode MS" pitchFamily="34" charset="-128"/>
              </a:rPr>
              <a:t>variables</a:t>
            </a:r>
          </a:p>
          <a:p>
            <a:pPr marL="1200150" lvl="2" indent="-285750" fontAlgn="base">
              <a:spcBef>
                <a:spcPct val="50000"/>
              </a:spcBef>
              <a:spcAft>
                <a:spcPct val="0"/>
              </a:spcAft>
              <a:buClr>
                <a:srgbClr val="F0AB00"/>
              </a:buClr>
              <a:buFont typeface="Arial" panose="020B0604020202020204" pitchFamily="34" charset="0"/>
              <a:buChar char="•"/>
            </a:pPr>
            <a:r>
              <a:rPr lang="en-US" sz="1000" kern="0" dirty="0" smtClean="0">
                <a:ea typeface="Arial Unicode MS" pitchFamily="34" charset="-128"/>
                <a:cs typeface="Arial Unicode MS" pitchFamily="34" charset="-128"/>
              </a:rPr>
              <a:t>E.g. Factor: Winning Percentage → </a:t>
            </a:r>
            <a:r>
              <a:rPr lang="en-US" sz="1000" i="1" kern="0" dirty="0" smtClean="0">
                <a:ea typeface="Arial Unicode MS" pitchFamily="34" charset="-128"/>
                <a:cs typeface="Arial Unicode MS" pitchFamily="34" charset="-128"/>
              </a:rPr>
              <a:t>Variables</a:t>
            </a:r>
            <a:r>
              <a:rPr lang="en-US" sz="1000" kern="0" dirty="0">
                <a:ea typeface="Arial Unicode MS" pitchFamily="34" charset="-128"/>
                <a:cs typeface="Arial Unicode MS" pitchFamily="34" charset="-128"/>
              </a:rPr>
              <a:t>: Current Winning Percentage, Opponent Winning Percentage, Winning Percentage Last X Games, Winning Percentage League Rank, etc </a:t>
            </a:r>
            <a:r>
              <a:rPr lang="en-US" sz="1000" kern="0" dirty="0" smtClean="0">
                <a:ea typeface="Arial Unicode MS" pitchFamily="34" charset="-128"/>
                <a:cs typeface="Arial Unicode MS" pitchFamily="34" charset="-128"/>
              </a:rPr>
              <a:t>…</a:t>
            </a:r>
          </a:p>
          <a:p>
            <a:pPr marL="742950" lvl="1" indent="-285750" fontAlgn="base">
              <a:spcBef>
                <a:spcPct val="50000"/>
              </a:spcBef>
              <a:spcAft>
                <a:spcPct val="0"/>
              </a:spcAft>
              <a:buClr>
                <a:srgbClr val="F0AB00"/>
              </a:buClr>
              <a:buSzPct val="80000"/>
              <a:buFont typeface="Arial" panose="020B0604020202020204" pitchFamily="34" charset="0"/>
              <a:buChar char="•"/>
            </a:pPr>
            <a:r>
              <a:rPr lang="en-US" sz="1400" kern="0" dirty="0">
                <a:ea typeface="Arial Unicode MS" pitchFamily="34" charset="-128"/>
                <a:cs typeface="Arial Unicode MS" pitchFamily="34" charset="-128"/>
              </a:rPr>
              <a:t>The data was prepared in a </a:t>
            </a:r>
            <a:r>
              <a:rPr lang="en-US" sz="1400" b="1" kern="0" dirty="0">
                <a:ea typeface="Arial Unicode MS" pitchFamily="34" charset="-128"/>
                <a:cs typeface="Arial Unicode MS" pitchFamily="34" charset="-128"/>
              </a:rPr>
              <a:t>HANA (database) stored procedure </a:t>
            </a:r>
            <a:r>
              <a:rPr lang="en-US" sz="1400" kern="0" dirty="0">
                <a:ea typeface="Arial Unicode MS" pitchFamily="34" charset="-128"/>
                <a:cs typeface="Arial Unicode MS" pitchFamily="34" charset="-128"/>
              </a:rPr>
              <a:t>utilizing over 20 different source tables in the NHL’s data landscape </a:t>
            </a:r>
            <a:r>
              <a:rPr lang="en-US" sz="1400" kern="0" dirty="0" smtClean="0">
                <a:ea typeface="Arial Unicode MS" pitchFamily="34" charset="-128"/>
                <a:cs typeface="Arial Unicode MS" pitchFamily="34" charset="-128"/>
              </a:rPr>
              <a:t>- over </a:t>
            </a:r>
            <a:r>
              <a:rPr lang="en-US" sz="1400" kern="0" dirty="0">
                <a:ea typeface="Arial Unicode MS" pitchFamily="34" charset="-128"/>
                <a:cs typeface="Arial Unicode MS" pitchFamily="34" charset="-128"/>
              </a:rPr>
              <a:t>1500 lines of </a:t>
            </a:r>
            <a:r>
              <a:rPr lang="en-US" sz="1400" kern="0" dirty="0" smtClean="0">
                <a:ea typeface="Arial Unicode MS" pitchFamily="34" charset="-128"/>
                <a:cs typeface="Arial Unicode MS" pitchFamily="34" charset="-128"/>
              </a:rPr>
              <a:t>code</a:t>
            </a:r>
            <a:endParaRPr lang="en-US" sz="1400" kern="0" dirty="0">
              <a:ea typeface="Arial Unicode MS" pitchFamily="34" charset="-128"/>
              <a:cs typeface="Arial Unicode MS" pitchFamily="34" charset="-128"/>
            </a:endParaRPr>
          </a:p>
          <a:p>
            <a:pPr fontAlgn="base">
              <a:spcBef>
                <a:spcPts val="600"/>
              </a:spcBef>
              <a:spcAft>
                <a:spcPct val="0"/>
              </a:spcAft>
              <a:buClr>
                <a:srgbClr val="F0AB00"/>
              </a:buClr>
              <a:buSzPct val="80000"/>
            </a:pPr>
            <a:r>
              <a:rPr lang="en-US" sz="400" b="1" kern="0" dirty="0" smtClean="0">
                <a:ea typeface="Arial Unicode MS" pitchFamily="34" charset="-128"/>
                <a:cs typeface="Arial Unicode MS" pitchFamily="34" charset="-128"/>
              </a:rPr>
              <a:t>‘</a:t>
            </a:r>
            <a:r>
              <a:rPr lang="en-US" sz="1600" b="1" kern="0" dirty="0">
                <a:ea typeface="Arial Unicode MS" pitchFamily="34" charset="-128"/>
                <a:cs typeface="Arial Unicode MS" pitchFamily="34" charset="-128"/>
              </a:rPr>
              <a:t/>
            </a:r>
            <a:br>
              <a:rPr lang="en-US" sz="1600" b="1" kern="0" dirty="0">
                <a:ea typeface="Arial Unicode MS" pitchFamily="34" charset="-128"/>
                <a:cs typeface="Arial Unicode MS" pitchFamily="34" charset="-128"/>
              </a:rPr>
            </a:br>
            <a:r>
              <a:rPr lang="en-US" sz="1600" b="1" kern="0" dirty="0" smtClean="0">
                <a:ea typeface="Arial Unicode MS" pitchFamily="34" charset="-128"/>
                <a:cs typeface="Arial Unicode MS" pitchFamily="34" charset="-128"/>
              </a:rPr>
              <a:t>MODELING</a:t>
            </a:r>
            <a:endParaRPr lang="en-US" sz="1600" b="1" kern="0" dirty="0">
              <a:ea typeface="Arial Unicode MS" pitchFamily="34" charset="-128"/>
              <a:cs typeface="Arial Unicode MS" pitchFamily="34" charset="-128"/>
            </a:endParaRPr>
          </a:p>
          <a:p>
            <a:pPr marL="742950" lvl="1" indent="-285750" fontAlgn="base">
              <a:spcBef>
                <a:spcPts val="600"/>
              </a:spcBef>
              <a:spcAft>
                <a:spcPct val="0"/>
              </a:spcAft>
              <a:buClr>
                <a:srgbClr val="F0AB00"/>
              </a:buClr>
              <a:buFont typeface="Arial" panose="020B0604020202020204" pitchFamily="34" charset="0"/>
              <a:buChar char="•"/>
            </a:pPr>
            <a:r>
              <a:rPr lang="en-US" sz="1400" kern="0" dirty="0" smtClean="0">
                <a:ea typeface="Arial Unicode MS" pitchFamily="34" charset="-128"/>
                <a:cs typeface="Arial Unicode MS" pitchFamily="34" charset="-128"/>
              </a:rPr>
              <a:t>Chose a model that was appropriate for the problem (classification) and met the NHL requirements (e.g. </a:t>
            </a:r>
            <a:r>
              <a:rPr lang="en-US" sz="1400" kern="0" dirty="0">
                <a:ea typeface="Arial Unicode MS" pitchFamily="34" charset="-128"/>
                <a:cs typeface="Arial Unicode MS" pitchFamily="34" charset="-128"/>
              </a:rPr>
              <a:t>“EASY” to </a:t>
            </a:r>
            <a:r>
              <a:rPr lang="en-US" sz="1400" kern="0" dirty="0" smtClean="0">
                <a:ea typeface="Arial Unicode MS" pitchFamily="34" charset="-128"/>
                <a:cs typeface="Arial Unicode MS" pitchFamily="34" charset="-128"/>
              </a:rPr>
              <a:t>develop, </a:t>
            </a:r>
            <a:r>
              <a:rPr lang="en-US" sz="1400" kern="0" dirty="0">
                <a:ea typeface="Arial Unicode MS" pitchFamily="34" charset="-128"/>
                <a:cs typeface="Arial Unicode MS" pitchFamily="34" charset="-128"/>
              </a:rPr>
              <a:t>interpret and </a:t>
            </a:r>
            <a:r>
              <a:rPr lang="en-US" sz="1400" kern="0" dirty="0" smtClean="0">
                <a:ea typeface="Arial Unicode MS" pitchFamily="34" charset="-128"/>
                <a:cs typeface="Arial Unicode MS" pitchFamily="34" charset="-128"/>
              </a:rPr>
              <a:t>explain)</a:t>
            </a:r>
            <a:r>
              <a:rPr lang="en-US" sz="1400" kern="0" dirty="0">
                <a:ea typeface="Arial Unicode MS" pitchFamily="34" charset="-128"/>
                <a:cs typeface="Arial Unicode MS" pitchFamily="34" charset="-128"/>
              </a:rPr>
              <a:t> </a:t>
            </a:r>
            <a:r>
              <a:rPr lang="en-US" sz="1400" kern="0" dirty="0" smtClean="0">
                <a:ea typeface="Arial Unicode MS" pitchFamily="34" charset="-128"/>
                <a:cs typeface="Arial Unicode MS" pitchFamily="34" charset="-128"/>
              </a:rPr>
              <a:t>→ Logistic Regression</a:t>
            </a:r>
          </a:p>
          <a:p>
            <a:pPr marL="742950" lvl="1" indent="-285750" fontAlgn="base">
              <a:spcBef>
                <a:spcPts val="600"/>
              </a:spcBef>
              <a:spcAft>
                <a:spcPct val="0"/>
              </a:spcAft>
              <a:buClr>
                <a:srgbClr val="F0AB00"/>
              </a:buClr>
              <a:buFont typeface="Arial" panose="020B0604020202020204" pitchFamily="34" charset="0"/>
              <a:buChar char="•"/>
            </a:pPr>
            <a:r>
              <a:rPr lang="en-US" sz="1400" kern="0" dirty="0" smtClean="0">
                <a:ea typeface="Arial Unicode MS" pitchFamily="34" charset="-128"/>
                <a:cs typeface="Arial Unicode MS" pitchFamily="34" charset="-128"/>
              </a:rPr>
              <a:t>I </a:t>
            </a:r>
            <a:r>
              <a:rPr lang="en-US" sz="1400" kern="0" dirty="0">
                <a:ea typeface="Arial Unicode MS" pitchFamily="34" charset="-128"/>
                <a:cs typeface="Arial Unicode MS" pitchFamily="34" charset="-128"/>
              </a:rPr>
              <a:t>initially grouped the 241 variables into eight (8) subgroups based on the type of variable (e.g. Possession, Special Teams and Goalie, etc </a:t>
            </a:r>
            <a:r>
              <a:rPr lang="en-US" sz="1400" kern="0" dirty="0" smtClean="0">
                <a:ea typeface="Arial Unicode MS" pitchFamily="34" charset="-128"/>
                <a:cs typeface="Arial Unicode MS" pitchFamily="34" charset="-128"/>
              </a:rPr>
              <a:t>…). Models </a:t>
            </a:r>
            <a:r>
              <a:rPr lang="en-US" sz="1400" kern="0" dirty="0">
                <a:ea typeface="Arial Unicode MS" pitchFamily="34" charset="-128"/>
                <a:cs typeface="Arial Unicode MS" pitchFamily="34" charset="-128"/>
              </a:rPr>
              <a:t>were ran on </a:t>
            </a:r>
            <a:r>
              <a:rPr lang="en-US" sz="1400" i="1" kern="0" dirty="0">
                <a:ea typeface="Arial Unicode MS" pitchFamily="34" charset="-128"/>
                <a:cs typeface="Arial Unicode MS" pitchFamily="34" charset="-128"/>
              </a:rPr>
              <a:t>each</a:t>
            </a:r>
            <a:r>
              <a:rPr lang="en-US" sz="1400" kern="0" dirty="0">
                <a:ea typeface="Arial Unicode MS" pitchFamily="34" charset="-128"/>
                <a:cs typeface="Arial Unicode MS" pitchFamily="34" charset="-128"/>
              </a:rPr>
              <a:t> subgroup to </a:t>
            </a:r>
            <a:r>
              <a:rPr lang="en-US" sz="1400" kern="0" dirty="0" smtClean="0">
                <a:ea typeface="Arial Unicode MS" pitchFamily="34" charset="-128"/>
                <a:cs typeface="Arial Unicode MS" pitchFamily="34" charset="-128"/>
              </a:rPr>
              <a:t>determine </a:t>
            </a:r>
            <a:r>
              <a:rPr lang="en-US" sz="1400" kern="0" dirty="0">
                <a:ea typeface="Arial Unicode MS" pitchFamily="34" charset="-128"/>
                <a:cs typeface="Arial Unicode MS" pitchFamily="34" charset="-128"/>
              </a:rPr>
              <a:t>the factors with high predictive power. Each selected variable was then combined into one final model to yield the final </a:t>
            </a:r>
            <a:r>
              <a:rPr lang="en-US" sz="1400" b="1" kern="0" dirty="0">
                <a:solidFill>
                  <a:schemeClr val="accent1"/>
                </a:solidFill>
                <a:ea typeface="Arial Unicode MS" pitchFamily="34" charset="-128"/>
                <a:cs typeface="Arial Unicode MS" pitchFamily="34" charset="-128"/>
              </a:rPr>
              <a:t>37</a:t>
            </a:r>
            <a:r>
              <a:rPr lang="en-US" sz="1400" kern="0" dirty="0" smtClean="0">
                <a:ea typeface="Arial Unicode MS" pitchFamily="34" charset="-128"/>
                <a:cs typeface="Arial Unicode MS" pitchFamily="34" charset="-128"/>
              </a:rPr>
              <a:t>.</a:t>
            </a:r>
          </a:p>
          <a:p>
            <a:pPr marL="742950" lvl="1" indent="-285750" fontAlgn="base">
              <a:spcBef>
                <a:spcPts val="600"/>
              </a:spcBef>
              <a:spcAft>
                <a:spcPct val="0"/>
              </a:spcAft>
              <a:buClr>
                <a:srgbClr val="F0AB00"/>
              </a:buClr>
              <a:buFont typeface="Arial" panose="020B0604020202020204" pitchFamily="34" charset="0"/>
              <a:buChar char="•"/>
            </a:pPr>
            <a:endParaRPr lang="en-US" sz="400" kern="0" dirty="0">
              <a:ea typeface="Arial Unicode MS" pitchFamily="34" charset="-128"/>
              <a:cs typeface="Arial Unicode MS" pitchFamily="34" charset="-128"/>
            </a:endParaRPr>
          </a:p>
          <a:p>
            <a:pPr fontAlgn="base">
              <a:spcBef>
                <a:spcPts val="600"/>
              </a:spcBef>
              <a:spcAft>
                <a:spcPct val="0"/>
              </a:spcAft>
              <a:buClr>
                <a:srgbClr val="F0AB00"/>
              </a:buClr>
            </a:pPr>
            <a:r>
              <a:rPr lang="en-US" sz="1600" b="1" kern="0" dirty="0" smtClean="0">
                <a:ea typeface="Arial Unicode MS" pitchFamily="34" charset="-128"/>
                <a:cs typeface="Arial Unicode MS" pitchFamily="34" charset="-128"/>
              </a:rPr>
              <a:t>SIMULATION and IMPLEMENTATION</a:t>
            </a:r>
            <a:endParaRPr lang="en-US" sz="1600" b="1" kern="0" dirty="0">
              <a:ea typeface="Arial Unicode MS" pitchFamily="34" charset="-128"/>
              <a:cs typeface="Arial Unicode MS" pitchFamily="34" charset="-128"/>
            </a:endParaRPr>
          </a:p>
          <a:p>
            <a:pPr marL="742950" lvl="1" indent="-285750" fontAlgn="base">
              <a:spcBef>
                <a:spcPts val="600"/>
              </a:spcBef>
              <a:spcAft>
                <a:spcPct val="0"/>
              </a:spcAft>
              <a:buClr>
                <a:srgbClr val="F0AB00"/>
              </a:buClr>
              <a:buFont typeface="Arial" panose="020B0604020202020204" pitchFamily="34" charset="0"/>
              <a:buChar char="•"/>
            </a:pPr>
            <a:r>
              <a:rPr lang="en-US" sz="1400" kern="0" dirty="0">
                <a:ea typeface="Arial Unicode MS" pitchFamily="34" charset="-128"/>
                <a:cs typeface="Arial Unicode MS" pitchFamily="34" charset="-128"/>
              </a:rPr>
              <a:t>I </a:t>
            </a:r>
            <a:r>
              <a:rPr lang="en-US" sz="1400" kern="0" dirty="0" smtClean="0">
                <a:ea typeface="Arial Unicode MS" pitchFamily="34" charset="-128"/>
                <a:cs typeface="Arial Unicode MS" pitchFamily="34" charset="-128"/>
              </a:rPr>
              <a:t>then developed </a:t>
            </a:r>
            <a:r>
              <a:rPr lang="en-US" sz="1400" kern="0" dirty="0">
                <a:ea typeface="Arial Unicode MS" pitchFamily="34" charset="-128"/>
                <a:cs typeface="Arial Unicode MS" pitchFamily="34" charset="-128"/>
              </a:rPr>
              <a:t>code to </a:t>
            </a:r>
            <a:r>
              <a:rPr lang="en-US" sz="1400" kern="0" dirty="0" smtClean="0">
                <a:ea typeface="Arial Unicode MS" pitchFamily="34" charset="-128"/>
                <a:cs typeface="Arial Unicode MS" pitchFamily="34" charset="-128"/>
              </a:rPr>
              <a:t>simulate the remaining bracket given the current state of the playoffs; </a:t>
            </a:r>
            <a:r>
              <a:rPr lang="en-US" sz="1400" kern="0" dirty="0">
                <a:ea typeface="Arial Unicode MS" pitchFamily="34" charset="-128"/>
                <a:cs typeface="Arial Unicode MS" pitchFamily="34" charset="-128"/>
              </a:rPr>
              <a:t>l</a:t>
            </a:r>
            <a:r>
              <a:rPr lang="en-US" sz="1400" kern="0" dirty="0" smtClean="0">
                <a:ea typeface="Arial Unicode MS" pitchFamily="34" charset="-128"/>
                <a:cs typeface="Arial Unicode MS" pitchFamily="34" charset="-128"/>
              </a:rPr>
              <a:t>oop </a:t>
            </a:r>
            <a:r>
              <a:rPr lang="en-US" sz="1400" kern="0" dirty="0">
                <a:ea typeface="Arial Unicode MS" pitchFamily="34" charset="-128"/>
                <a:cs typeface="Arial Unicode MS" pitchFamily="34" charset="-128"/>
              </a:rPr>
              <a:t>through each </a:t>
            </a:r>
            <a:r>
              <a:rPr lang="en-US" sz="1400" kern="0" dirty="0" smtClean="0">
                <a:ea typeface="Arial Unicode MS" pitchFamily="34" charset="-128"/>
                <a:cs typeface="Arial Unicode MS" pitchFamily="34" charset="-128"/>
              </a:rPr>
              <a:t>game</a:t>
            </a:r>
            <a:r>
              <a:rPr lang="en-US" sz="1400" kern="0" dirty="0">
                <a:ea typeface="Arial Unicode MS" pitchFamily="34" charset="-128"/>
                <a:cs typeface="Arial Unicode MS" pitchFamily="34" charset="-128"/>
              </a:rPr>
              <a:t>, series and round and predict each future game in the bracket </a:t>
            </a:r>
            <a:r>
              <a:rPr lang="en-US" sz="1400" kern="0" dirty="0" smtClean="0">
                <a:ea typeface="Arial Unicode MS" pitchFamily="34" charset="-128"/>
                <a:cs typeface="Arial Unicode MS" pitchFamily="34" charset="-128"/>
              </a:rPr>
              <a:t>format</a:t>
            </a:r>
          </a:p>
          <a:p>
            <a:pPr marL="742950" lvl="1" indent="-285750" fontAlgn="base">
              <a:spcBef>
                <a:spcPts val="600"/>
              </a:spcBef>
              <a:spcAft>
                <a:spcPct val="0"/>
              </a:spcAft>
              <a:buClr>
                <a:srgbClr val="F0AB00"/>
              </a:buClr>
              <a:buFont typeface="Arial" panose="020B0604020202020204" pitchFamily="34" charset="0"/>
              <a:buChar char="•"/>
            </a:pPr>
            <a:r>
              <a:rPr lang="en-US" sz="1400" kern="0" dirty="0">
                <a:ea typeface="Arial Unicode MS" pitchFamily="34" charset="-128"/>
                <a:cs typeface="Arial Unicode MS" pitchFamily="34" charset="-128"/>
              </a:rPr>
              <a:t>Predictions were generated every morning and were available on the HANA cloud for fans to access over any platform on </a:t>
            </a:r>
            <a:r>
              <a:rPr lang="en-US" sz="1400" kern="0" dirty="0" smtClean="0">
                <a:ea typeface="Arial Unicode MS" pitchFamily="34" charset="-128"/>
                <a:cs typeface="Arial Unicode MS" pitchFamily="34" charset="-128"/>
              </a:rPr>
              <a:t>NHL.com</a:t>
            </a:r>
            <a:endParaRPr lang="en-US" sz="14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248191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Effect transition="in" filter="fade">
                                      <p:cBhvr>
                                        <p:cTn id="35" dur="500"/>
                                        <p:tgtEl>
                                          <p:spTgt spid="4">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10" end="10"/>
                                            </p:txEl>
                                          </p:spTgt>
                                        </p:tgtEl>
                                        <p:attrNameLst>
                                          <p:attrName>style.visibility</p:attrName>
                                        </p:attrNameLst>
                                      </p:cBhvr>
                                      <p:to>
                                        <p:strVal val="visible"/>
                                      </p:to>
                                    </p:set>
                                    <p:animEffect transition="in" filter="fade">
                                      <p:cBhvr>
                                        <p:cTn id="38" dur="500"/>
                                        <p:tgtEl>
                                          <p:spTgt spid="4">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animEffect transition="in" filter="fade">
                                      <p:cBhvr>
                                        <p:cTn id="41"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NHL Playoff Predictions</a:t>
            </a:r>
            <a:br>
              <a:rPr lang="en-US" dirty="0"/>
            </a:br>
            <a:r>
              <a:rPr lang="en-US" sz="2000" b="0" dirty="0" smtClean="0"/>
              <a:t>Implementation</a:t>
            </a:r>
            <a:endParaRPr lang="en-US" sz="2000" b="0" dirty="0"/>
          </a:p>
        </p:txBody>
      </p:sp>
      <p:grpSp>
        <p:nvGrpSpPr>
          <p:cNvPr id="8" name="Group 7"/>
          <p:cNvGrpSpPr/>
          <p:nvPr/>
        </p:nvGrpSpPr>
        <p:grpSpPr>
          <a:xfrm>
            <a:off x="4485737" y="1374278"/>
            <a:ext cx="3551422" cy="4132113"/>
            <a:chOff x="4419233" y="1699406"/>
            <a:chExt cx="3551422" cy="4132113"/>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233" y="2330833"/>
              <a:ext cx="3551422" cy="35006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880512" y="1699406"/>
              <a:ext cx="2628863" cy="492443"/>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600" b="1" kern="0" dirty="0">
                  <a:ea typeface="Arial Unicode MS" pitchFamily="34" charset="-128"/>
                  <a:cs typeface="Arial Unicode MS" pitchFamily="34" charset="-128"/>
                </a:rPr>
                <a:t>SAP Match-up Analysis (Bracket Challenge)</a:t>
              </a:r>
            </a:p>
          </p:txBody>
        </p:sp>
      </p:grpSp>
      <p:grpSp>
        <p:nvGrpSpPr>
          <p:cNvPr id="9" name="Group 8"/>
          <p:cNvGrpSpPr/>
          <p:nvPr/>
        </p:nvGrpSpPr>
        <p:grpSpPr>
          <a:xfrm>
            <a:off x="839794" y="1332713"/>
            <a:ext cx="3187979" cy="4319297"/>
            <a:chOff x="773290" y="1623668"/>
            <a:chExt cx="3187979" cy="4319297"/>
          </a:xfrm>
        </p:grpSpPr>
        <p:pic>
          <p:nvPicPr>
            <p:cNvPr id="5" name="Picture 2" descr="C:\Users\I812801\Documents\PIO_DS\Assets and Clients\1. Clients\NHL\2. Project Work\Phase 2. Playoff Prediction Tool\Wireframes\series_previe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290" y="1999714"/>
              <a:ext cx="3187979" cy="39432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71474" y="1623668"/>
              <a:ext cx="2521524"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b="1" kern="0" dirty="0">
                  <a:ea typeface="Arial Unicode MS" pitchFamily="34" charset="-128"/>
                  <a:cs typeface="Arial Unicode MS" pitchFamily="34" charset="-128"/>
                </a:rPr>
                <a:t>NHL.com  Series Preview</a:t>
              </a:r>
            </a:p>
          </p:txBody>
        </p:sp>
      </p:grpSp>
      <p:sp>
        <p:nvSpPr>
          <p:cNvPr id="10" name="TextBox 9"/>
          <p:cNvSpPr txBox="1"/>
          <p:nvPr/>
        </p:nvSpPr>
        <p:spPr>
          <a:xfrm>
            <a:off x="438080" y="5954592"/>
            <a:ext cx="3321422"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kern="0" dirty="0" smtClean="0">
                <a:ea typeface="Arial Unicode MS" pitchFamily="34" charset="-128"/>
                <a:cs typeface="Arial Unicode MS" pitchFamily="34" charset="-128"/>
              </a:rPr>
              <a:t>Do you notice anything missing?</a:t>
            </a:r>
          </a:p>
        </p:txBody>
      </p:sp>
    </p:spTree>
    <p:extLst>
      <p:ext uri="{BB962C8B-B14F-4D97-AF65-F5344CB8AC3E}">
        <p14:creationId xmlns:p14="http://schemas.microsoft.com/office/powerpoint/2010/main" val="222760031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SAP_2013_v1.1">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SAP_2013_v1.1</Template>
  <TotalTime>1028</TotalTime>
  <Words>1117</Words>
  <Application>Microsoft Office PowerPoint</Application>
  <PresentationFormat>On-screen Show (4:3)</PresentationFormat>
  <Paragraphs>149</Paragraphs>
  <Slides>17</Slides>
  <Notes>12</Notes>
  <HiddenSlides>1</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SAP_2013_v1.1</vt:lpstr>
      <vt:lpstr>Predictive Analytics at the NHL</vt:lpstr>
      <vt:lpstr>Agenda</vt:lpstr>
      <vt:lpstr>Introductions</vt:lpstr>
      <vt:lpstr>SAP Partnership with the NHL</vt:lpstr>
      <vt:lpstr>Playoff Predictions</vt:lpstr>
      <vt:lpstr>NHL Playoff Predictions Overview</vt:lpstr>
      <vt:lpstr>NHL Playoff Predictions Solution Overview</vt:lpstr>
      <vt:lpstr>NHL Playoff Predictions Solution Development</vt:lpstr>
      <vt:lpstr>NHL Playoff Predictions Implementation</vt:lpstr>
      <vt:lpstr>NHL Playoff Predictions Day “0” (Before the Playoffs Began) Bracket Predictions and Results</vt:lpstr>
      <vt:lpstr>NHL Playoff Predictions Initial Results</vt:lpstr>
      <vt:lpstr>NHL Playoff Predictions Second Version</vt:lpstr>
      <vt:lpstr>NHL Playoff Predictions Results Comparison – Series Level (2015-2016)</vt:lpstr>
      <vt:lpstr>NHL Playoff Predictions Results Comparison – Game Level (2014-2015)</vt:lpstr>
      <vt:lpstr>NHL Playoff Predictions Results Comparison Notes</vt:lpstr>
      <vt:lpstr>Questions?  Thank you!</vt:lpstr>
      <vt:lpstr>PowerPoint Presentation</vt:lpstr>
    </vt:vector>
  </TitlesOfParts>
  <Company>SAP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Presentation Title</dc:title>
  <dc:creator>Eric Blabac</dc:creator>
  <cp:lastModifiedBy>Michael Schuckers</cp:lastModifiedBy>
  <cp:revision>255</cp:revision>
  <dcterms:created xsi:type="dcterms:W3CDTF">2013-07-31T21:02:57Z</dcterms:created>
  <dcterms:modified xsi:type="dcterms:W3CDTF">2017-05-01T15:20:43Z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1357826825</vt:i4>
  </property>
  <property fmtid="{D5CDD505-2E9C-101B-9397-08002B2CF9AE}" pid="3" name="_NewReviewCycle">
    <vt:lpwstr/>
  </property>
  <property fmtid="{D5CDD505-2E9C-101B-9397-08002B2CF9AE}" pid="4" name="_EmailSubject">
    <vt:lpwstr>Color Palette/Stationery Next Steps </vt:lpwstr>
  </property>
  <property fmtid="{D5CDD505-2E9C-101B-9397-08002B2CF9AE}" pid="5" name="_AuthorEmail">
    <vt:lpwstr>heidi.bitz@sap.com</vt:lpwstr>
  </property>
  <property fmtid="{D5CDD505-2E9C-101B-9397-08002B2CF9AE}" pid="6" name="_AuthorEmailDisplayName">
    <vt:lpwstr>Bitz, Heidi</vt:lpwstr>
  </property>
</Properties>
</file>