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4"/>
  </p:sldMasterIdLst>
  <p:notesMasterIdLst>
    <p:notesMasterId r:id="rId18"/>
  </p:notesMasterIdLst>
  <p:sldIdLst>
    <p:sldId id="287" r:id="rId5"/>
    <p:sldId id="284" r:id="rId6"/>
    <p:sldId id="300" r:id="rId7"/>
    <p:sldId id="301" r:id="rId8"/>
    <p:sldId id="320" r:id="rId9"/>
    <p:sldId id="302" r:id="rId10"/>
    <p:sldId id="324" r:id="rId11"/>
    <p:sldId id="325" r:id="rId12"/>
    <p:sldId id="321" r:id="rId13"/>
    <p:sldId id="326" r:id="rId14"/>
    <p:sldId id="322" r:id="rId15"/>
    <p:sldId id="303" r:id="rId16"/>
    <p:sldId id="32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78923" autoAdjust="0"/>
  </p:normalViewPr>
  <p:slideViewPr>
    <p:cSldViewPr snapToGrid="0" snapToObjects="1">
      <p:cViewPr varScale="1">
        <p:scale>
          <a:sx n="92" d="100"/>
          <a:sy n="92" d="100"/>
        </p:scale>
        <p:origin x="1698" y="7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F4D0-DF8F-4B1C-B331-7B12B60FAD0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F51A-477A-431A-9887-339E4340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t every level of hockey, limited access to financial </a:t>
            </a:r>
            <a:r>
              <a:rPr lang="en-US" baseline="0" smtClean="0"/>
              <a:t>and human resources </a:t>
            </a:r>
            <a:r>
              <a:rPr lang="en-US" baseline="0" dirty="0" smtClean="0"/>
              <a:t>has resulted in an ever increasing gap between supply and demand.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err="1" smtClean="0"/>
              <a:t>HockeyTech</a:t>
            </a:r>
            <a:r>
              <a:rPr lang="en-CA" dirty="0" smtClean="0"/>
              <a:t> is the global leader in hockey IT services.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Our existing customer base includes all 30 NHL teams.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We</a:t>
            </a:r>
            <a:r>
              <a:rPr lang="en-CA" baseline="0" dirty="0" smtClean="0"/>
              <a:t> provide services to </a:t>
            </a:r>
            <a:r>
              <a:rPr lang="en-CA" dirty="0" smtClean="0"/>
              <a:t>pro and semi-pro leagues and teams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F51A-477A-431A-9887-339E4340D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4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907"/>
            <a:ext cx="79756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7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5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797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7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9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51332" y="1"/>
            <a:ext cx="592667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ockeyTech-Logo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2614"/>
            <a:ext cx="2726185" cy="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ft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94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Empowering analytics through data capture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Cary Moretti, CTO   |   </a:t>
            </a:r>
            <a:r>
              <a:rPr lang="en-US" sz="2200" dirty="0" err="1" smtClean="0"/>
              <a:t>HockeyTech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0" dirty="0" smtClean="0"/>
              <a:t>Ottawa </a:t>
            </a:r>
            <a:r>
              <a:rPr lang="en-US" sz="2200" b="0" dirty="0"/>
              <a:t>Hockey </a:t>
            </a:r>
            <a:r>
              <a:rPr lang="en-US" sz="2200" b="0" dirty="0" smtClean="0"/>
              <a:t>Analytics, Carleton </a:t>
            </a:r>
            <a:r>
              <a:rPr lang="en-US" sz="2200" b="0" dirty="0" smtClean="0"/>
              <a:t>University, Ottawa</a:t>
            </a:r>
            <a:endParaRPr lang="en-US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30" y="1265830"/>
            <a:ext cx="6066430" cy="754039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world’s premier provider of digital tools, analytics and data services for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elite level of hockey</a:t>
            </a: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51332" y="1"/>
            <a:ext cx="592667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u="sng" dirty="0" smtClean="0"/>
              <a:t>Always</a:t>
            </a:r>
            <a:r>
              <a:rPr lang="en-US" dirty="0" smtClean="0"/>
              <a:t> See The Puck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839"/>
            <a:ext cx="4114800" cy="5607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What you see.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8" y="2830513"/>
            <a:ext cx="2733675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51" y="2830513"/>
            <a:ext cx="2733675" cy="32956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54688" y="1902839"/>
            <a:ext cx="4114800" cy="5607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What we see.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3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</a:t>
            </a:r>
            <a:r>
              <a:rPr lang="en-CA" dirty="0" smtClean="0"/>
              <a:t>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automated possession, TOI and shift tracking</a:t>
            </a:r>
          </a:p>
          <a:p>
            <a:r>
              <a:rPr lang="en-US" dirty="0" smtClean="0"/>
              <a:t>Machine Learning algorithms improve data consistency and input speed:</a:t>
            </a:r>
          </a:p>
          <a:p>
            <a:pPr lvl="1"/>
            <a:r>
              <a:rPr lang="en-US" dirty="0" smtClean="0"/>
              <a:t>Face Offs</a:t>
            </a:r>
          </a:p>
          <a:p>
            <a:pPr lvl="1"/>
            <a:r>
              <a:rPr lang="en-US" dirty="0" smtClean="0"/>
              <a:t>Shots (and type), Passes and Turnovers</a:t>
            </a:r>
          </a:p>
          <a:p>
            <a:pPr lvl="1"/>
            <a:r>
              <a:rPr lang="en-US" dirty="0" smtClean="0"/>
              <a:t>Goals and Assists</a:t>
            </a:r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352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 Time Reporting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/>
        </p:blipFill>
        <p:spPr>
          <a:xfrm>
            <a:off x="457200" y="1415961"/>
            <a:ext cx="5068995" cy="271480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0"/>
          <a:stretch/>
        </p:blipFill>
        <p:spPr>
          <a:xfrm>
            <a:off x="1286228" y="5012538"/>
            <a:ext cx="4967816" cy="1383575"/>
          </a:xfr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471" r="3192" b="6433"/>
          <a:stretch/>
        </p:blipFill>
        <p:spPr>
          <a:xfrm>
            <a:off x="3595732" y="2558961"/>
            <a:ext cx="4679024" cy="259485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Shameless Plug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Contact us for more data than you ever thought possible. </a:t>
            </a:r>
            <a:r>
              <a:rPr lang="en-US" u="sng" dirty="0" smtClean="0"/>
              <a:t>Installing now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b="1" dirty="0" err="1" smtClean="0"/>
              <a:t>HockeyTech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sz="2200" b="1" dirty="0" smtClean="0"/>
              <a:t>Cary Moretti</a:t>
            </a:r>
            <a:r>
              <a:rPr lang="en-US" sz="2200" b="1" smtClean="0"/>
              <a:t>, CTO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1900" dirty="0" smtClean="0"/>
              <a:t>180 Columbia Street West, Suite 300</a:t>
            </a:r>
          </a:p>
          <a:p>
            <a:pPr marL="0" indent="0" algn="ctr">
              <a:buNone/>
            </a:pPr>
            <a:r>
              <a:rPr lang="en-US" sz="1900" dirty="0" smtClean="0"/>
              <a:t>Waterloo</a:t>
            </a:r>
            <a:r>
              <a:rPr lang="en-US" sz="1900" dirty="0"/>
              <a:t>, Ontario  N2L </a:t>
            </a:r>
            <a:r>
              <a:rPr lang="en-US" sz="1900" dirty="0" smtClean="0"/>
              <a:t>3L3    Canada</a:t>
            </a:r>
            <a:endParaRPr lang="en-US" sz="1900" dirty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Phone: (519) 746-7200</a:t>
            </a:r>
          </a:p>
          <a:p>
            <a:pPr marL="0" indent="0" algn="ctr">
              <a:buNone/>
            </a:pPr>
            <a:r>
              <a:rPr lang="en-US" sz="1900" dirty="0"/>
              <a:t>Fax: (519) 746-9466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Email: info@HockeyTech.com</a:t>
            </a:r>
          </a:p>
          <a:p>
            <a:pPr marL="0" indent="0" algn="ctr">
              <a:buNone/>
            </a:pP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345976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99"/>
            <a:ext cx="797560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 demand </a:t>
            </a:r>
            <a:r>
              <a:rPr lang="en-CA" dirty="0"/>
              <a:t>for analytic </a:t>
            </a:r>
            <a:r>
              <a:rPr lang="en-CA" dirty="0" smtClean="0"/>
              <a:t>data has risen sharply in the past decade; </a:t>
            </a:r>
            <a:r>
              <a:rPr lang="en-CA" dirty="0"/>
              <a:t>coaches, players</a:t>
            </a:r>
            <a:r>
              <a:rPr lang="en-CA" dirty="0" smtClean="0"/>
              <a:t>, </a:t>
            </a:r>
            <a:r>
              <a:rPr lang="en-CA" dirty="0"/>
              <a:t>fans and the media are demanding a wider range of statistical data be delivered faster than ever before.</a:t>
            </a:r>
            <a:endParaRPr lang="en-CA" dirty="0" smtClean="0"/>
          </a:p>
        </p:txBody>
      </p:sp>
      <p:pic>
        <p:nvPicPr>
          <p:cNvPr id="1026" name="Picture 2" descr="http://worthplaying.com/wpimages/n/h/nhl16/3876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65" y="1890802"/>
            <a:ext cx="2503071" cy="7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YyIrfFePn1A/UZuR_D89_3I/AAAAAAAAAT0/qgWthzGTti8/s1600/NHL+sports+t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37" y="1870574"/>
            <a:ext cx="1399894" cy="8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xtras.mnginteractive.com/live/media/site36/2006/1014/20061014_083839_Moneypuck101506_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9874"/>
            <a:ext cx="2153147" cy="18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SN Hockey Analytic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13" y="1773920"/>
            <a:ext cx="1737835" cy="9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28588" y="1738110"/>
            <a:ext cx="4097597" cy="1483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dirty="0" smtClean="0"/>
              <a:t>Opportunity</a:t>
            </a:r>
            <a:endParaRPr lang="en-CA" dirty="0"/>
          </a:p>
        </p:txBody>
      </p:sp>
      <p:pic>
        <p:nvPicPr>
          <p:cNvPr id="4" name="Picture 6" descr="http://ajhl.ca/media/structure/fh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80" y="5541949"/>
            <a:ext cx="2589639" cy="4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75v341j59d40n6n31w4emd1.wpengine.netdna-cdn.com/wp-content/uploads/2014/07/LeagueStat-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12" y="4261994"/>
            <a:ext cx="2730388" cy="6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75v341j59d40n6n31w4emd1.wpengine.netdna-cdn.com/wp-content/uploads/2013/10/RinkNet-Logo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6344"/>
            <a:ext cx="1797893" cy="68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75v341j59d40n6n31w4emd1.wpengine.netdna-cdn.com/wp-content/uploads/2014/10/NEXT-Testing-Logo_Smal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88" y="5807541"/>
            <a:ext cx="2590219" cy="5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ockeytech.com/wp-content/uploads/2013/09/HockeyTechLogoWebs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60993"/>
            <a:ext cx="381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>
            <a:stCxn id="6" idx="2"/>
            <a:endCxn id="2054" idx="0"/>
          </p:cNvCxnSpPr>
          <p:nvPr/>
        </p:nvCxnSpPr>
        <p:spPr>
          <a:xfrm rot="5400000">
            <a:off x="2369202" y="2208158"/>
            <a:ext cx="1095131" cy="3121240"/>
          </a:xfrm>
          <a:prstGeom prst="bentConnector3">
            <a:avLst>
              <a:gd name="adj1" fmla="val 44358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2"/>
            <a:endCxn id="4" idx="0"/>
          </p:cNvCxnSpPr>
          <p:nvPr/>
        </p:nvCxnSpPr>
        <p:spPr>
          <a:xfrm rot="5400000">
            <a:off x="2449926" y="3514488"/>
            <a:ext cx="2320736" cy="1734187"/>
          </a:xfrm>
          <a:prstGeom prst="bentConnector3">
            <a:avLst>
              <a:gd name="adj1" fmla="val 58519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2052" idx="0"/>
          </p:cNvCxnSpPr>
          <p:nvPr/>
        </p:nvCxnSpPr>
        <p:spPr>
          <a:xfrm rot="16200000" flipH="1">
            <a:off x="5252106" y="2446493"/>
            <a:ext cx="1040781" cy="2590219"/>
          </a:xfrm>
          <a:prstGeom prst="bentConnector3">
            <a:avLst>
              <a:gd name="adj1" fmla="val 6987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2"/>
            <a:endCxn id="1026" idx="0"/>
          </p:cNvCxnSpPr>
          <p:nvPr/>
        </p:nvCxnSpPr>
        <p:spPr>
          <a:xfrm rot="16200000" flipH="1">
            <a:off x="3831778" y="3866821"/>
            <a:ext cx="2586328" cy="1295111"/>
          </a:xfrm>
          <a:prstGeom prst="bentConnector3">
            <a:avLst>
              <a:gd name="adj1" fmla="val 85776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44672" y="3355740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Scouting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50250" y="4213483"/>
            <a:ext cx="112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video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70830" y="3575201"/>
            <a:ext cx="17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Stats and Scoring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00293" y="5039792"/>
            <a:ext cx="14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dirty="0" smtClean="0"/>
              <a:t>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Real Time </a:t>
            </a:r>
            <a:r>
              <a:rPr lang="en-CA" dirty="0" err="1" smtClean="0"/>
              <a:t>HockeyTech</a:t>
            </a:r>
            <a:r>
              <a:rPr lang="en-CA" dirty="0" smtClean="0"/>
              <a:t> Analytics tracking and scoring system</a:t>
            </a:r>
          </a:p>
          <a:p>
            <a:r>
              <a:rPr lang="en-CA" dirty="0" smtClean="0"/>
              <a:t>Leverage existing scoring system and process</a:t>
            </a:r>
          </a:p>
          <a:p>
            <a:r>
              <a:rPr lang="en-CA" dirty="0"/>
              <a:t>Minimize </a:t>
            </a:r>
            <a:r>
              <a:rPr lang="en-CA" dirty="0" smtClean="0"/>
              <a:t>staff requirements</a:t>
            </a:r>
          </a:p>
          <a:p>
            <a:r>
              <a:rPr lang="en-CA" dirty="0" smtClean="0"/>
              <a:t>Financially accessible from Pro down through every level of </a:t>
            </a:r>
            <a:r>
              <a:rPr lang="en-CA" dirty="0" smtClean="0"/>
              <a:t>elite hockey</a:t>
            </a:r>
            <a:endParaRPr lang="en-CA" dirty="0" smtClean="0"/>
          </a:p>
          <a:p>
            <a:r>
              <a:rPr lang="en-CA" dirty="0" smtClean="0"/>
              <a:t>Track more game events and metrics</a:t>
            </a:r>
          </a:p>
          <a:p>
            <a:r>
              <a:rPr lang="en-CA" dirty="0" smtClean="0"/>
              <a:t>Store raw data indefinitely to allow for new events/metrics in the future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51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Events and Metrics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Puck </a:t>
            </a:r>
            <a:r>
              <a:rPr lang="en-US" dirty="0" smtClean="0"/>
              <a:t>and </a:t>
            </a:r>
            <a:r>
              <a:rPr lang="en-US" dirty="0"/>
              <a:t>Player </a:t>
            </a:r>
            <a:r>
              <a:rPr lang="en-US" dirty="0" smtClean="0"/>
              <a:t>tracking</a:t>
            </a:r>
            <a:endParaRPr lang="en-US" dirty="0"/>
          </a:p>
          <a:p>
            <a:r>
              <a:rPr lang="en-US" dirty="0"/>
              <a:t>On Ice Officials and Zamboni (because we can)</a:t>
            </a:r>
          </a:p>
          <a:p>
            <a:r>
              <a:rPr lang="en-US" dirty="0" smtClean="0"/>
              <a:t>TOI, Possession</a:t>
            </a:r>
            <a:r>
              <a:rPr lang="en-US" dirty="0"/>
              <a:t>, </a:t>
            </a:r>
            <a:r>
              <a:rPr lang="en-US" dirty="0" smtClean="0"/>
              <a:t>Velocity</a:t>
            </a:r>
            <a:r>
              <a:rPr lang="en-US" dirty="0"/>
              <a:t>, Direction, Zone, </a:t>
            </a:r>
            <a:r>
              <a:rPr lang="en-US" dirty="0" err="1" smtClean="0"/>
              <a:t>x,y,z</a:t>
            </a:r>
            <a:r>
              <a:rPr lang="en-US" dirty="0" smtClean="0"/>
              <a:t> </a:t>
            </a:r>
            <a:r>
              <a:rPr lang="en-US" dirty="0"/>
              <a:t>(puck), Heart Rate</a:t>
            </a:r>
          </a:p>
          <a:p>
            <a:r>
              <a:rPr lang="en-US" dirty="0" err="1"/>
              <a:t>Faceoffs</a:t>
            </a:r>
            <a:r>
              <a:rPr lang="en-US" dirty="0"/>
              <a:t>, Shots (Quality, Misses, Blocked Shots) and Passes</a:t>
            </a:r>
          </a:p>
          <a:p>
            <a:r>
              <a:rPr lang="en-US" dirty="0"/>
              <a:t>Goals, </a:t>
            </a:r>
            <a:r>
              <a:rPr lang="en-US" dirty="0" smtClean="0"/>
              <a:t>Assists, Plus/Minus, Penalties</a:t>
            </a:r>
            <a:r>
              <a:rPr lang="en-US" dirty="0"/>
              <a:t>, Shoot Outs, Penalty Shots</a:t>
            </a:r>
          </a:p>
          <a:p>
            <a:r>
              <a:rPr lang="en-US" dirty="0"/>
              <a:t>Turnovers, Odd Man Rush and Regroups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5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Tracking and Scoring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3013"/>
            <a:ext cx="7975600" cy="3980337"/>
          </a:xfrm>
        </p:spPr>
      </p:pic>
    </p:spTree>
    <p:extLst>
      <p:ext uri="{BB962C8B-B14F-4D97-AF65-F5344CB8AC3E}">
        <p14:creationId xmlns:p14="http://schemas.microsoft.com/office/powerpoint/2010/main" val="25202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Face Off</a:t>
            </a:r>
            <a:endParaRPr lang="en-US" dirty="0"/>
          </a:p>
        </p:txBody>
      </p:sp>
      <p:pic>
        <p:nvPicPr>
          <p:cNvPr id="4" name="video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6917" y="1769533"/>
            <a:ext cx="61161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Goal</a:t>
            </a:r>
            <a:endParaRPr lang="en-US" dirty="0"/>
          </a:p>
        </p:txBody>
      </p:sp>
      <p:pic>
        <p:nvPicPr>
          <p:cNvPr id="4" name="video2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26235.9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7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0934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Raw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Puck </a:t>
            </a:r>
            <a:r>
              <a:rPr lang="en-US" dirty="0" smtClean="0"/>
              <a:t>Tracking 50 </a:t>
            </a:r>
            <a:r>
              <a:rPr lang="en-US" dirty="0"/>
              <a:t>Hz </a:t>
            </a:r>
            <a:r>
              <a:rPr lang="en-US" dirty="0" smtClean="0"/>
              <a:t>to </a:t>
            </a:r>
            <a:r>
              <a:rPr lang="en-US" dirty="0"/>
              <a:t>100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Player Tracking 20 </a:t>
            </a:r>
            <a:r>
              <a:rPr lang="en-US" dirty="0"/>
              <a:t>Hz </a:t>
            </a:r>
            <a:r>
              <a:rPr lang="en-US" dirty="0" smtClean="0"/>
              <a:t>to </a:t>
            </a:r>
            <a:r>
              <a:rPr lang="en-US" dirty="0"/>
              <a:t>100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RF means the puck is </a:t>
            </a:r>
            <a:r>
              <a:rPr lang="en-US" i="1" dirty="0" smtClean="0"/>
              <a:t>always</a:t>
            </a:r>
            <a:r>
              <a:rPr lang="en-US" dirty="0" smtClean="0"/>
              <a:t> visible</a:t>
            </a:r>
          </a:p>
          <a:p>
            <a:r>
              <a:rPr lang="en-US" dirty="0" smtClean="0"/>
              <a:t>&gt; 4 million rows of raw data per (regulation time) game</a:t>
            </a:r>
          </a:p>
          <a:p>
            <a:r>
              <a:rPr lang="en-US" dirty="0" smtClean="0"/>
              <a:t>Aggregated Player, Puck, Official, and Clock data for real time chart and report generation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EB341DDB654B85557768B6AA4390" ma:contentTypeVersion="1" ma:contentTypeDescription="Create a new document." ma:contentTypeScope="" ma:versionID="7f915938a6565ff41d30e0a5328efb4c">
  <xsd:schema xmlns:xsd="http://www.w3.org/2001/XMLSchema" xmlns:xs="http://www.w3.org/2001/XMLSchema" xmlns:p="http://schemas.microsoft.com/office/2006/metadata/properties" xmlns:ns3="08b7b97f-722b-485d-96aa-4bad79c8858a" targetNamespace="http://schemas.microsoft.com/office/2006/metadata/properties" ma:root="true" ma:fieldsID="2eceb6aa7ed2005b05851fb429ee8f90" ns3:_="">
    <xsd:import namespace="08b7b97f-722b-485d-96aa-4bad79c8858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7b97f-722b-485d-96aa-4bad79c885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b7b97f-722b-485d-96aa-4bad79c8858a">
      <UserInfo>
        <DisplayName>Stu Siegel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91CD0E5-7046-4B1B-8638-17C0A91E7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5F613-CCC6-4588-A6BA-D1B62F958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7b97f-722b-485d-96aa-4bad79c88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34EB8A-8CE2-4047-91F9-152F77801CAE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08b7b97f-722b-485d-96aa-4bad79c8858a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413</Words>
  <Application>Microsoft Office PowerPoint</Application>
  <PresentationFormat>On-screen Show (4:3)</PresentationFormat>
  <Paragraphs>73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Empowering analytics through data capture  Cary Moretti, CTO   |   HockeyTech Ottawa Hockey Analytics, Carleton University, Ottawa</vt:lpstr>
      <vt:lpstr>The Challenge</vt:lpstr>
      <vt:lpstr>The Opportunity</vt:lpstr>
      <vt:lpstr>The Solution</vt:lpstr>
      <vt:lpstr>Game Events and Metrics</vt:lpstr>
      <vt:lpstr>Tracking and Scoring</vt:lpstr>
      <vt:lpstr>Opening Face Off</vt:lpstr>
      <vt:lpstr>Event: Goal</vt:lpstr>
      <vt:lpstr>Raw Data</vt:lpstr>
      <vt:lpstr>We Always See The Puck</vt:lpstr>
      <vt:lpstr>Real Time</vt:lpstr>
      <vt:lpstr>Real Time Reporting</vt:lpstr>
      <vt:lpstr>Shameless Plug</vt:lpstr>
    </vt:vector>
  </TitlesOfParts>
  <Company>MKTG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Campbell</dc:creator>
  <cp:lastModifiedBy>Cary Moretti</cp:lastModifiedBy>
  <cp:revision>104</cp:revision>
  <cp:lastPrinted>2014-12-08T19:16:37Z</cp:lastPrinted>
  <dcterms:created xsi:type="dcterms:W3CDTF">2014-12-08T15:02:14Z</dcterms:created>
  <dcterms:modified xsi:type="dcterms:W3CDTF">2016-01-15T16:02:58Z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0x0101002BFDEB341DDB654B85557768B6AA4390</vt:lpwstr>
  </property>
</Properties>
</file>