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2" r:id="rId1"/>
  </p:sldMasterIdLst>
  <p:notesMasterIdLst>
    <p:notesMasterId r:id="rId9"/>
  </p:notesMasterIdLst>
  <p:sldIdLst>
    <p:sldId id="256" r:id="rId2"/>
    <p:sldId id="264" r:id="rId3"/>
    <p:sldId id="258" r:id="rId4"/>
    <p:sldId id="259" r:id="rId5"/>
    <p:sldId id="261" r:id="rId6"/>
    <p:sldId id="262" r:id="rId7"/>
    <p:sldId id="263"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7" d="100"/>
          <a:sy n="77" d="100"/>
        </p:scale>
        <p:origin x="-240"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5389CE-11D9-FA46-BFEB-DF29D741A9E2}" type="datetimeFigureOut">
              <a:rPr lang="en-US" smtClean="0"/>
              <a:t>1/15/16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31F52D-BFE8-C24F-913F-874809994439}" type="slidenum">
              <a:rPr lang="en-US" smtClean="0"/>
              <a:t>‹#›</a:t>
            </a:fld>
            <a:endParaRPr lang="en-US"/>
          </a:p>
        </p:txBody>
      </p:sp>
    </p:spTree>
    <p:extLst>
      <p:ext uri="{BB962C8B-B14F-4D97-AF65-F5344CB8AC3E}">
        <p14:creationId xmlns:p14="http://schemas.microsoft.com/office/powerpoint/2010/main" val="306544065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Basketball</a:t>
            </a:r>
            <a:r>
              <a:rPr lang="en-US" baseline="0" dirty="0" smtClean="0"/>
              <a:t> is currently one of the most data rich professional sports (next to baseball).  Given that my fellow panelists will surely discuss their abilities to capture and report on their data, I will discuss the process in which this data becomes integrated within the team environment</a:t>
            </a:r>
            <a:endParaRPr lang="en-US" dirty="0"/>
          </a:p>
        </p:txBody>
      </p:sp>
      <p:sp>
        <p:nvSpPr>
          <p:cNvPr id="4" name="Slide Number Placeholder 3"/>
          <p:cNvSpPr>
            <a:spLocks noGrp="1"/>
          </p:cNvSpPr>
          <p:nvPr>
            <p:ph type="sldNum" sz="quarter" idx="10"/>
          </p:nvPr>
        </p:nvSpPr>
        <p:spPr/>
        <p:txBody>
          <a:bodyPr/>
          <a:lstStyle/>
          <a:p>
            <a:fld id="{6F31F52D-BFE8-C24F-913F-874809994439}" type="slidenum">
              <a:rPr lang="en-US" smtClean="0"/>
              <a:t>1</a:t>
            </a:fld>
            <a:endParaRPr lang="en-US"/>
          </a:p>
        </p:txBody>
      </p:sp>
    </p:spTree>
    <p:extLst>
      <p:ext uri="{BB962C8B-B14F-4D97-AF65-F5344CB8AC3E}">
        <p14:creationId xmlns:p14="http://schemas.microsoft.com/office/powerpoint/2010/main" val="522120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Being able to utilize</a:t>
            </a:r>
            <a:r>
              <a:rPr lang="en-US" baseline="0" dirty="0" smtClean="0"/>
              <a:t> analytics as a means to evaluate team and player performance, requires the assembly of a technology architecture.  I often think of this as being analogous to creating your “Ice Hockey” team in the old Nintendo game. “Not dating myself”</a:t>
            </a:r>
            <a:endParaRPr lang="en-US" dirty="0"/>
          </a:p>
        </p:txBody>
      </p:sp>
      <p:sp>
        <p:nvSpPr>
          <p:cNvPr id="4" name="Slide Number Placeholder 3"/>
          <p:cNvSpPr>
            <a:spLocks noGrp="1"/>
          </p:cNvSpPr>
          <p:nvPr>
            <p:ph type="sldNum" sz="quarter" idx="10"/>
          </p:nvPr>
        </p:nvSpPr>
        <p:spPr/>
        <p:txBody>
          <a:bodyPr/>
          <a:lstStyle/>
          <a:p>
            <a:fld id="{6F31F52D-BFE8-C24F-913F-874809994439}" type="slidenum">
              <a:rPr lang="en-US" smtClean="0"/>
              <a:t>2</a:t>
            </a:fld>
            <a:endParaRPr lang="en-US"/>
          </a:p>
        </p:txBody>
      </p:sp>
    </p:spTree>
    <p:extLst>
      <p:ext uri="{BB962C8B-B14F-4D97-AF65-F5344CB8AC3E}">
        <p14:creationId xmlns:p14="http://schemas.microsoft.com/office/powerpoint/2010/main" val="1010392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Every team needs a “skinny guy”.  We capture</a:t>
            </a:r>
            <a:r>
              <a:rPr lang="en-US" baseline="0" dirty="0" smtClean="0"/>
              <a:t> and ingest  a wealth of data nightly from a variety of sources.  Of course, basketball has had the luxury of optical data from about 4 years (although we are in year 2 of it being mandated across the league).  In </a:t>
            </a:r>
            <a:r>
              <a:rPr lang="en-US" baseline="0" dirty="0" err="1" smtClean="0"/>
              <a:t>additition</a:t>
            </a:r>
            <a:r>
              <a:rPr lang="en-US" baseline="0" dirty="0" smtClean="0"/>
              <a:t>, NBA, NCAA, High School and International data that range from play by play to box score data to measurements and player profiles.  Speed is important and challenging depending on the quality of data.</a:t>
            </a:r>
            <a:endParaRPr lang="en-US" dirty="0"/>
          </a:p>
        </p:txBody>
      </p:sp>
      <p:sp>
        <p:nvSpPr>
          <p:cNvPr id="4" name="Slide Number Placeholder 3"/>
          <p:cNvSpPr>
            <a:spLocks noGrp="1"/>
          </p:cNvSpPr>
          <p:nvPr>
            <p:ph type="sldNum" sz="quarter" idx="10"/>
          </p:nvPr>
        </p:nvSpPr>
        <p:spPr/>
        <p:txBody>
          <a:bodyPr/>
          <a:lstStyle/>
          <a:p>
            <a:fld id="{6F31F52D-BFE8-C24F-913F-874809994439}" type="slidenum">
              <a:rPr lang="en-US" smtClean="0"/>
              <a:t>3</a:t>
            </a:fld>
            <a:endParaRPr lang="en-US"/>
          </a:p>
        </p:txBody>
      </p:sp>
    </p:spTree>
    <p:extLst>
      <p:ext uri="{BB962C8B-B14F-4D97-AF65-F5344CB8AC3E}">
        <p14:creationId xmlns:p14="http://schemas.microsoft.com/office/powerpoint/2010/main" val="7854828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“Medium Guy”.</a:t>
            </a:r>
            <a:r>
              <a:rPr lang="en-US" baseline="0" dirty="0" smtClean="0"/>
              <a:t>  Performs tasks on the raw data we import to prepare it for larger processes or reporting</a:t>
            </a:r>
          </a:p>
          <a:p>
            <a:endParaRPr lang="en-US" dirty="0"/>
          </a:p>
        </p:txBody>
      </p:sp>
      <p:sp>
        <p:nvSpPr>
          <p:cNvPr id="4" name="Slide Number Placeholder 3"/>
          <p:cNvSpPr>
            <a:spLocks noGrp="1"/>
          </p:cNvSpPr>
          <p:nvPr>
            <p:ph type="sldNum" sz="quarter" idx="10"/>
          </p:nvPr>
        </p:nvSpPr>
        <p:spPr/>
        <p:txBody>
          <a:bodyPr/>
          <a:lstStyle/>
          <a:p>
            <a:fld id="{6F31F52D-BFE8-C24F-913F-874809994439}" type="slidenum">
              <a:rPr lang="en-US" smtClean="0"/>
              <a:t>4</a:t>
            </a:fld>
            <a:endParaRPr lang="en-US"/>
          </a:p>
        </p:txBody>
      </p:sp>
    </p:spTree>
    <p:extLst>
      <p:ext uri="{BB962C8B-B14F-4D97-AF65-F5344CB8AC3E}">
        <p14:creationId xmlns:p14="http://schemas.microsoft.com/office/powerpoint/2010/main" val="3803911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“Fat Guy” – Long</a:t>
            </a:r>
            <a:r>
              <a:rPr lang="en-US" baseline="0" dirty="0" smtClean="0"/>
              <a:t> term </a:t>
            </a:r>
            <a:r>
              <a:rPr lang="en-US" baseline="0" dirty="0" err="1" smtClean="0"/>
              <a:t>modelling</a:t>
            </a:r>
            <a:r>
              <a:rPr lang="en-US" baseline="0" dirty="0" smtClean="0"/>
              <a:t> goals and thus long processes.  Utilizes a large fraction of the entire dataset (but aggregated and non-aggregated).  For example, trying to establish what predictors makes a player a professional, and/or an all-star</a:t>
            </a:r>
            <a:endParaRPr lang="en-US" dirty="0"/>
          </a:p>
        </p:txBody>
      </p:sp>
      <p:sp>
        <p:nvSpPr>
          <p:cNvPr id="4" name="Slide Number Placeholder 3"/>
          <p:cNvSpPr>
            <a:spLocks noGrp="1"/>
          </p:cNvSpPr>
          <p:nvPr>
            <p:ph type="sldNum" sz="quarter" idx="10"/>
          </p:nvPr>
        </p:nvSpPr>
        <p:spPr/>
        <p:txBody>
          <a:bodyPr/>
          <a:lstStyle/>
          <a:p>
            <a:fld id="{6F31F52D-BFE8-C24F-913F-874809994439}" type="slidenum">
              <a:rPr lang="en-US" smtClean="0"/>
              <a:t>5</a:t>
            </a:fld>
            <a:endParaRPr lang="en-US"/>
          </a:p>
        </p:txBody>
      </p:sp>
    </p:spTree>
    <p:extLst>
      <p:ext uri="{BB962C8B-B14F-4D97-AF65-F5344CB8AC3E}">
        <p14:creationId xmlns:p14="http://schemas.microsoft.com/office/powerpoint/2010/main" val="4191363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A81C04F-0B6C-6046-B012-81DE86690C66}" type="datetimeFigureOut">
              <a:rPr lang="en-US" smtClean="0"/>
              <a:t>1/15/16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extLst>
      <p:ext uri="{BB962C8B-B14F-4D97-AF65-F5344CB8AC3E}">
        <p14:creationId xmlns:p14="http://schemas.microsoft.com/office/powerpoint/2010/main" val="3016175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81C04F-0B6C-6046-B012-81DE86690C66}" type="datetimeFigureOut">
              <a:rPr lang="en-US" smtClean="0"/>
              <a:t>1/15/16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57F7AB-CEE4-544A-85E9-B5EE4CD1C1B0}" type="slidenum">
              <a:rPr lang="en-US" smtClean="0"/>
              <a:t>‹#›</a:t>
            </a:fld>
            <a:endParaRPr lang="en-US"/>
          </a:p>
        </p:txBody>
      </p:sp>
    </p:spTree>
    <p:extLst>
      <p:ext uri="{BB962C8B-B14F-4D97-AF65-F5344CB8AC3E}">
        <p14:creationId xmlns:p14="http://schemas.microsoft.com/office/powerpoint/2010/main" val="2909419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81C04F-0B6C-6046-B012-81DE86690C66}" type="datetimeFigureOut">
              <a:rPr lang="en-US" smtClean="0"/>
              <a:t>1/15/16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57F7AB-CEE4-544A-85E9-B5EE4CD1C1B0}" type="slidenum">
              <a:rPr lang="en-US" smtClean="0"/>
              <a:t>‹#›</a:t>
            </a:fld>
            <a:endParaRPr lang="en-US"/>
          </a:p>
        </p:txBody>
      </p:sp>
    </p:spTree>
    <p:extLst>
      <p:ext uri="{BB962C8B-B14F-4D97-AF65-F5344CB8AC3E}">
        <p14:creationId xmlns:p14="http://schemas.microsoft.com/office/powerpoint/2010/main" val="2936181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81C04F-0B6C-6046-B012-81DE86690C66}" type="datetimeFigureOut">
              <a:rPr lang="en-US" smtClean="0"/>
              <a:t>1/15/16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57F7AB-CEE4-544A-85E9-B5EE4CD1C1B0}" type="slidenum">
              <a:rPr lang="en-US" smtClean="0"/>
              <a:t>‹#›</a:t>
            </a:fld>
            <a:endParaRPr lang="en-US"/>
          </a:p>
        </p:txBody>
      </p:sp>
    </p:spTree>
    <p:extLst>
      <p:ext uri="{BB962C8B-B14F-4D97-AF65-F5344CB8AC3E}">
        <p14:creationId xmlns:p14="http://schemas.microsoft.com/office/powerpoint/2010/main" val="2835355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81C04F-0B6C-6046-B012-81DE86690C66}" type="datetimeFigureOut">
              <a:rPr lang="en-US" smtClean="0"/>
              <a:t>1/15/16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57F7AB-CEE4-544A-85E9-B5EE4CD1C1B0}" type="slidenum">
              <a:rPr lang="en-US" smtClean="0"/>
              <a:t>‹#›</a:t>
            </a:fld>
            <a:endParaRPr lang="en-US"/>
          </a:p>
        </p:txBody>
      </p:sp>
    </p:spTree>
    <p:extLst>
      <p:ext uri="{BB962C8B-B14F-4D97-AF65-F5344CB8AC3E}">
        <p14:creationId xmlns:p14="http://schemas.microsoft.com/office/powerpoint/2010/main" val="1918203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A81C04F-0B6C-6046-B012-81DE86690C66}" type="datetimeFigureOut">
              <a:rPr lang="en-US" smtClean="0"/>
              <a:t>1/15/16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57F7AB-CEE4-544A-85E9-B5EE4CD1C1B0}" type="slidenum">
              <a:rPr lang="en-US" smtClean="0"/>
              <a:t>‹#›</a:t>
            </a:fld>
            <a:endParaRPr lang="en-US"/>
          </a:p>
        </p:txBody>
      </p:sp>
    </p:spTree>
    <p:extLst>
      <p:ext uri="{BB962C8B-B14F-4D97-AF65-F5344CB8AC3E}">
        <p14:creationId xmlns:p14="http://schemas.microsoft.com/office/powerpoint/2010/main" val="5041281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A81C04F-0B6C-6046-B012-81DE86690C66}" type="datetimeFigureOut">
              <a:rPr lang="en-US" smtClean="0"/>
              <a:t>1/15/16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57F7AB-CEE4-544A-85E9-B5EE4CD1C1B0}" type="slidenum">
              <a:rPr lang="en-US" smtClean="0"/>
              <a:t>‹#›</a:t>
            </a:fld>
            <a:endParaRPr lang="en-US"/>
          </a:p>
        </p:txBody>
      </p:sp>
    </p:spTree>
    <p:extLst>
      <p:ext uri="{BB962C8B-B14F-4D97-AF65-F5344CB8AC3E}">
        <p14:creationId xmlns:p14="http://schemas.microsoft.com/office/powerpoint/2010/main" val="2147818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A81C04F-0B6C-6046-B012-81DE86690C66}" type="datetimeFigureOut">
              <a:rPr lang="en-US" smtClean="0"/>
              <a:t>1/15/16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57F7AB-CEE4-544A-85E9-B5EE4CD1C1B0}" type="slidenum">
              <a:rPr lang="en-US" smtClean="0"/>
              <a:t>‹#›</a:t>
            </a:fld>
            <a:endParaRPr lang="en-US"/>
          </a:p>
        </p:txBody>
      </p:sp>
    </p:spTree>
    <p:extLst>
      <p:ext uri="{BB962C8B-B14F-4D97-AF65-F5344CB8AC3E}">
        <p14:creationId xmlns:p14="http://schemas.microsoft.com/office/powerpoint/2010/main" val="2811403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81C04F-0B6C-6046-B012-81DE86690C66}" type="datetimeFigureOut">
              <a:rPr lang="en-US" smtClean="0"/>
              <a:t>1/15/16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57F7AB-CEE4-544A-85E9-B5EE4CD1C1B0}" type="slidenum">
              <a:rPr lang="en-US" smtClean="0"/>
              <a:t>‹#›</a:t>
            </a:fld>
            <a:endParaRPr lang="en-US"/>
          </a:p>
        </p:txBody>
      </p:sp>
    </p:spTree>
    <p:extLst>
      <p:ext uri="{BB962C8B-B14F-4D97-AF65-F5344CB8AC3E}">
        <p14:creationId xmlns:p14="http://schemas.microsoft.com/office/powerpoint/2010/main" val="3135336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81C04F-0B6C-6046-B012-81DE86690C66}" type="datetimeFigureOut">
              <a:rPr lang="en-US" smtClean="0"/>
              <a:t>1/15/16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Tree>
    <p:extLst>
      <p:ext uri="{BB962C8B-B14F-4D97-AF65-F5344CB8AC3E}">
        <p14:creationId xmlns:p14="http://schemas.microsoft.com/office/powerpoint/2010/main" val="200423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81C04F-0B6C-6046-B012-81DE86690C66}" type="datetimeFigureOut">
              <a:rPr lang="en-US" smtClean="0"/>
              <a:t>1/15/16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57F7AB-CEE4-544A-85E9-B5EE4CD1C1B0}" type="slidenum">
              <a:rPr lang="en-US" smtClean="0"/>
              <a:t>‹#›</a:t>
            </a:fld>
            <a:endParaRPr lang="en-US"/>
          </a:p>
        </p:txBody>
      </p:sp>
    </p:spTree>
    <p:extLst>
      <p:ext uri="{BB962C8B-B14F-4D97-AF65-F5344CB8AC3E}">
        <p14:creationId xmlns:p14="http://schemas.microsoft.com/office/powerpoint/2010/main" val="110807742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7000"/>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81C04F-0B6C-6046-B012-81DE86690C66}" type="datetimeFigureOut">
              <a:rPr lang="en-US" smtClean="0"/>
              <a:t>1/15/16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57F7AB-CEE4-544A-85E9-B5EE4CD1C1B0}" type="slidenum">
              <a:rPr lang="en-US" smtClean="0"/>
              <a:t>‹#›</a:t>
            </a:fld>
            <a:endParaRPr lang="en-US"/>
          </a:p>
        </p:txBody>
      </p:sp>
    </p:spTree>
    <p:extLst>
      <p:ext uri="{BB962C8B-B14F-4D97-AF65-F5344CB8AC3E}">
        <p14:creationId xmlns:p14="http://schemas.microsoft.com/office/powerpoint/2010/main" val="1988061118"/>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5.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The Analytics Power Play</a:t>
            </a:r>
            <a:br>
              <a:rPr lang="en-US" dirty="0" smtClean="0"/>
            </a:br>
            <a:endParaRPr lang="en-US" dirty="0"/>
          </a:p>
        </p:txBody>
      </p:sp>
      <p:sp>
        <p:nvSpPr>
          <p:cNvPr id="3" name="Subtitle 2"/>
          <p:cNvSpPr>
            <a:spLocks noGrp="1"/>
          </p:cNvSpPr>
          <p:nvPr>
            <p:ph type="subTitle" idx="1"/>
          </p:nvPr>
        </p:nvSpPr>
        <p:spPr/>
        <p:txBody>
          <a:bodyPr>
            <a:normAutofit/>
          </a:bodyPr>
          <a:lstStyle/>
          <a:p>
            <a:r>
              <a:rPr lang="en-US" dirty="0" smtClean="0"/>
              <a:t>Efficient Data Movement </a:t>
            </a:r>
          </a:p>
          <a:p>
            <a:r>
              <a:rPr lang="en-US" dirty="0" smtClean="0"/>
              <a:t>From Capture to Reporting</a:t>
            </a:r>
          </a:p>
          <a:p>
            <a:endParaRPr lang="en-US" dirty="0"/>
          </a:p>
        </p:txBody>
      </p:sp>
    </p:spTree>
    <p:extLst>
      <p:ext uri="{BB962C8B-B14F-4D97-AF65-F5344CB8AC3E}">
        <p14:creationId xmlns:p14="http://schemas.microsoft.com/office/powerpoint/2010/main" val="38400863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maxresdefault.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41455875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descr="skinny.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68929" y="3363338"/>
            <a:ext cx="3617871" cy="1747331"/>
          </a:xfrm>
          <a:prstGeom prst="rect">
            <a:avLst/>
          </a:prstGeom>
        </p:spPr>
      </p:pic>
      <p:sp>
        <p:nvSpPr>
          <p:cNvPr id="2" name="Title 1"/>
          <p:cNvSpPr>
            <a:spLocks noGrp="1"/>
          </p:cNvSpPr>
          <p:nvPr>
            <p:ph type="title"/>
          </p:nvPr>
        </p:nvSpPr>
        <p:spPr/>
        <p:txBody>
          <a:bodyPr>
            <a:normAutofit/>
          </a:bodyPr>
          <a:lstStyle/>
          <a:p>
            <a:r>
              <a:rPr lang="en-US" dirty="0" smtClean="0"/>
              <a:t>Data Capture and Processing</a:t>
            </a:r>
            <a:endParaRPr lang="en-US" dirty="0"/>
          </a:p>
        </p:txBody>
      </p:sp>
      <p:sp>
        <p:nvSpPr>
          <p:cNvPr id="3" name="Content Placeholder 2"/>
          <p:cNvSpPr>
            <a:spLocks noGrp="1"/>
          </p:cNvSpPr>
          <p:nvPr>
            <p:ph idx="1"/>
          </p:nvPr>
        </p:nvSpPr>
        <p:spPr>
          <a:xfrm>
            <a:off x="329885" y="1417639"/>
            <a:ext cx="8033065" cy="4620092"/>
          </a:xfrm>
        </p:spPr>
        <p:txBody>
          <a:bodyPr>
            <a:normAutofit fontScale="77500" lnSpcReduction="20000"/>
          </a:bodyPr>
          <a:lstStyle/>
          <a:p>
            <a:r>
              <a:rPr lang="en-US" dirty="0" err="1" smtClean="0"/>
              <a:t>SportsVU</a:t>
            </a:r>
            <a:endParaRPr lang="en-US" dirty="0" smtClean="0"/>
          </a:p>
          <a:p>
            <a:pPr lvl="1">
              <a:buFont typeface="Arial"/>
              <a:buChar char="•"/>
            </a:pPr>
            <a:r>
              <a:rPr lang="en-US" dirty="0" smtClean="0"/>
              <a:t>(</a:t>
            </a:r>
            <a:r>
              <a:rPr lang="en-US" dirty="0" err="1" smtClean="0"/>
              <a:t>x,y,z</a:t>
            </a:r>
            <a:r>
              <a:rPr lang="en-US" dirty="0" smtClean="0"/>
              <a:t>) of each player and ball at 25 frames / sec</a:t>
            </a:r>
          </a:p>
          <a:p>
            <a:pPr lvl="1">
              <a:buFont typeface="Arial"/>
              <a:buChar char="•"/>
            </a:pPr>
            <a:r>
              <a:rPr lang="en-US" dirty="0" smtClean="0"/>
              <a:t>Raw and processed day</a:t>
            </a:r>
          </a:p>
          <a:p>
            <a:r>
              <a:rPr lang="en-US" dirty="0" smtClean="0"/>
              <a:t>NBA</a:t>
            </a:r>
          </a:p>
          <a:p>
            <a:pPr lvl="1">
              <a:buFont typeface="Arial"/>
              <a:buChar char="•"/>
            </a:pPr>
            <a:r>
              <a:rPr lang="en-US" dirty="0" smtClean="0"/>
              <a:t>Play by Play</a:t>
            </a:r>
          </a:p>
          <a:p>
            <a:pPr lvl="1">
              <a:buFont typeface="Arial"/>
              <a:buChar char="•"/>
            </a:pPr>
            <a:r>
              <a:rPr lang="en-US" dirty="0" smtClean="0"/>
              <a:t>Contract Data</a:t>
            </a:r>
          </a:p>
          <a:p>
            <a:r>
              <a:rPr lang="en-US" dirty="0" smtClean="0"/>
              <a:t>NCAA</a:t>
            </a:r>
          </a:p>
          <a:p>
            <a:pPr lvl="1">
              <a:buFont typeface="Arial"/>
              <a:buChar char="•"/>
            </a:pPr>
            <a:r>
              <a:rPr lang="en-US" dirty="0" smtClean="0"/>
              <a:t>All top 25 and non-top 25 games</a:t>
            </a:r>
          </a:p>
          <a:p>
            <a:pPr lvl="1">
              <a:buFont typeface="Arial"/>
              <a:buChar char="•"/>
            </a:pPr>
            <a:r>
              <a:rPr lang="en-US" dirty="0" smtClean="0"/>
              <a:t>Measurements</a:t>
            </a:r>
          </a:p>
          <a:p>
            <a:r>
              <a:rPr lang="en-US" dirty="0" smtClean="0"/>
              <a:t>High School</a:t>
            </a:r>
          </a:p>
          <a:p>
            <a:pPr lvl="1">
              <a:buFont typeface="Arial"/>
              <a:buChar char="•"/>
            </a:pPr>
            <a:r>
              <a:rPr lang="en-US" dirty="0" smtClean="0"/>
              <a:t>Game Statistics</a:t>
            </a:r>
          </a:p>
          <a:p>
            <a:r>
              <a:rPr lang="en-US" dirty="0" smtClean="0"/>
              <a:t>International</a:t>
            </a:r>
          </a:p>
          <a:p>
            <a:pPr lvl="1">
              <a:buFont typeface="Arial"/>
              <a:buChar char="•"/>
            </a:pPr>
            <a:r>
              <a:rPr lang="en-US" dirty="0" smtClean="0"/>
              <a:t>Over 100 league/tournament box score data</a:t>
            </a:r>
          </a:p>
          <a:p>
            <a:pPr marL="457200" lvl="1" indent="0">
              <a:buNone/>
            </a:pPr>
            <a:endParaRPr lang="en-US" dirty="0"/>
          </a:p>
        </p:txBody>
      </p:sp>
    </p:spTree>
    <p:extLst>
      <p:ext uri="{BB962C8B-B14F-4D97-AF65-F5344CB8AC3E}">
        <p14:creationId xmlns:p14="http://schemas.microsoft.com/office/powerpoint/2010/main" val="42663866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Transformations and Daily Models</a:t>
            </a:r>
            <a:endParaRPr lang="en-US" dirty="0"/>
          </a:p>
        </p:txBody>
      </p:sp>
      <p:sp>
        <p:nvSpPr>
          <p:cNvPr id="3" name="Content Placeholder 2"/>
          <p:cNvSpPr>
            <a:spLocks noGrp="1"/>
          </p:cNvSpPr>
          <p:nvPr>
            <p:ph idx="1"/>
          </p:nvPr>
        </p:nvSpPr>
        <p:spPr/>
        <p:txBody>
          <a:bodyPr>
            <a:normAutofit/>
          </a:bodyPr>
          <a:lstStyle/>
          <a:p>
            <a:r>
              <a:rPr lang="en-US" dirty="0" smtClean="0"/>
              <a:t>Preprocessing Data</a:t>
            </a:r>
          </a:p>
          <a:p>
            <a:pPr lvl="1">
              <a:buFont typeface="Arial"/>
              <a:buChar char="•"/>
            </a:pPr>
            <a:r>
              <a:rPr lang="en-US" dirty="0" smtClean="0"/>
              <a:t>Simple Database Transforms for rapid reporting</a:t>
            </a:r>
          </a:p>
          <a:p>
            <a:pPr lvl="1">
              <a:buFont typeface="Arial"/>
              <a:buChar char="•"/>
            </a:pPr>
            <a:r>
              <a:rPr lang="en-US" dirty="0" smtClean="0"/>
              <a:t>Granularity Changes</a:t>
            </a:r>
          </a:p>
          <a:p>
            <a:r>
              <a:rPr lang="en-US" dirty="0" smtClean="0"/>
              <a:t>Daily Models</a:t>
            </a:r>
          </a:p>
          <a:p>
            <a:pPr lvl="1">
              <a:buFont typeface="Arial"/>
              <a:buChar char="•"/>
            </a:pPr>
            <a:r>
              <a:rPr lang="en-US" dirty="0" smtClean="0"/>
              <a:t>Lineup optimization</a:t>
            </a:r>
          </a:p>
          <a:p>
            <a:pPr lvl="1">
              <a:buFont typeface="Arial"/>
              <a:buChar char="•"/>
            </a:pPr>
            <a:r>
              <a:rPr lang="en-US" dirty="0" smtClean="0"/>
              <a:t>Estimate of missing predictors</a:t>
            </a:r>
          </a:p>
          <a:p>
            <a:r>
              <a:rPr lang="en-US" dirty="0" smtClean="0"/>
              <a:t>Data Quality</a:t>
            </a:r>
          </a:p>
          <a:p>
            <a:pPr lvl="1">
              <a:buFont typeface="Arial"/>
              <a:buChar char="•"/>
            </a:pPr>
            <a:r>
              <a:rPr lang="en-US" dirty="0" smtClean="0"/>
              <a:t>Player matching</a:t>
            </a:r>
          </a:p>
          <a:p>
            <a:pPr lvl="1"/>
            <a:endParaRPr lang="en-US" dirty="0" smtClean="0"/>
          </a:p>
          <a:p>
            <a:endParaRPr lang="en-US" dirty="0" smtClean="0"/>
          </a:p>
          <a:p>
            <a:endParaRPr lang="en-US" dirty="0" smtClean="0"/>
          </a:p>
          <a:p>
            <a:pPr lvl="1"/>
            <a:endParaRPr lang="en-US" dirty="0" smtClean="0"/>
          </a:p>
        </p:txBody>
      </p:sp>
      <p:pic>
        <p:nvPicPr>
          <p:cNvPr id="4" name="Picture 3" descr="medium.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86585" y="3729279"/>
            <a:ext cx="1003300" cy="1016000"/>
          </a:xfrm>
          <a:prstGeom prst="rect">
            <a:avLst/>
          </a:prstGeom>
        </p:spPr>
      </p:pic>
    </p:spTree>
    <p:extLst>
      <p:ext uri="{BB962C8B-B14F-4D97-AF65-F5344CB8AC3E}">
        <p14:creationId xmlns:p14="http://schemas.microsoft.com/office/powerpoint/2010/main" val="13517628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Complex Data Models </a:t>
            </a:r>
            <a:endParaRPr lang="en-US" dirty="0"/>
          </a:p>
        </p:txBody>
      </p:sp>
      <p:sp>
        <p:nvSpPr>
          <p:cNvPr id="3" name="Content Placeholder 2"/>
          <p:cNvSpPr>
            <a:spLocks noGrp="1"/>
          </p:cNvSpPr>
          <p:nvPr>
            <p:ph idx="1"/>
          </p:nvPr>
        </p:nvSpPr>
        <p:spPr/>
        <p:txBody>
          <a:bodyPr/>
          <a:lstStyle/>
          <a:p>
            <a:r>
              <a:rPr lang="en-US" dirty="0" smtClean="0"/>
              <a:t>Involves Large Proportion of Data Set</a:t>
            </a:r>
          </a:p>
          <a:p>
            <a:pPr lvl="1">
              <a:buFont typeface="Arial"/>
              <a:buChar char="•"/>
            </a:pPr>
            <a:r>
              <a:rPr lang="en-US" dirty="0" smtClean="0"/>
              <a:t>Weekly basis</a:t>
            </a:r>
          </a:p>
          <a:p>
            <a:pPr lvl="1">
              <a:buFont typeface="Arial"/>
              <a:buChar char="•"/>
            </a:pPr>
            <a:r>
              <a:rPr lang="en-US" dirty="0" smtClean="0"/>
              <a:t>Predictive in Nature</a:t>
            </a:r>
          </a:p>
          <a:p>
            <a:r>
              <a:rPr lang="en-US" dirty="0" smtClean="0"/>
              <a:t>Predictor Evaluation</a:t>
            </a:r>
          </a:p>
          <a:p>
            <a:pPr lvl="1">
              <a:buFont typeface="Arial"/>
              <a:buChar char="•"/>
            </a:pPr>
            <a:r>
              <a:rPr lang="en-US" dirty="0" smtClean="0"/>
              <a:t>Identification of Player Characteristics</a:t>
            </a:r>
          </a:p>
          <a:p>
            <a:pPr lvl="2"/>
            <a:r>
              <a:rPr lang="en-US" dirty="0" smtClean="0"/>
              <a:t>Shooting and Passing</a:t>
            </a:r>
          </a:p>
          <a:p>
            <a:pPr lvl="2"/>
            <a:r>
              <a:rPr lang="en-US" dirty="0" smtClean="0"/>
              <a:t>Defense and Movement</a:t>
            </a:r>
          </a:p>
          <a:p>
            <a:pPr lvl="2"/>
            <a:endParaRPr lang="en-US" dirty="0" smtClean="0"/>
          </a:p>
          <a:p>
            <a:pPr lvl="1">
              <a:buFont typeface="Arial"/>
              <a:buChar char="•"/>
            </a:pPr>
            <a:endParaRPr lang="en-US" dirty="0" smtClean="0"/>
          </a:p>
        </p:txBody>
      </p:sp>
      <p:pic>
        <p:nvPicPr>
          <p:cNvPr id="4" name="Picture 3" descr="fat.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31365" y="4983163"/>
            <a:ext cx="1206500" cy="1143000"/>
          </a:xfrm>
          <a:prstGeom prst="rect">
            <a:avLst/>
          </a:prstGeom>
        </p:spPr>
      </p:pic>
    </p:spTree>
    <p:extLst>
      <p:ext uri="{BB962C8B-B14F-4D97-AF65-F5344CB8AC3E}">
        <p14:creationId xmlns:p14="http://schemas.microsoft.com/office/powerpoint/2010/main" val="37396339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Layer	</a:t>
            </a:r>
            <a:endParaRPr lang="en-US" dirty="0"/>
          </a:p>
        </p:txBody>
      </p:sp>
      <p:sp>
        <p:nvSpPr>
          <p:cNvPr id="3" name="Content Placeholder 2"/>
          <p:cNvSpPr>
            <a:spLocks noGrp="1"/>
          </p:cNvSpPr>
          <p:nvPr>
            <p:ph idx="1"/>
          </p:nvPr>
        </p:nvSpPr>
        <p:spPr/>
        <p:txBody>
          <a:bodyPr>
            <a:normAutofit lnSpcReduction="10000"/>
          </a:bodyPr>
          <a:lstStyle/>
          <a:p>
            <a:r>
              <a:rPr lang="en-US" dirty="0" smtClean="0"/>
              <a:t>PDF Reporting</a:t>
            </a:r>
          </a:p>
          <a:p>
            <a:pPr lvl="1">
              <a:buFont typeface="Arial"/>
              <a:buChar char="•"/>
            </a:pPr>
            <a:r>
              <a:rPr lang="en-US" dirty="0" smtClean="0"/>
              <a:t>Varying levels of detail and timing</a:t>
            </a:r>
          </a:p>
          <a:p>
            <a:pPr lvl="2"/>
            <a:r>
              <a:rPr lang="en-US" dirty="0" smtClean="0"/>
              <a:t>Offense </a:t>
            </a:r>
            <a:r>
              <a:rPr lang="en-US" dirty="0" err="1" smtClean="0"/>
              <a:t>vs</a:t>
            </a:r>
            <a:r>
              <a:rPr lang="en-US" dirty="0" smtClean="0"/>
              <a:t> Defense</a:t>
            </a:r>
          </a:p>
          <a:p>
            <a:pPr lvl="1">
              <a:buFont typeface="Arial"/>
              <a:buChar char="•"/>
            </a:pPr>
            <a:r>
              <a:rPr lang="en-US" dirty="0" smtClean="0"/>
              <a:t>Scouting </a:t>
            </a:r>
            <a:r>
              <a:rPr lang="en-US" dirty="0" err="1" smtClean="0"/>
              <a:t>vs</a:t>
            </a:r>
            <a:r>
              <a:rPr lang="en-US" dirty="0" smtClean="0"/>
              <a:t> Recap</a:t>
            </a:r>
          </a:p>
          <a:p>
            <a:pPr lvl="2"/>
            <a:r>
              <a:rPr lang="en-US" dirty="0" smtClean="0"/>
              <a:t>2 weeks out </a:t>
            </a:r>
            <a:r>
              <a:rPr lang="en-US" dirty="0" err="1" smtClean="0"/>
              <a:t>vs</a:t>
            </a:r>
            <a:r>
              <a:rPr lang="en-US" dirty="0" smtClean="0"/>
              <a:t> last game</a:t>
            </a:r>
          </a:p>
          <a:p>
            <a:r>
              <a:rPr lang="en-US" dirty="0" smtClean="0"/>
              <a:t>Internal Web site</a:t>
            </a:r>
          </a:p>
          <a:p>
            <a:pPr lvl="1"/>
            <a:r>
              <a:rPr lang="en-US" dirty="0" smtClean="0"/>
              <a:t>Exploratory into the modeling</a:t>
            </a:r>
          </a:p>
          <a:p>
            <a:pPr lvl="1"/>
            <a:r>
              <a:rPr lang="en-US" dirty="0" smtClean="0"/>
              <a:t>Concentration on visual clarity</a:t>
            </a:r>
          </a:p>
          <a:p>
            <a:r>
              <a:rPr lang="en-US" dirty="0" smtClean="0"/>
              <a:t>Merge with video</a:t>
            </a:r>
          </a:p>
          <a:p>
            <a:endParaRPr lang="en-US" dirty="0"/>
          </a:p>
        </p:txBody>
      </p:sp>
      <p:pic>
        <p:nvPicPr>
          <p:cNvPr id="4" name="Picture 3" descr="twofat.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229" y="2811358"/>
            <a:ext cx="4063771" cy="1638300"/>
          </a:xfrm>
          <a:prstGeom prst="rect">
            <a:avLst/>
          </a:prstGeom>
        </p:spPr>
      </p:pic>
    </p:spTree>
    <p:extLst>
      <p:ext uri="{BB962C8B-B14F-4D97-AF65-F5344CB8AC3E}">
        <p14:creationId xmlns:p14="http://schemas.microsoft.com/office/powerpoint/2010/main" val="26190562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Promise Land</a:t>
            </a:r>
            <a:endParaRPr lang="en-US" dirty="0"/>
          </a:p>
        </p:txBody>
      </p:sp>
      <p:sp>
        <p:nvSpPr>
          <p:cNvPr id="3" name="Content Placeholder 2"/>
          <p:cNvSpPr>
            <a:spLocks noGrp="1"/>
          </p:cNvSpPr>
          <p:nvPr>
            <p:ph idx="1"/>
          </p:nvPr>
        </p:nvSpPr>
        <p:spPr/>
        <p:txBody>
          <a:bodyPr/>
          <a:lstStyle/>
          <a:p>
            <a:r>
              <a:rPr lang="en-US" dirty="0" smtClean="0"/>
              <a:t>Two-Way Communication</a:t>
            </a:r>
          </a:p>
          <a:p>
            <a:pPr lvl="1"/>
            <a:r>
              <a:rPr lang="en-US" dirty="0" smtClean="0"/>
              <a:t>Buy in</a:t>
            </a:r>
          </a:p>
          <a:p>
            <a:pPr lvl="2"/>
            <a:r>
              <a:rPr lang="en-US" dirty="0" smtClean="0"/>
              <a:t>Coaches</a:t>
            </a:r>
          </a:p>
          <a:p>
            <a:pPr lvl="2"/>
            <a:r>
              <a:rPr lang="en-US" dirty="0" smtClean="0"/>
              <a:t>Front Office </a:t>
            </a:r>
          </a:p>
          <a:p>
            <a:pPr lvl="1"/>
            <a:r>
              <a:rPr lang="en-US" dirty="0" smtClean="0"/>
              <a:t>Constant Dialogue</a:t>
            </a:r>
          </a:p>
          <a:p>
            <a:pPr lvl="2"/>
            <a:r>
              <a:rPr lang="en-US" dirty="0" smtClean="0"/>
              <a:t>Analysts and “Basketball Types” working together</a:t>
            </a:r>
            <a:br>
              <a:rPr lang="en-US" dirty="0" smtClean="0"/>
            </a:br>
            <a:endParaRPr lang="en-US" dirty="0" smtClean="0"/>
          </a:p>
          <a:p>
            <a:r>
              <a:rPr lang="en-US" dirty="0" smtClean="0"/>
              <a:t>Culmination of over 10 years of work</a:t>
            </a:r>
            <a:endParaRPr lang="en-US" dirty="0"/>
          </a:p>
        </p:txBody>
      </p:sp>
    </p:spTree>
    <p:extLst>
      <p:ext uri="{BB962C8B-B14F-4D97-AF65-F5344CB8AC3E}">
        <p14:creationId xmlns:p14="http://schemas.microsoft.com/office/powerpoint/2010/main" val="254230383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1426</TotalTime>
  <Words>449</Words>
  <Application>Microsoft Macintosh PowerPoint</Application>
  <PresentationFormat>On-screen Show (4:3)</PresentationFormat>
  <Paragraphs>64</Paragraphs>
  <Slides>7</Slides>
  <Notes>5</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The Analytics Power Play </vt:lpstr>
      <vt:lpstr>PowerPoint Presentation</vt:lpstr>
      <vt:lpstr>Data Capture and Processing</vt:lpstr>
      <vt:lpstr>Transformations and Daily Models</vt:lpstr>
      <vt:lpstr>Complex Data Models </vt:lpstr>
      <vt:lpstr>Presentation Layer </vt:lpstr>
      <vt:lpstr>Promise Land</vt:lpstr>
    </vt:vector>
  </TitlesOfParts>
  <Company>Boston Celtics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Analytics Powerplay </dc:title>
  <dc:creator>Luigi Sorbara</dc:creator>
  <cp:lastModifiedBy>Luigi Sorbara</cp:lastModifiedBy>
  <cp:revision>26</cp:revision>
  <dcterms:created xsi:type="dcterms:W3CDTF">2016-01-15T12:49:05Z</dcterms:created>
  <dcterms:modified xsi:type="dcterms:W3CDTF">2016-01-16T12:35:26Z</dcterms:modified>
</cp:coreProperties>
</file>